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1" r:id="rId3"/>
    <p:sldId id="285" r:id="rId4"/>
    <p:sldId id="286" r:id="rId5"/>
    <p:sldId id="287" r:id="rId6"/>
    <p:sldId id="288" r:id="rId7"/>
    <p:sldId id="289" r:id="rId8"/>
    <p:sldId id="290" r:id="rId9"/>
    <p:sldId id="291" r:id="rId10"/>
    <p:sldId id="292" r:id="rId11"/>
    <p:sldId id="293" r:id="rId12"/>
    <p:sldId id="294" r:id="rId13"/>
    <p:sldId id="295" r:id="rId14"/>
    <p:sldId id="299" r:id="rId15"/>
    <p:sldId id="296" r:id="rId16"/>
    <p:sldId id="297" r:id="rId17"/>
    <p:sldId id="298" r:id="rId18"/>
    <p:sldId id="300" r:id="rId19"/>
    <p:sldId id="302" r:id="rId20"/>
    <p:sldId id="301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0033CC"/>
    <a:srgbClr val="0000FF"/>
    <a:srgbClr val="DEEBF7"/>
    <a:srgbClr val="CC99FF"/>
    <a:srgbClr val="99FF33"/>
    <a:srgbClr val="960000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49358-93F1-47E5-B281-CF50B4836025}" type="datetimeFigureOut">
              <a:rPr lang="en-US" smtClean="0"/>
              <a:t>6/14/2016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E662D-6E35-44DE-AD9B-ACE0898FC86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3106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49358-93F1-47E5-B281-CF50B4836025}" type="datetimeFigureOut">
              <a:rPr lang="en-US" smtClean="0"/>
              <a:t>6/14/2016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E662D-6E35-44DE-AD9B-ACE0898FC86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3788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49358-93F1-47E5-B281-CF50B4836025}" type="datetimeFigureOut">
              <a:rPr lang="en-US" smtClean="0"/>
              <a:t>6/14/2016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E662D-6E35-44DE-AD9B-ACE0898FC86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788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49358-93F1-47E5-B281-CF50B4836025}" type="datetimeFigureOut">
              <a:rPr lang="en-US" smtClean="0"/>
              <a:t>6/14/2016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E662D-6E35-44DE-AD9B-ACE0898FC86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1396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49358-93F1-47E5-B281-CF50B4836025}" type="datetimeFigureOut">
              <a:rPr lang="en-US" smtClean="0"/>
              <a:t>6/14/2016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E662D-6E35-44DE-AD9B-ACE0898FC86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7363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49358-93F1-47E5-B281-CF50B4836025}" type="datetimeFigureOut">
              <a:rPr lang="en-US" smtClean="0"/>
              <a:t>6/14/2016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E662D-6E35-44DE-AD9B-ACE0898FC86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39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49358-93F1-47E5-B281-CF50B4836025}" type="datetimeFigureOut">
              <a:rPr lang="en-US" smtClean="0"/>
              <a:t>6/14/2016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E662D-6E35-44DE-AD9B-ACE0898FC86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0349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49358-93F1-47E5-B281-CF50B4836025}" type="datetimeFigureOut">
              <a:rPr lang="en-US" smtClean="0"/>
              <a:t>6/14/2016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E662D-6E35-44DE-AD9B-ACE0898FC86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6617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49358-93F1-47E5-B281-CF50B4836025}" type="datetimeFigureOut">
              <a:rPr lang="en-US" smtClean="0"/>
              <a:t>6/14/2016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E662D-6E35-44DE-AD9B-ACE0898FC86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6471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49358-93F1-47E5-B281-CF50B4836025}" type="datetimeFigureOut">
              <a:rPr lang="en-US" smtClean="0"/>
              <a:t>6/14/2016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E662D-6E35-44DE-AD9B-ACE0898FC86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0342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49358-93F1-47E5-B281-CF50B4836025}" type="datetimeFigureOut">
              <a:rPr lang="en-US" smtClean="0"/>
              <a:t>6/14/2016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E662D-6E35-44DE-AD9B-ACE0898FC86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646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90000">
                <a:alpha val="70000"/>
              </a:srgbClr>
            </a:gs>
            <a:gs pos="16000">
              <a:schemeClr val="bg1"/>
            </a:gs>
            <a:gs pos="82000">
              <a:schemeClr val="bg1"/>
            </a:gs>
            <a:gs pos="100000">
              <a:srgbClr val="990000">
                <a:alpha val="70000"/>
              </a:srgbClr>
            </a:gs>
          </a:gsLst>
          <a:lin ang="7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849358-93F1-47E5-B281-CF50B4836025}" type="datetimeFigureOut">
              <a:rPr lang="en-US" smtClean="0"/>
              <a:t>6/14/2016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8E662D-6E35-44DE-AD9B-ACE0898FC86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8844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mailto:pball@ctyconsulting.com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tyconsulting.com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16000">
              <a:schemeClr val="bg1"/>
            </a:gs>
            <a:gs pos="82000">
              <a:schemeClr val="bg1"/>
            </a:gs>
            <a:gs pos="100000">
              <a:schemeClr val="bg1"/>
            </a:gs>
          </a:gsLst>
          <a:lin ang="7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3217" y="1785286"/>
            <a:ext cx="2436460" cy="2384996"/>
          </a:xfrm>
          <a:prstGeom prst="rect">
            <a:avLst/>
          </a:prstGeom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0" y="4548892"/>
            <a:ext cx="9143999" cy="12208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1" dirty="0" smtClean="0"/>
              <a:t>Strategic Planning for the Future</a:t>
            </a:r>
          </a:p>
          <a:p>
            <a:r>
              <a:rPr lang="en-US" b="1" i="1" dirty="0" smtClean="0"/>
              <a:t>June 16, 2016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677" y="2120091"/>
            <a:ext cx="3104707" cy="1715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0258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16000">
              <a:schemeClr val="bg1"/>
            </a:gs>
            <a:gs pos="82000">
              <a:schemeClr val="bg1"/>
            </a:gs>
            <a:gs pos="100000">
              <a:schemeClr val="bg1"/>
            </a:gs>
          </a:gsLst>
          <a:lin ang="7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23214" y="5769734"/>
            <a:ext cx="1120785" cy="1097111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54546" y="56031"/>
            <a:ext cx="7886700" cy="665185"/>
          </a:xfrm>
          <a:ln>
            <a:noFill/>
          </a:ln>
        </p:spPr>
        <p:txBody>
          <a:bodyPr>
            <a:normAutofit/>
          </a:bodyPr>
          <a:lstStyle/>
          <a:p>
            <a:pPr lvl="0"/>
            <a:r>
              <a:rPr lang="en-US" sz="3600" b="1" dirty="0" smtClean="0">
                <a:solidFill>
                  <a:srgbClr val="003399"/>
                </a:solidFill>
                <a:latin typeface="+mn-lt"/>
              </a:rPr>
              <a:t>Ingredient #2: Inclusive Planning Process</a:t>
            </a:r>
            <a:endParaRPr lang="en-US" sz="3600" b="1" dirty="0">
              <a:solidFill>
                <a:srgbClr val="003399"/>
              </a:solidFill>
              <a:latin typeface="+mn-lt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154546" y="785611"/>
            <a:ext cx="8757634" cy="0"/>
          </a:xfrm>
          <a:prstGeom prst="line">
            <a:avLst/>
          </a:prstGeom>
          <a:ln w="5715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54545" y="1105972"/>
            <a:ext cx="8448541" cy="4805431"/>
          </a:xfrm>
        </p:spPr>
        <p:txBody>
          <a:bodyPr>
            <a:noAutofit/>
          </a:bodyPr>
          <a:lstStyle/>
          <a:p>
            <a:r>
              <a:rPr lang="en-US" altLang="en-US" sz="3200" dirty="0"/>
              <a:t>Oversight Committee Composition</a:t>
            </a:r>
          </a:p>
          <a:p>
            <a:r>
              <a:rPr lang="en-US" altLang="en-US" sz="3200" dirty="0"/>
              <a:t>Strategic Planning Committee Composition</a:t>
            </a:r>
          </a:p>
          <a:p>
            <a:r>
              <a:rPr lang="en-US" altLang="en-US" sz="3200" dirty="0"/>
              <a:t>Stakeholder Interviews, Surveys, Focus Groups</a:t>
            </a:r>
          </a:p>
          <a:p>
            <a:r>
              <a:rPr lang="en-US" altLang="en-US" sz="3200" dirty="0"/>
              <a:t>Staff Input Opportunities</a:t>
            </a:r>
          </a:p>
        </p:txBody>
      </p:sp>
    </p:spTree>
    <p:extLst>
      <p:ext uri="{BB962C8B-B14F-4D97-AF65-F5344CB8AC3E}">
        <p14:creationId xmlns:p14="http://schemas.microsoft.com/office/powerpoint/2010/main" val="2666588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16000">
              <a:schemeClr val="bg1"/>
            </a:gs>
            <a:gs pos="82000">
              <a:schemeClr val="bg1"/>
            </a:gs>
            <a:gs pos="100000">
              <a:schemeClr val="bg1"/>
            </a:gs>
          </a:gsLst>
          <a:lin ang="7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23214" y="5769734"/>
            <a:ext cx="1120785" cy="1097111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54546" y="56031"/>
            <a:ext cx="7886700" cy="665185"/>
          </a:xfrm>
          <a:ln>
            <a:noFill/>
          </a:ln>
        </p:spPr>
        <p:txBody>
          <a:bodyPr>
            <a:normAutofit/>
          </a:bodyPr>
          <a:lstStyle/>
          <a:p>
            <a:pPr lvl="0"/>
            <a:r>
              <a:rPr lang="en-US" sz="3600" b="1" dirty="0" smtClean="0">
                <a:solidFill>
                  <a:srgbClr val="003399"/>
                </a:solidFill>
                <a:latin typeface="+mn-lt"/>
              </a:rPr>
              <a:t>Ingredient #2: Inclusive Planning Process</a:t>
            </a:r>
            <a:endParaRPr lang="en-US" sz="3600" b="1" dirty="0">
              <a:solidFill>
                <a:srgbClr val="003399"/>
              </a:solidFill>
              <a:latin typeface="+mn-lt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154546" y="785611"/>
            <a:ext cx="8757634" cy="0"/>
          </a:xfrm>
          <a:prstGeom prst="line">
            <a:avLst/>
          </a:prstGeom>
          <a:ln w="5715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3090463" y="987759"/>
            <a:ext cx="5950508" cy="5554710"/>
          </a:xfrm>
          <a:prstGeom prst="ellipse">
            <a:avLst/>
          </a:prstGeom>
          <a:solidFill>
            <a:srgbClr val="FFFF00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069950" y="2010108"/>
            <a:ext cx="3971286" cy="353495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135163" y="2975308"/>
            <a:ext cx="1815490" cy="1629591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TextBox 6"/>
          <p:cNvSpPr txBox="1">
            <a:spLocks noChangeArrowheads="1"/>
          </p:cNvSpPr>
          <p:nvPr/>
        </p:nvSpPr>
        <p:spPr bwMode="auto">
          <a:xfrm>
            <a:off x="5395513" y="3478545"/>
            <a:ext cx="128898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/>
              <a:t>Oversight Committee</a:t>
            </a:r>
          </a:p>
        </p:txBody>
      </p:sp>
      <p:sp>
        <p:nvSpPr>
          <p:cNvPr id="12" name="TextBox 7"/>
          <p:cNvSpPr txBox="1">
            <a:spLocks noChangeArrowheads="1"/>
          </p:cNvSpPr>
          <p:nvPr/>
        </p:nvSpPr>
        <p:spPr bwMode="auto">
          <a:xfrm>
            <a:off x="5279625" y="1957720"/>
            <a:ext cx="1433452" cy="1046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/>
              <a:t>Strategic</a:t>
            </a:r>
            <a:r>
              <a:rPr lang="en-US" altLang="en-US" sz="3000" b="1"/>
              <a:t> </a:t>
            </a:r>
            <a:r>
              <a:rPr lang="en-US" altLang="en-US" sz="1600" b="1"/>
              <a:t>Planning Committee</a:t>
            </a:r>
          </a:p>
        </p:txBody>
      </p:sp>
      <p:sp>
        <p:nvSpPr>
          <p:cNvPr id="13" name="TextBox 8"/>
          <p:cNvSpPr txBox="1">
            <a:spLocks noChangeArrowheads="1"/>
          </p:cNvSpPr>
          <p:nvPr/>
        </p:nvSpPr>
        <p:spPr bwMode="auto">
          <a:xfrm>
            <a:off x="5312963" y="1176670"/>
            <a:ext cx="139653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/>
              <a:t>Stakeholder Survey</a:t>
            </a:r>
          </a:p>
        </p:txBody>
      </p:sp>
      <p:sp>
        <p:nvSpPr>
          <p:cNvPr id="14" name="TextBox 9"/>
          <p:cNvSpPr txBox="1">
            <a:spLocks noChangeArrowheads="1"/>
          </p:cNvSpPr>
          <p:nvPr/>
        </p:nvSpPr>
        <p:spPr bwMode="auto">
          <a:xfrm>
            <a:off x="7795813" y="3292808"/>
            <a:ext cx="128095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/>
              <a:t>Staff Retreat</a:t>
            </a:r>
          </a:p>
        </p:txBody>
      </p:sp>
      <p:sp>
        <p:nvSpPr>
          <p:cNvPr id="15" name="TextBox 10"/>
          <p:cNvSpPr txBox="1">
            <a:spLocks noChangeArrowheads="1"/>
          </p:cNvSpPr>
          <p:nvPr/>
        </p:nvSpPr>
        <p:spPr bwMode="auto">
          <a:xfrm>
            <a:off x="5395513" y="5780420"/>
            <a:ext cx="139653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/>
              <a:t>Stakeholder Interviews</a:t>
            </a:r>
          </a:p>
        </p:txBody>
      </p:sp>
      <p:sp>
        <p:nvSpPr>
          <p:cNvPr id="16" name="TextBox 11"/>
          <p:cNvSpPr txBox="1">
            <a:spLocks noChangeArrowheads="1"/>
          </p:cNvSpPr>
          <p:nvPr/>
        </p:nvSpPr>
        <p:spPr bwMode="auto">
          <a:xfrm>
            <a:off x="2938063" y="3478545"/>
            <a:ext cx="128095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 dirty="0"/>
              <a:t>Focus Groups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"/>
          </p:nvPr>
        </p:nvSpPr>
        <p:spPr>
          <a:xfrm>
            <a:off x="238368" y="1766872"/>
            <a:ext cx="2639096" cy="4224832"/>
          </a:xfrm>
        </p:spPr>
        <p:txBody>
          <a:bodyPr>
            <a:noAutofit/>
          </a:bodyPr>
          <a:lstStyle/>
          <a:p>
            <a:r>
              <a:rPr lang="en-US" altLang="en-US" b="1" dirty="0" smtClean="0"/>
              <a:t>How inclusive was your most recent planning process?</a:t>
            </a:r>
          </a:p>
          <a:p>
            <a:r>
              <a:rPr lang="en-US" altLang="en-US" b="1" dirty="0" smtClean="0"/>
              <a:t>What groups did you include?  Any that you excluded?</a:t>
            </a:r>
          </a:p>
        </p:txBody>
      </p:sp>
    </p:spTree>
    <p:extLst>
      <p:ext uri="{BB962C8B-B14F-4D97-AF65-F5344CB8AC3E}">
        <p14:creationId xmlns:p14="http://schemas.microsoft.com/office/powerpoint/2010/main" val="4272168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 animBg="1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16000">
              <a:schemeClr val="bg1"/>
            </a:gs>
            <a:gs pos="82000">
              <a:schemeClr val="bg1"/>
            </a:gs>
            <a:gs pos="100000">
              <a:schemeClr val="bg1"/>
            </a:gs>
          </a:gsLst>
          <a:lin ang="7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23214" y="5769734"/>
            <a:ext cx="1120785" cy="1097111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54545" y="56031"/>
            <a:ext cx="8989453" cy="665185"/>
          </a:xfrm>
          <a:ln>
            <a:noFill/>
          </a:ln>
        </p:spPr>
        <p:txBody>
          <a:bodyPr>
            <a:normAutofit fontScale="90000"/>
          </a:bodyPr>
          <a:lstStyle/>
          <a:p>
            <a:pPr lvl="0"/>
            <a:r>
              <a:rPr lang="en-US" sz="3600" b="1" dirty="0" smtClean="0">
                <a:solidFill>
                  <a:srgbClr val="003399"/>
                </a:solidFill>
                <a:latin typeface="+mn-lt"/>
              </a:rPr>
              <a:t>Ingredient #3: Manageable &amp; Realistic Objectives</a:t>
            </a:r>
            <a:endParaRPr lang="en-US" sz="3600" b="1" dirty="0">
              <a:solidFill>
                <a:srgbClr val="003399"/>
              </a:solidFill>
              <a:latin typeface="+mn-lt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154546" y="785611"/>
            <a:ext cx="8757634" cy="0"/>
          </a:xfrm>
          <a:prstGeom prst="line">
            <a:avLst/>
          </a:prstGeom>
          <a:ln w="5715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54545" y="1105972"/>
            <a:ext cx="8448541" cy="4805431"/>
          </a:xfrm>
        </p:spPr>
        <p:txBody>
          <a:bodyPr>
            <a:noAutofit/>
          </a:bodyPr>
          <a:lstStyle/>
          <a:p>
            <a:r>
              <a:rPr lang="en-US" altLang="en-US" dirty="0"/>
              <a:t>Stretch Goals vs. Unrealistic/Unattainable Goals</a:t>
            </a:r>
          </a:p>
          <a:p>
            <a:r>
              <a:rPr lang="en-US" altLang="en-US" dirty="0"/>
              <a:t>Staff/Committees responsible for implementation had input</a:t>
            </a:r>
          </a:p>
          <a:p>
            <a:r>
              <a:rPr lang="en-US" altLang="en-US" dirty="0"/>
              <a:t>Achieving the targets will advance the organization</a:t>
            </a:r>
          </a:p>
          <a:p>
            <a:endParaRPr lang="en-US" altLang="en-US" dirty="0"/>
          </a:p>
          <a:p>
            <a:r>
              <a:rPr lang="en-US" altLang="en-US" dirty="0"/>
              <a:t>Were realistic, measurable objectives a part of your most recent planning process?</a:t>
            </a:r>
          </a:p>
          <a:p>
            <a:r>
              <a:rPr lang="en-US" altLang="en-US" dirty="0"/>
              <a:t>What could you have done differently to make the objectives more useful?</a:t>
            </a:r>
          </a:p>
        </p:txBody>
      </p:sp>
    </p:spTree>
    <p:extLst>
      <p:ext uri="{BB962C8B-B14F-4D97-AF65-F5344CB8AC3E}">
        <p14:creationId xmlns:p14="http://schemas.microsoft.com/office/powerpoint/2010/main" val="1347479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16000">
              <a:schemeClr val="bg1"/>
            </a:gs>
            <a:gs pos="82000">
              <a:schemeClr val="bg1"/>
            </a:gs>
            <a:gs pos="100000">
              <a:schemeClr val="bg1"/>
            </a:gs>
          </a:gsLst>
          <a:lin ang="7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23214" y="5769734"/>
            <a:ext cx="1120785" cy="1097111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54545" y="56031"/>
            <a:ext cx="8989453" cy="665185"/>
          </a:xfrm>
          <a:ln>
            <a:noFill/>
          </a:ln>
        </p:spPr>
        <p:txBody>
          <a:bodyPr>
            <a:normAutofit fontScale="90000"/>
          </a:bodyPr>
          <a:lstStyle/>
          <a:p>
            <a:pPr lvl="0"/>
            <a:r>
              <a:rPr lang="en-US" sz="3600" b="1" dirty="0" smtClean="0">
                <a:solidFill>
                  <a:srgbClr val="003399"/>
                </a:solidFill>
                <a:latin typeface="+mn-lt"/>
              </a:rPr>
              <a:t>Ingredient #4: Plan Highlights are Communicated</a:t>
            </a:r>
            <a:endParaRPr lang="en-US" sz="3600" b="1" dirty="0">
              <a:solidFill>
                <a:srgbClr val="003399"/>
              </a:solidFill>
              <a:latin typeface="+mn-lt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154546" y="785611"/>
            <a:ext cx="8757634" cy="0"/>
          </a:xfrm>
          <a:prstGeom prst="line">
            <a:avLst/>
          </a:prstGeom>
          <a:ln w="5715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54545" y="1105972"/>
            <a:ext cx="8448541" cy="4805431"/>
          </a:xfrm>
        </p:spPr>
        <p:txBody>
          <a:bodyPr>
            <a:noAutofit/>
          </a:bodyPr>
          <a:lstStyle/>
          <a:p>
            <a:r>
              <a:rPr lang="en-US" altLang="en-US" dirty="0"/>
              <a:t>Communicated to all stakeholders that participated in the process</a:t>
            </a:r>
          </a:p>
          <a:p>
            <a:r>
              <a:rPr lang="en-US" altLang="en-US" dirty="0"/>
              <a:t>Priorities are communicated to all staff</a:t>
            </a:r>
          </a:p>
          <a:p>
            <a:r>
              <a:rPr lang="en-US" altLang="en-US" dirty="0"/>
              <a:t>Able to be summarized on one page</a:t>
            </a:r>
          </a:p>
          <a:p>
            <a:endParaRPr lang="en-US" altLang="en-US" dirty="0"/>
          </a:p>
          <a:p>
            <a:r>
              <a:rPr lang="en-US" altLang="en-US" dirty="0"/>
              <a:t>How did you communicate your most recent strategic plan?</a:t>
            </a:r>
          </a:p>
          <a:p>
            <a:r>
              <a:rPr lang="en-US" altLang="en-US" dirty="0"/>
              <a:t>What worked?  What didn’t?  What would you change?</a:t>
            </a:r>
          </a:p>
        </p:txBody>
      </p:sp>
    </p:spTree>
    <p:extLst>
      <p:ext uri="{BB962C8B-B14F-4D97-AF65-F5344CB8AC3E}">
        <p14:creationId xmlns:p14="http://schemas.microsoft.com/office/powerpoint/2010/main" val="995933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16000">
              <a:schemeClr val="bg1"/>
            </a:gs>
            <a:gs pos="82000">
              <a:schemeClr val="bg1"/>
            </a:gs>
            <a:gs pos="100000">
              <a:schemeClr val="bg1"/>
            </a:gs>
          </a:gsLst>
          <a:lin ang="7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23214" y="5769734"/>
            <a:ext cx="1120785" cy="1097111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54545" y="56031"/>
            <a:ext cx="8989453" cy="665185"/>
          </a:xfrm>
          <a:ln>
            <a:noFill/>
          </a:ln>
        </p:spPr>
        <p:txBody>
          <a:bodyPr>
            <a:normAutofit/>
          </a:bodyPr>
          <a:lstStyle/>
          <a:p>
            <a:pPr lvl="0"/>
            <a:r>
              <a:rPr lang="en-US" sz="3000" b="1" dirty="0" smtClean="0">
                <a:solidFill>
                  <a:srgbClr val="003399"/>
                </a:solidFill>
                <a:latin typeface="+mn-lt"/>
              </a:rPr>
              <a:t>Ingredient #4: Example of Plan Communication</a:t>
            </a:r>
            <a:endParaRPr lang="en-US" sz="3000" b="1" dirty="0">
              <a:solidFill>
                <a:srgbClr val="003399"/>
              </a:solidFill>
              <a:latin typeface="+mn-lt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154546" y="785611"/>
            <a:ext cx="8757634" cy="0"/>
          </a:xfrm>
          <a:prstGeom prst="line">
            <a:avLst/>
          </a:prstGeom>
          <a:ln w="5715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544" y="850007"/>
            <a:ext cx="7868669" cy="5901502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261837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16000">
              <a:schemeClr val="bg1"/>
            </a:gs>
            <a:gs pos="82000">
              <a:schemeClr val="bg1"/>
            </a:gs>
            <a:gs pos="100000">
              <a:schemeClr val="bg1"/>
            </a:gs>
          </a:gsLst>
          <a:lin ang="7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23214" y="5769734"/>
            <a:ext cx="1120785" cy="1097111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54545" y="56031"/>
            <a:ext cx="8989453" cy="665185"/>
          </a:xfrm>
          <a:ln>
            <a:noFill/>
          </a:ln>
        </p:spPr>
        <p:txBody>
          <a:bodyPr>
            <a:normAutofit/>
          </a:bodyPr>
          <a:lstStyle/>
          <a:p>
            <a:pPr lvl="0"/>
            <a:r>
              <a:rPr lang="en-US" sz="3600" b="1" dirty="0" smtClean="0">
                <a:solidFill>
                  <a:srgbClr val="003399"/>
                </a:solidFill>
                <a:latin typeface="+mn-lt"/>
              </a:rPr>
              <a:t>Ingredient #5: Connected to Staff Work Plans</a:t>
            </a:r>
            <a:endParaRPr lang="en-US" sz="3600" b="1" dirty="0">
              <a:solidFill>
                <a:srgbClr val="003399"/>
              </a:solidFill>
              <a:latin typeface="+mn-lt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154546" y="785611"/>
            <a:ext cx="8757634" cy="0"/>
          </a:xfrm>
          <a:prstGeom prst="line">
            <a:avLst/>
          </a:prstGeom>
          <a:ln w="5715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54545" y="1105972"/>
            <a:ext cx="8448541" cy="4805431"/>
          </a:xfrm>
        </p:spPr>
        <p:txBody>
          <a:bodyPr>
            <a:noAutofit/>
          </a:bodyPr>
          <a:lstStyle/>
          <a:p>
            <a:r>
              <a:rPr lang="en-US" altLang="en-US" dirty="0"/>
              <a:t>Makes the connection from the big picture to “what can I do to help?”</a:t>
            </a:r>
          </a:p>
          <a:p>
            <a:r>
              <a:rPr lang="en-US" altLang="en-US" dirty="0"/>
              <a:t>Communicates to staff that everyone is responsible for the future success of the organization and what they are expected to do</a:t>
            </a:r>
          </a:p>
          <a:p>
            <a:r>
              <a:rPr lang="en-US" altLang="en-US" dirty="0"/>
              <a:t>Also applies to Board and committee responsibilities.</a:t>
            </a:r>
          </a:p>
          <a:p>
            <a:endParaRPr lang="en-US" altLang="en-US" dirty="0"/>
          </a:p>
          <a:p>
            <a:r>
              <a:rPr lang="en-US" altLang="en-US" dirty="0"/>
              <a:t>Do you directly link staff work plans to the strategic plan?  Why or why not?</a:t>
            </a:r>
          </a:p>
          <a:p>
            <a:r>
              <a:rPr lang="en-US" altLang="en-US" dirty="0"/>
              <a:t>How do you effectively assign responsibilities to committees and the Board?</a:t>
            </a:r>
          </a:p>
        </p:txBody>
      </p:sp>
    </p:spTree>
    <p:extLst>
      <p:ext uri="{BB962C8B-B14F-4D97-AF65-F5344CB8AC3E}">
        <p14:creationId xmlns:p14="http://schemas.microsoft.com/office/powerpoint/2010/main" val="4068915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16000">
              <a:schemeClr val="bg1"/>
            </a:gs>
            <a:gs pos="82000">
              <a:schemeClr val="bg1"/>
            </a:gs>
            <a:gs pos="100000">
              <a:schemeClr val="bg1"/>
            </a:gs>
          </a:gsLst>
          <a:lin ang="7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23214" y="5769734"/>
            <a:ext cx="1120785" cy="1097111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54545" y="56031"/>
            <a:ext cx="8989453" cy="665185"/>
          </a:xfrm>
          <a:ln>
            <a:noFill/>
          </a:ln>
        </p:spPr>
        <p:txBody>
          <a:bodyPr>
            <a:normAutofit/>
          </a:bodyPr>
          <a:lstStyle/>
          <a:p>
            <a:pPr lvl="0"/>
            <a:r>
              <a:rPr lang="en-US" sz="3000" b="1" dirty="0" smtClean="0">
                <a:solidFill>
                  <a:srgbClr val="003399"/>
                </a:solidFill>
                <a:latin typeface="+mn-lt"/>
              </a:rPr>
              <a:t>Ingredient #6: Implementation Tool Guides Activities</a:t>
            </a:r>
            <a:endParaRPr lang="en-US" sz="3000" b="1" dirty="0">
              <a:solidFill>
                <a:srgbClr val="003399"/>
              </a:solidFill>
              <a:latin typeface="+mn-lt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154546" y="785611"/>
            <a:ext cx="8757634" cy="0"/>
          </a:xfrm>
          <a:prstGeom prst="line">
            <a:avLst/>
          </a:prstGeom>
          <a:ln w="5715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54545" y="1105972"/>
            <a:ext cx="8448541" cy="4805431"/>
          </a:xfrm>
        </p:spPr>
        <p:txBody>
          <a:bodyPr>
            <a:noAutofit/>
          </a:bodyPr>
          <a:lstStyle/>
          <a:p>
            <a:r>
              <a:rPr lang="en-US" altLang="en-US" dirty="0"/>
              <a:t>Sequential layout of the objectives with assignments, timelines and status</a:t>
            </a:r>
          </a:p>
          <a:p>
            <a:r>
              <a:rPr lang="en-US" altLang="en-US" dirty="0"/>
              <a:t>Accountability is shared</a:t>
            </a:r>
          </a:p>
          <a:p>
            <a:r>
              <a:rPr lang="en-US" altLang="en-US" dirty="0"/>
              <a:t>Contingencies are recognized</a:t>
            </a:r>
          </a:p>
          <a:p>
            <a:r>
              <a:rPr lang="en-US" altLang="en-US" dirty="0"/>
              <a:t>Expectations are set</a:t>
            </a:r>
          </a:p>
          <a:p>
            <a:r>
              <a:rPr lang="en-US" altLang="en-US" dirty="0"/>
              <a:t>Progress is communicated to staff and Board on a regular basis</a:t>
            </a:r>
          </a:p>
          <a:p>
            <a:endParaRPr lang="en-US" altLang="en-US" dirty="0"/>
          </a:p>
          <a:p>
            <a:r>
              <a:rPr lang="en-US" altLang="en-US" dirty="0"/>
              <a:t>Do you regularly report the progress of the implementation of your plan to the Board?  How?</a:t>
            </a:r>
          </a:p>
        </p:txBody>
      </p:sp>
    </p:spTree>
    <p:extLst>
      <p:ext uri="{BB962C8B-B14F-4D97-AF65-F5344CB8AC3E}">
        <p14:creationId xmlns:p14="http://schemas.microsoft.com/office/powerpoint/2010/main" val="580253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16000">
              <a:schemeClr val="bg1"/>
            </a:gs>
            <a:gs pos="82000">
              <a:schemeClr val="bg1"/>
            </a:gs>
            <a:gs pos="100000">
              <a:schemeClr val="bg1"/>
            </a:gs>
          </a:gsLst>
          <a:lin ang="7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23214" y="5769734"/>
            <a:ext cx="1120785" cy="1097111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54545" y="56031"/>
            <a:ext cx="8989453" cy="665185"/>
          </a:xfrm>
          <a:ln>
            <a:noFill/>
          </a:ln>
        </p:spPr>
        <p:txBody>
          <a:bodyPr>
            <a:normAutofit/>
          </a:bodyPr>
          <a:lstStyle/>
          <a:p>
            <a:pPr lvl="0"/>
            <a:r>
              <a:rPr lang="en-US" sz="3000" b="1" dirty="0" smtClean="0">
                <a:solidFill>
                  <a:srgbClr val="003399"/>
                </a:solidFill>
                <a:latin typeface="+mn-lt"/>
              </a:rPr>
              <a:t>Ingredient #6: Example of an Implementation Tool</a:t>
            </a:r>
            <a:endParaRPr lang="en-US" sz="3000" b="1" dirty="0">
              <a:solidFill>
                <a:srgbClr val="003399"/>
              </a:solidFill>
              <a:latin typeface="+mn-lt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154546" y="785611"/>
            <a:ext cx="8757634" cy="0"/>
          </a:xfrm>
          <a:prstGeom prst="line">
            <a:avLst/>
          </a:prstGeom>
          <a:ln w="5715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5023" y="1325697"/>
            <a:ext cx="8333954" cy="4206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040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16000">
              <a:schemeClr val="bg1"/>
            </a:gs>
            <a:gs pos="82000">
              <a:schemeClr val="bg1"/>
            </a:gs>
            <a:gs pos="100000">
              <a:schemeClr val="bg1"/>
            </a:gs>
          </a:gsLst>
          <a:lin ang="7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23214" y="5769734"/>
            <a:ext cx="1120785" cy="1097111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54545" y="56031"/>
            <a:ext cx="8989453" cy="665185"/>
          </a:xfrm>
          <a:ln>
            <a:noFill/>
          </a:ln>
        </p:spPr>
        <p:txBody>
          <a:bodyPr>
            <a:normAutofit/>
          </a:bodyPr>
          <a:lstStyle/>
          <a:p>
            <a:pPr lvl="0"/>
            <a:r>
              <a:rPr lang="en-US" sz="3000" b="1" dirty="0" smtClean="0">
                <a:solidFill>
                  <a:srgbClr val="003399"/>
                </a:solidFill>
                <a:latin typeface="+mn-lt"/>
              </a:rPr>
              <a:t>What Will You Do Differently?</a:t>
            </a:r>
            <a:endParaRPr lang="en-US" sz="3000" b="1" dirty="0">
              <a:solidFill>
                <a:srgbClr val="003399"/>
              </a:solidFill>
              <a:latin typeface="+mn-lt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154546" y="785611"/>
            <a:ext cx="8757634" cy="0"/>
          </a:xfrm>
          <a:prstGeom prst="line">
            <a:avLst/>
          </a:prstGeom>
          <a:ln w="5715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289775" y="1231856"/>
            <a:ext cx="822316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altLang="en-US" sz="2400" dirty="0" smtClean="0">
                <a:cs typeface="Tahoma" panose="020B0604030504040204" pitchFamily="34" charset="0"/>
              </a:rPr>
              <a:t>What will you do differently….</a:t>
            </a:r>
          </a:p>
          <a:p>
            <a:pPr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endParaRPr lang="en-US" altLang="en-US" sz="2400" dirty="0" smtClean="0">
              <a:cs typeface="Tahoma" panose="020B0604030504040204" pitchFamily="34" charset="0"/>
            </a:endParaRPr>
          </a:p>
          <a:p>
            <a:pPr marL="342900" indent="-342900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 sz="2400" dirty="0">
                <a:cs typeface="Tahoma" panose="020B0604030504040204" pitchFamily="34" charset="0"/>
              </a:rPr>
              <a:t>t</a:t>
            </a:r>
            <a:r>
              <a:rPr lang="en-US" altLang="en-US" sz="2400" dirty="0" smtClean="0">
                <a:cs typeface="Tahoma" panose="020B0604030504040204" pitchFamily="34" charset="0"/>
              </a:rPr>
              <a:t>he next time you create a strategic plan?</a:t>
            </a:r>
            <a:endParaRPr lang="en-US" altLang="en-US" sz="2400" dirty="0">
              <a:cs typeface="Tahoma" panose="020B060403050404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endParaRPr lang="en-US" altLang="en-US" sz="2400" dirty="0" smtClean="0">
              <a:cs typeface="Tahoma" panose="020B0604030504040204" pitchFamily="34" charset="0"/>
            </a:endParaRPr>
          </a:p>
          <a:p>
            <a:pPr marL="342900" indent="-342900">
              <a:spcBef>
                <a:spcPct val="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altLang="en-US" sz="2400" dirty="0" smtClean="0">
                <a:cs typeface="Tahoma" panose="020B0604030504040204" pitchFamily="34" charset="0"/>
              </a:rPr>
              <a:t>to </a:t>
            </a:r>
            <a:r>
              <a:rPr lang="en-US" altLang="en-US" sz="2400" dirty="0">
                <a:cs typeface="Tahoma" panose="020B0604030504040204" pitchFamily="34" charset="0"/>
              </a:rPr>
              <a:t>ensure your current or next strategic plan </a:t>
            </a:r>
            <a:r>
              <a:rPr lang="en-US" altLang="en-US" sz="2400" dirty="0" smtClean="0">
                <a:cs typeface="Tahoma" panose="020B0604030504040204" pitchFamily="34" charset="0"/>
              </a:rPr>
              <a:t>is successfully implemented?</a:t>
            </a:r>
            <a:endParaRPr lang="en-US" altLang="en-US" sz="2400" dirty="0">
              <a:cs typeface="Tahoma" panose="020B060403050404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432682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16000">
              <a:schemeClr val="bg1"/>
            </a:gs>
            <a:gs pos="82000">
              <a:schemeClr val="bg1"/>
            </a:gs>
            <a:gs pos="100000">
              <a:schemeClr val="bg1"/>
            </a:gs>
          </a:gsLst>
          <a:lin ang="7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23214" y="5769734"/>
            <a:ext cx="1120785" cy="1097111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54545" y="56031"/>
            <a:ext cx="8989453" cy="665185"/>
          </a:xfrm>
          <a:ln>
            <a:noFill/>
          </a:ln>
        </p:spPr>
        <p:txBody>
          <a:bodyPr>
            <a:normAutofit/>
          </a:bodyPr>
          <a:lstStyle/>
          <a:p>
            <a:pPr lvl="0"/>
            <a:r>
              <a:rPr lang="en-US" sz="3000" b="1" dirty="0" smtClean="0">
                <a:solidFill>
                  <a:srgbClr val="003399"/>
                </a:solidFill>
                <a:latin typeface="+mn-lt"/>
              </a:rPr>
              <a:t>Closing Thoughts…</a:t>
            </a:r>
            <a:endParaRPr lang="en-US" sz="3000" b="1" dirty="0">
              <a:solidFill>
                <a:srgbClr val="003399"/>
              </a:solidFill>
              <a:latin typeface="+mn-lt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154546" y="785611"/>
            <a:ext cx="8757634" cy="0"/>
          </a:xfrm>
          <a:prstGeom prst="line">
            <a:avLst/>
          </a:prstGeom>
          <a:ln w="5715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289775" y="1231856"/>
            <a:ext cx="822316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ct val="0"/>
              </a:spcBef>
              <a:buClrTx/>
              <a:buSzTx/>
              <a:buFont typeface="+mj-lt"/>
              <a:buAutoNum type="arabicPeriod"/>
            </a:pPr>
            <a:r>
              <a:rPr lang="en-US" altLang="en-US" sz="2400" dirty="0" smtClean="0">
                <a:cs typeface="Tahoma" panose="020B0604030504040204" pitchFamily="34" charset="0"/>
              </a:rPr>
              <a:t>Involve the right people – be inclusive</a:t>
            </a:r>
          </a:p>
          <a:p>
            <a:pPr marL="457200" indent="-457200">
              <a:spcBef>
                <a:spcPct val="0"/>
              </a:spcBef>
              <a:buClrTx/>
              <a:buSzTx/>
              <a:buFont typeface="+mj-lt"/>
              <a:buAutoNum type="arabicPeriod"/>
            </a:pPr>
            <a:endParaRPr lang="en-US" altLang="en-US" sz="2400" dirty="0" smtClean="0">
              <a:cs typeface="Tahoma" panose="020B0604030504040204" pitchFamily="34" charset="0"/>
            </a:endParaRPr>
          </a:p>
          <a:p>
            <a:pPr marL="457200" indent="-457200">
              <a:spcBef>
                <a:spcPct val="0"/>
              </a:spcBef>
              <a:buClrTx/>
              <a:buSzTx/>
              <a:buFont typeface="+mj-lt"/>
              <a:buAutoNum type="arabicPeriod"/>
            </a:pPr>
            <a:r>
              <a:rPr lang="en-US" altLang="en-US" sz="2400" dirty="0" smtClean="0">
                <a:cs typeface="Tahoma" panose="020B0604030504040204" pitchFamily="34" charset="0"/>
              </a:rPr>
              <a:t>Understand strategic planning is a process – not one meeting</a:t>
            </a:r>
          </a:p>
          <a:p>
            <a:pPr marL="457200" indent="-457200">
              <a:spcBef>
                <a:spcPct val="0"/>
              </a:spcBef>
              <a:buClrTx/>
              <a:buSzTx/>
              <a:buFont typeface="+mj-lt"/>
              <a:buAutoNum type="arabicPeriod"/>
            </a:pPr>
            <a:endParaRPr lang="en-US" altLang="en-US" sz="2400" dirty="0" smtClean="0">
              <a:cs typeface="Tahoma" panose="020B0604030504040204" pitchFamily="34" charset="0"/>
            </a:endParaRPr>
          </a:p>
          <a:p>
            <a:pPr marL="457200" indent="-457200">
              <a:spcBef>
                <a:spcPct val="0"/>
              </a:spcBef>
              <a:buClrTx/>
              <a:buSzTx/>
              <a:buFont typeface="+mj-lt"/>
              <a:buAutoNum type="arabicPeriod"/>
            </a:pPr>
            <a:r>
              <a:rPr lang="en-US" altLang="en-US" sz="2400" dirty="0" smtClean="0">
                <a:cs typeface="Tahoma" panose="020B0604030504040204" pitchFamily="34" charset="0"/>
              </a:rPr>
              <a:t>Communicate the plan – be inclusive</a:t>
            </a:r>
          </a:p>
          <a:p>
            <a:pPr marL="457200" indent="-457200">
              <a:spcBef>
                <a:spcPct val="0"/>
              </a:spcBef>
              <a:buClrTx/>
              <a:buSzTx/>
              <a:buFont typeface="+mj-lt"/>
              <a:buAutoNum type="arabicPeriod"/>
            </a:pPr>
            <a:endParaRPr lang="en-US" altLang="en-US" sz="2400" dirty="0" smtClean="0">
              <a:cs typeface="Tahoma" panose="020B0604030504040204" pitchFamily="34" charset="0"/>
            </a:endParaRPr>
          </a:p>
          <a:p>
            <a:pPr marL="457200" indent="-457200">
              <a:spcBef>
                <a:spcPct val="0"/>
              </a:spcBef>
              <a:buClrTx/>
              <a:buSzTx/>
              <a:buFont typeface="+mj-lt"/>
              <a:buAutoNum type="arabicPeriod"/>
            </a:pPr>
            <a:r>
              <a:rPr lang="en-US" altLang="en-US" sz="2400" dirty="0" smtClean="0">
                <a:cs typeface="Tahoma" panose="020B0604030504040204" pitchFamily="34" charset="0"/>
              </a:rPr>
              <a:t>Involve staff in implementation – personal accountability</a:t>
            </a:r>
          </a:p>
          <a:p>
            <a:pPr marL="457200" indent="-457200">
              <a:spcBef>
                <a:spcPct val="0"/>
              </a:spcBef>
              <a:buClrTx/>
              <a:buSzTx/>
              <a:buFont typeface="+mj-lt"/>
              <a:buAutoNum type="arabicPeriod"/>
            </a:pPr>
            <a:endParaRPr lang="en-US" altLang="en-US" sz="2400" dirty="0" smtClean="0">
              <a:cs typeface="Tahoma" panose="020B0604030504040204" pitchFamily="34" charset="0"/>
            </a:endParaRPr>
          </a:p>
          <a:p>
            <a:pPr marL="457200" indent="-457200">
              <a:spcBef>
                <a:spcPct val="0"/>
              </a:spcBef>
              <a:buClrTx/>
              <a:buSzTx/>
              <a:buFont typeface="+mj-lt"/>
              <a:buAutoNum type="arabicPeriod"/>
            </a:pPr>
            <a:r>
              <a:rPr lang="en-US" altLang="en-US" sz="2400" dirty="0" smtClean="0">
                <a:cs typeface="Tahoma" panose="020B0604030504040204" pitchFamily="34" charset="0"/>
              </a:rPr>
              <a:t>Measure implementation - transparency</a:t>
            </a: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4018437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16000">
              <a:schemeClr val="bg1"/>
            </a:gs>
            <a:gs pos="82000">
              <a:schemeClr val="bg1"/>
            </a:gs>
            <a:gs pos="100000">
              <a:schemeClr val="bg1"/>
            </a:gs>
          </a:gsLst>
          <a:lin ang="7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23214" y="5769734"/>
            <a:ext cx="1120785" cy="1097111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54546" y="56031"/>
            <a:ext cx="7886700" cy="665185"/>
          </a:xfrm>
          <a:ln>
            <a:noFill/>
          </a:ln>
        </p:spPr>
        <p:txBody>
          <a:bodyPr>
            <a:normAutofit/>
          </a:bodyPr>
          <a:lstStyle/>
          <a:p>
            <a:pPr lvl="0"/>
            <a:r>
              <a:rPr lang="en-US" sz="3600" b="1" dirty="0" smtClean="0">
                <a:solidFill>
                  <a:srgbClr val="003399"/>
                </a:solidFill>
                <a:latin typeface="+mn-lt"/>
              </a:rPr>
              <a:t>Agenda</a:t>
            </a:r>
            <a:endParaRPr lang="en-US" sz="3600" b="1" dirty="0">
              <a:solidFill>
                <a:srgbClr val="003399"/>
              </a:solidFill>
              <a:latin typeface="+mn-lt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154546" y="785611"/>
            <a:ext cx="8757634" cy="0"/>
          </a:xfrm>
          <a:prstGeom prst="line">
            <a:avLst/>
          </a:prstGeom>
          <a:ln w="5715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251383" y="1190223"/>
            <a:ext cx="8068369" cy="4070889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altLang="en-US" dirty="0" smtClean="0"/>
              <a:t>Introductions &amp; Expectations</a:t>
            </a:r>
          </a:p>
          <a:p>
            <a:pPr marL="514350" indent="-514350">
              <a:buFont typeface="+mj-lt"/>
              <a:buAutoNum type="arabicPeriod"/>
            </a:pPr>
            <a:endParaRPr lang="en-US" alt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en-US" dirty="0" smtClean="0"/>
              <a:t>The Anatomy of a Strategic Plan</a:t>
            </a:r>
          </a:p>
          <a:p>
            <a:pPr marL="514350" indent="-514350">
              <a:buFont typeface="+mj-lt"/>
              <a:buAutoNum type="arabicPeriod"/>
            </a:pPr>
            <a:endParaRPr lang="en-US" alt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en-US" dirty="0" smtClean="0"/>
              <a:t>Ingredients for Successful Implementation</a:t>
            </a:r>
          </a:p>
          <a:p>
            <a:pPr marL="514350" indent="-514350">
              <a:buFont typeface="+mj-lt"/>
              <a:buAutoNum type="arabicPeriod"/>
            </a:pPr>
            <a:endParaRPr lang="en-US" alt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en-US" dirty="0" smtClean="0"/>
              <a:t>What Will You Do Differently?</a:t>
            </a:r>
          </a:p>
          <a:p>
            <a:pPr marL="514350" indent="-514350">
              <a:buFont typeface="+mj-lt"/>
              <a:buAutoNum type="arabicPeriod"/>
            </a:pPr>
            <a:endParaRPr lang="en-US" alt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en-US" dirty="0" smtClean="0"/>
              <a:t>Closing Thoughts</a:t>
            </a:r>
          </a:p>
        </p:txBody>
      </p:sp>
    </p:spTree>
    <p:extLst>
      <p:ext uri="{BB962C8B-B14F-4D97-AF65-F5344CB8AC3E}">
        <p14:creationId xmlns:p14="http://schemas.microsoft.com/office/powerpoint/2010/main" val="3027454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16000">
              <a:schemeClr val="bg1"/>
            </a:gs>
            <a:gs pos="82000">
              <a:schemeClr val="bg1"/>
            </a:gs>
            <a:gs pos="100000">
              <a:schemeClr val="bg1"/>
            </a:gs>
          </a:gsLst>
          <a:lin ang="7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23214" y="5769734"/>
            <a:ext cx="1120785" cy="1097111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54545" y="56031"/>
            <a:ext cx="8989453" cy="665185"/>
          </a:xfrm>
          <a:ln>
            <a:noFill/>
          </a:ln>
        </p:spPr>
        <p:txBody>
          <a:bodyPr>
            <a:normAutofit/>
          </a:bodyPr>
          <a:lstStyle/>
          <a:p>
            <a:pPr lvl="0"/>
            <a:r>
              <a:rPr lang="en-US" sz="3000" b="1" dirty="0" smtClean="0">
                <a:solidFill>
                  <a:srgbClr val="003399"/>
                </a:solidFill>
                <a:latin typeface="+mn-lt"/>
              </a:rPr>
              <a:t>Questions?  Comments?</a:t>
            </a:r>
            <a:endParaRPr lang="en-US" sz="3000" b="1" dirty="0">
              <a:solidFill>
                <a:srgbClr val="003399"/>
              </a:solidFill>
              <a:latin typeface="+mn-lt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154546" y="785611"/>
            <a:ext cx="8757634" cy="0"/>
          </a:xfrm>
          <a:prstGeom prst="line">
            <a:avLst/>
          </a:prstGeom>
          <a:ln w="5715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0146" y="1477134"/>
            <a:ext cx="3506434" cy="3432369"/>
          </a:xfrm>
          <a:prstGeom prst="rect">
            <a:avLst/>
          </a:prstGeom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0" y="5321629"/>
            <a:ext cx="9143999" cy="122084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1" dirty="0" smtClean="0"/>
              <a:t>Patrick Ball, President &amp; CEO</a:t>
            </a:r>
          </a:p>
          <a:p>
            <a:r>
              <a:rPr lang="en-US" b="1" i="1" dirty="0" smtClean="0">
                <a:hlinkClick r:id="rId3"/>
              </a:rPr>
              <a:t>pball@ctyconsulting.com</a:t>
            </a:r>
            <a:endParaRPr lang="en-US" b="1" i="1" dirty="0" smtClean="0"/>
          </a:p>
          <a:p>
            <a:r>
              <a:rPr lang="en-US" b="1" i="1" dirty="0" smtClean="0">
                <a:hlinkClick r:id="rId4"/>
              </a:rPr>
              <a:t>www.ctyconsulting.com</a:t>
            </a:r>
            <a:endParaRPr lang="en-US" b="1" i="1" dirty="0" smtClean="0"/>
          </a:p>
          <a:p>
            <a:endParaRPr lang="en-US" b="1" i="1" dirty="0" smtClean="0"/>
          </a:p>
        </p:txBody>
      </p:sp>
    </p:spTree>
    <p:extLst>
      <p:ext uri="{BB962C8B-B14F-4D97-AF65-F5344CB8AC3E}">
        <p14:creationId xmlns:p14="http://schemas.microsoft.com/office/powerpoint/2010/main" val="3809720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16000">
              <a:schemeClr val="bg1"/>
            </a:gs>
            <a:gs pos="82000">
              <a:schemeClr val="bg1"/>
            </a:gs>
            <a:gs pos="100000">
              <a:schemeClr val="bg1"/>
            </a:gs>
          </a:gsLst>
          <a:lin ang="7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23214" y="5769734"/>
            <a:ext cx="1120785" cy="1097111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54546" y="56031"/>
            <a:ext cx="7886700" cy="665185"/>
          </a:xfrm>
          <a:ln>
            <a:noFill/>
          </a:ln>
        </p:spPr>
        <p:txBody>
          <a:bodyPr>
            <a:normAutofit/>
          </a:bodyPr>
          <a:lstStyle/>
          <a:p>
            <a:pPr lvl="0"/>
            <a:r>
              <a:rPr lang="en-US" sz="3600" b="1" dirty="0" smtClean="0">
                <a:solidFill>
                  <a:srgbClr val="003399"/>
                </a:solidFill>
                <a:latin typeface="+mn-lt"/>
              </a:rPr>
              <a:t>Introductions</a:t>
            </a:r>
            <a:endParaRPr lang="en-US" sz="3600" b="1" dirty="0">
              <a:solidFill>
                <a:srgbClr val="003399"/>
              </a:solidFill>
              <a:latin typeface="+mn-lt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154546" y="785611"/>
            <a:ext cx="8757634" cy="0"/>
          </a:xfrm>
          <a:prstGeom prst="line">
            <a:avLst/>
          </a:prstGeom>
          <a:ln w="5715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53794" y="1105973"/>
            <a:ext cx="3593206" cy="43434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en-US" sz="2200" b="1" dirty="0" smtClean="0"/>
              <a:t>Professional Experience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sz="1900" dirty="0" smtClean="0"/>
              <a:t>CTY Consulting Group, LLC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en-US" sz="1700" dirty="0" smtClean="0"/>
              <a:t>Strategy Development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en-US" sz="1700" dirty="0" smtClean="0"/>
              <a:t>Organizational Development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en-US" sz="1700" dirty="0" smtClean="0"/>
              <a:t>Innovation Development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en-US" sz="1700" dirty="0" smtClean="0"/>
              <a:t>Process Improvement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altLang="en-US" sz="1700" dirty="0" smtClean="0"/>
              <a:t>Back Office Services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sz="1900" dirty="0" err="1" smtClean="0"/>
              <a:t>WellSpan</a:t>
            </a:r>
            <a:r>
              <a:rPr lang="en-US" altLang="en-US" sz="1900" dirty="0" smtClean="0"/>
              <a:t> Health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sz="1900" dirty="0" smtClean="0"/>
              <a:t>The Wolf Organization, Inc.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altLang="en-US" sz="2000" dirty="0" smtClean="0"/>
          </a:p>
          <a:p>
            <a:pPr marL="0" indent="0">
              <a:buNone/>
            </a:pPr>
            <a:r>
              <a:rPr lang="en-US" altLang="en-US" sz="2200" b="1" dirty="0" smtClean="0"/>
              <a:t>Education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sz="1900" dirty="0" smtClean="0"/>
              <a:t>BS Accounting – Penn State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altLang="en-US" sz="1900" dirty="0" smtClean="0"/>
              <a:t>MBA – Johns Hopkins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421746" y="1105973"/>
            <a:ext cx="3962400" cy="434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  <a:defRPr/>
            </a:pPr>
            <a:r>
              <a:rPr lang="en-US" sz="2000" b="1" dirty="0" smtClean="0"/>
              <a:t>Volunteer Experience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800" dirty="0"/>
              <a:t>American Red Cross – Southcentral PA Chapter, Chair, Board of Directors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800" dirty="0"/>
              <a:t>United Way of York County, Public Policy Committee &amp; Affiliations Committee (past chair, Board of Directors)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800" dirty="0" smtClean="0"/>
              <a:t>York </a:t>
            </a:r>
            <a:r>
              <a:rPr lang="en-US" sz="1800" dirty="0"/>
              <a:t>County Solid Waste Authority, Board Member</a:t>
            </a:r>
            <a:endParaRPr lang="en-US" sz="1800" kern="0" dirty="0" smtClean="0"/>
          </a:p>
        </p:txBody>
      </p:sp>
    </p:spTree>
    <p:extLst>
      <p:ext uri="{BB962C8B-B14F-4D97-AF65-F5344CB8AC3E}">
        <p14:creationId xmlns:p14="http://schemas.microsoft.com/office/powerpoint/2010/main" val="12766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16000">
              <a:schemeClr val="bg1"/>
            </a:gs>
            <a:gs pos="82000">
              <a:schemeClr val="bg1"/>
            </a:gs>
            <a:gs pos="100000">
              <a:schemeClr val="bg1"/>
            </a:gs>
          </a:gsLst>
          <a:lin ang="7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23214" y="5769734"/>
            <a:ext cx="1120785" cy="1097111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54546" y="56031"/>
            <a:ext cx="7886700" cy="665185"/>
          </a:xfrm>
          <a:ln>
            <a:noFill/>
          </a:ln>
        </p:spPr>
        <p:txBody>
          <a:bodyPr>
            <a:normAutofit/>
          </a:bodyPr>
          <a:lstStyle/>
          <a:p>
            <a:pPr lvl="0"/>
            <a:r>
              <a:rPr lang="en-US" sz="3600" b="1" dirty="0" smtClean="0">
                <a:solidFill>
                  <a:srgbClr val="003399"/>
                </a:solidFill>
                <a:latin typeface="+mn-lt"/>
              </a:rPr>
              <a:t>Your Expectations for Today?</a:t>
            </a:r>
            <a:endParaRPr lang="en-US" sz="3600" b="1" dirty="0">
              <a:solidFill>
                <a:srgbClr val="003399"/>
              </a:solidFill>
              <a:latin typeface="+mn-lt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154546" y="785611"/>
            <a:ext cx="8757634" cy="0"/>
          </a:xfrm>
          <a:prstGeom prst="line">
            <a:avLst/>
          </a:prstGeom>
          <a:ln w="5715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54546" y="1105973"/>
            <a:ext cx="7848600" cy="4343400"/>
          </a:xfrm>
        </p:spPr>
        <p:txBody>
          <a:bodyPr/>
          <a:lstStyle/>
          <a:p>
            <a:r>
              <a:rPr lang="en-US" altLang="en-US" sz="2400" dirty="0" smtClean="0"/>
              <a:t>What specific takeaway would you like from today’s session?</a:t>
            </a:r>
          </a:p>
          <a:p>
            <a:endParaRPr lang="en-US" altLang="en-US" sz="2400" dirty="0" smtClean="0"/>
          </a:p>
          <a:p>
            <a:r>
              <a:rPr lang="en-US" altLang="en-US" sz="2400" dirty="0" smtClean="0"/>
              <a:t>Are there parts of the planning process with which you have struggled in the past?</a:t>
            </a:r>
          </a:p>
        </p:txBody>
      </p:sp>
    </p:spTree>
    <p:extLst>
      <p:ext uri="{BB962C8B-B14F-4D97-AF65-F5344CB8AC3E}">
        <p14:creationId xmlns:p14="http://schemas.microsoft.com/office/powerpoint/2010/main" val="4232486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16000">
              <a:schemeClr val="bg1"/>
            </a:gs>
            <a:gs pos="82000">
              <a:schemeClr val="bg1"/>
            </a:gs>
            <a:gs pos="100000">
              <a:schemeClr val="bg1"/>
            </a:gs>
          </a:gsLst>
          <a:lin ang="7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23214" y="5769734"/>
            <a:ext cx="1120785" cy="1097111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54546" y="56031"/>
            <a:ext cx="7886700" cy="665185"/>
          </a:xfrm>
          <a:ln>
            <a:noFill/>
          </a:ln>
        </p:spPr>
        <p:txBody>
          <a:bodyPr>
            <a:normAutofit/>
          </a:bodyPr>
          <a:lstStyle/>
          <a:p>
            <a:pPr lvl="0"/>
            <a:r>
              <a:rPr lang="en-US" sz="3600" b="1" dirty="0" smtClean="0">
                <a:solidFill>
                  <a:srgbClr val="003399"/>
                </a:solidFill>
                <a:latin typeface="+mn-lt"/>
              </a:rPr>
              <a:t>Anatomy of a Strategic Plan</a:t>
            </a:r>
            <a:endParaRPr lang="en-US" sz="3600" b="1" dirty="0">
              <a:solidFill>
                <a:srgbClr val="003399"/>
              </a:solidFill>
              <a:latin typeface="+mn-lt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154546" y="785611"/>
            <a:ext cx="8757634" cy="0"/>
          </a:xfrm>
          <a:prstGeom prst="line">
            <a:avLst/>
          </a:prstGeom>
          <a:ln w="5715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54546" y="1105972"/>
            <a:ext cx="7848600" cy="5320585"/>
          </a:xfrm>
        </p:spPr>
        <p:txBody>
          <a:bodyPr>
            <a:noAutofit/>
          </a:bodyPr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2400" b="1" dirty="0"/>
              <a:t>Mission Statement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sz="2200" dirty="0"/>
              <a:t>What you do day in and day out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sz="2200" dirty="0"/>
              <a:t>Guides the daily activities, priorities, decision-making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sz="2200" dirty="0"/>
              <a:t>Does your mission statement accurately describe what your organization does day-to-day and guide your decision making?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sz="2200" dirty="0"/>
              <a:t>Is it visible and accessible to all?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2400" b="1" dirty="0"/>
              <a:t>Vision Statement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sz="2200" dirty="0"/>
              <a:t>What you aspire to be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sz="2200" dirty="0"/>
              <a:t>Is it a shared vision?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2400" b="1" dirty="0"/>
              <a:t>Values Statement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sz="2200" dirty="0"/>
              <a:t>The values that guide and define your organization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sz="2200" dirty="0"/>
              <a:t>Are they shared values?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sz="2200" dirty="0"/>
              <a:t>Will they be the same 50 years from now?</a:t>
            </a:r>
          </a:p>
        </p:txBody>
      </p:sp>
    </p:spTree>
    <p:extLst>
      <p:ext uri="{BB962C8B-B14F-4D97-AF65-F5344CB8AC3E}">
        <p14:creationId xmlns:p14="http://schemas.microsoft.com/office/powerpoint/2010/main" val="1838038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16000">
              <a:schemeClr val="bg1"/>
            </a:gs>
            <a:gs pos="82000">
              <a:schemeClr val="bg1"/>
            </a:gs>
            <a:gs pos="100000">
              <a:schemeClr val="bg1"/>
            </a:gs>
          </a:gsLst>
          <a:lin ang="7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23214" y="5769734"/>
            <a:ext cx="1120785" cy="1097111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54546" y="56031"/>
            <a:ext cx="7886700" cy="665185"/>
          </a:xfrm>
          <a:ln>
            <a:noFill/>
          </a:ln>
        </p:spPr>
        <p:txBody>
          <a:bodyPr>
            <a:normAutofit/>
          </a:bodyPr>
          <a:lstStyle/>
          <a:p>
            <a:pPr lvl="0"/>
            <a:r>
              <a:rPr lang="en-US" sz="3600" b="1" dirty="0" smtClean="0">
                <a:solidFill>
                  <a:srgbClr val="003399"/>
                </a:solidFill>
                <a:latin typeface="+mn-lt"/>
              </a:rPr>
              <a:t>Anatomy of a Strategic Plan (cont’d)</a:t>
            </a:r>
            <a:endParaRPr lang="en-US" sz="3600" b="1" dirty="0">
              <a:solidFill>
                <a:srgbClr val="003399"/>
              </a:solidFill>
              <a:latin typeface="+mn-lt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154546" y="785611"/>
            <a:ext cx="8757634" cy="0"/>
          </a:xfrm>
          <a:prstGeom prst="line">
            <a:avLst/>
          </a:prstGeom>
          <a:ln w="5715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54546" y="1105972"/>
            <a:ext cx="7848600" cy="5320585"/>
          </a:xfrm>
        </p:spPr>
        <p:txBody>
          <a:bodyPr>
            <a:noAutofit/>
          </a:bodyPr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2400" b="1" dirty="0"/>
              <a:t>Strategic Assumptions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sz="2200" dirty="0"/>
              <a:t>Key assumptions about the environment that guide future priorities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sz="2200" dirty="0"/>
              <a:t>Have you included everything?  (e.g. demographics, technology, competition, funding, demand for services, risks to the organization, etc.)</a:t>
            </a:r>
          </a:p>
          <a:p>
            <a:pPr>
              <a:defRPr/>
            </a:pPr>
            <a:endParaRPr lang="en-US" sz="2200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2400" b="1" dirty="0"/>
              <a:t>Value Proposition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sz="2200" dirty="0"/>
              <a:t>What makes your organization unique and what value do you deliver in the market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sz="2200" dirty="0"/>
              <a:t>Can you articulate your value proposition?  What makes you different?</a:t>
            </a:r>
          </a:p>
        </p:txBody>
      </p:sp>
    </p:spTree>
    <p:extLst>
      <p:ext uri="{BB962C8B-B14F-4D97-AF65-F5344CB8AC3E}">
        <p14:creationId xmlns:p14="http://schemas.microsoft.com/office/powerpoint/2010/main" val="3991833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16000">
              <a:schemeClr val="bg1"/>
            </a:gs>
            <a:gs pos="82000">
              <a:schemeClr val="bg1"/>
            </a:gs>
            <a:gs pos="100000">
              <a:schemeClr val="bg1"/>
            </a:gs>
          </a:gsLst>
          <a:lin ang="7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23214" y="5769734"/>
            <a:ext cx="1120785" cy="1097111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54546" y="56031"/>
            <a:ext cx="7886700" cy="665185"/>
          </a:xfrm>
          <a:ln>
            <a:noFill/>
          </a:ln>
        </p:spPr>
        <p:txBody>
          <a:bodyPr>
            <a:normAutofit/>
          </a:bodyPr>
          <a:lstStyle/>
          <a:p>
            <a:pPr lvl="0"/>
            <a:r>
              <a:rPr lang="en-US" sz="3600" b="1" dirty="0" smtClean="0">
                <a:solidFill>
                  <a:srgbClr val="003399"/>
                </a:solidFill>
                <a:latin typeface="+mn-lt"/>
              </a:rPr>
              <a:t>Anatomy of a Strategic Plan (cont’d)</a:t>
            </a:r>
            <a:endParaRPr lang="en-US" sz="3600" b="1" dirty="0">
              <a:solidFill>
                <a:srgbClr val="003399"/>
              </a:solidFill>
              <a:latin typeface="+mn-lt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154546" y="785611"/>
            <a:ext cx="8757634" cy="0"/>
          </a:xfrm>
          <a:prstGeom prst="line">
            <a:avLst/>
          </a:prstGeom>
          <a:ln w="5715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54546" y="1105972"/>
            <a:ext cx="7848600" cy="5320585"/>
          </a:xfrm>
        </p:spPr>
        <p:txBody>
          <a:bodyPr>
            <a:noAutofit/>
          </a:bodyPr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2400" b="1" dirty="0"/>
              <a:t>Strategic Imperatives</a:t>
            </a:r>
          </a:p>
          <a:p>
            <a:pPr marL="800100" lvl="3" indent="-342900">
              <a:buFont typeface="Wingdings" panose="05000000000000000000" pitchFamily="2" charset="2"/>
              <a:buChar char="§"/>
              <a:defRPr/>
            </a:pPr>
            <a:r>
              <a:rPr lang="en-US" sz="2200" dirty="0"/>
              <a:t>Big themes to guide the direction of the plan</a:t>
            </a:r>
          </a:p>
          <a:p>
            <a:pPr>
              <a:defRPr/>
            </a:pPr>
            <a:endParaRPr lang="en-US" sz="2200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2400" b="1" dirty="0"/>
              <a:t>Goals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sz="2200" dirty="0"/>
              <a:t>Intermediate themes to help group like objectives within a strategic imperative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en-US" sz="2200" b="1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sz="2400" b="1" dirty="0"/>
              <a:t>Objectives</a:t>
            </a:r>
          </a:p>
          <a:p>
            <a:pPr marL="800100" lvl="3" indent="-342900">
              <a:buFont typeface="Wingdings" panose="05000000000000000000" pitchFamily="2" charset="2"/>
              <a:buChar char="§"/>
              <a:defRPr/>
            </a:pPr>
            <a:r>
              <a:rPr lang="en-US" sz="2200" dirty="0"/>
              <a:t>Measureable, action-oriented items to support the achievement of goals and imperatives</a:t>
            </a:r>
          </a:p>
        </p:txBody>
      </p:sp>
    </p:spTree>
    <p:extLst>
      <p:ext uri="{BB962C8B-B14F-4D97-AF65-F5344CB8AC3E}">
        <p14:creationId xmlns:p14="http://schemas.microsoft.com/office/powerpoint/2010/main" val="1913977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16000">
              <a:schemeClr val="bg1"/>
            </a:gs>
            <a:gs pos="82000">
              <a:schemeClr val="bg1"/>
            </a:gs>
            <a:gs pos="100000">
              <a:schemeClr val="bg1"/>
            </a:gs>
          </a:gsLst>
          <a:lin ang="7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23214" y="5769734"/>
            <a:ext cx="1120785" cy="1097111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54546" y="56031"/>
            <a:ext cx="7886700" cy="665185"/>
          </a:xfrm>
          <a:ln>
            <a:noFill/>
          </a:ln>
        </p:spPr>
        <p:txBody>
          <a:bodyPr>
            <a:normAutofit/>
          </a:bodyPr>
          <a:lstStyle/>
          <a:p>
            <a:pPr lvl="0"/>
            <a:r>
              <a:rPr lang="en-US" sz="3600" b="1" dirty="0" smtClean="0">
                <a:solidFill>
                  <a:srgbClr val="003399"/>
                </a:solidFill>
                <a:latin typeface="+mn-lt"/>
              </a:rPr>
              <a:t>Creating a Plan: A Recipe for Success</a:t>
            </a:r>
            <a:endParaRPr lang="en-US" sz="3600" b="1" dirty="0">
              <a:solidFill>
                <a:srgbClr val="003399"/>
              </a:solidFill>
              <a:latin typeface="+mn-lt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154546" y="785611"/>
            <a:ext cx="8757634" cy="0"/>
          </a:xfrm>
          <a:prstGeom prst="line">
            <a:avLst/>
          </a:prstGeom>
          <a:ln w="5715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54546" y="1105972"/>
            <a:ext cx="7848600" cy="532058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en-US" sz="3000" b="1" dirty="0"/>
              <a:t>6 Ingredients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en-US" dirty="0"/>
              <a:t>Leadership Support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en-US" dirty="0"/>
              <a:t>Planning Process is Inclusive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en-US" dirty="0"/>
              <a:t>Objectives are Manageable and Realistic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en-US" dirty="0"/>
              <a:t>Plan Highlights are Communicated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en-US" dirty="0"/>
              <a:t>Objectives are Linked to Staff Work Plans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en-US" dirty="0"/>
              <a:t>Activities are Guided by an Implementation Tool</a:t>
            </a:r>
          </a:p>
        </p:txBody>
      </p:sp>
    </p:spTree>
    <p:extLst>
      <p:ext uri="{BB962C8B-B14F-4D97-AF65-F5344CB8AC3E}">
        <p14:creationId xmlns:p14="http://schemas.microsoft.com/office/powerpoint/2010/main" val="294965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16000">
              <a:schemeClr val="bg1"/>
            </a:gs>
            <a:gs pos="82000">
              <a:schemeClr val="bg1"/>
            </a:gs>
            <a:gs pos="100000">
              <a:schemeClr val="bg1"/>
            </a:gs>
          </a:gsLst>
          <a:lin ang="7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23214" y="5769734"/>
            <a:ext cx="1120785" cy="1097111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54546" y="56031"/>
            <a:ext cx="7886700" cy="665185"/>
          </a:xfrm>
          <a:ln>
            <a:noFill/>
          </a:ln>
        </p:spPr>
        <p:txBody>
          <a:bodyPr>
            <a:normAutofit/>
          </a:bodyPr>
          <a:lstStyle/>
          <a:p>
            <a:pPr lvl="0"/>
            <a:r>
              <a:rPr lang="en-US" sz="3600" b="1" dirty="0" smtClean="0">
                <a:solidFill>
                  <a:srgbClr val="003399"/>
                </a:solidFill>
                <a:latin typeface="+mn-lt"/>
              </a:rPr>
              <a:t>Ingredient #1: Leadership Support</a:t>
            </a:r>
            <a:endParaRPr lang="en-US" sz="3600" b="1" dirty="0">
              <a:solidFill>
                <a:srgbClr val="003399"/>
              </a:solidFill>
              <a:latin typeface="+mn-lt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154546" y="785611"/>
            <a:ext cx="8757634" cy="0"/>
          </a:xfrm>
          <a:prstGeom prst="line">
            <a:avLst/>
          </a:prstGeom>
          <a:ln w="5715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54546" y="1105972"/>
            <a:ext cx="7848600" cy="5320585"/>
          </a:xfrm>
        </p:spPr>
        <p:txBody>
          <a:bodyPr>
            <a:noAutofit/>
          </a:bodyPr>
          <a:lstStyle/>
          <a:p>
            <a:r>
              <a:rPr lang="en-US" altLang="en-US" sz="3200" dirty="0"/>
              <a:t>Support from the Executive Director</a:t>
            </a:r>
          </a:p>
          <a:p>
            <a:r>
              <a:rPr lang="en-US" altLang="en-US" sz="3200" dirty="0"/>
              <a:t>Support from the Board</a:t>
            </a:r>
          </a:p>
          <a:p>
            <a:r>
              <a:rPr lang="en-US" altLang="en-US" sz="3200" dirty="0"/>
              <a:t>Support from the internal leadership </a:t>
            </a:r>
            <a:r>
              <a:rPr lang="en-US" altLang="en-US" sz="3200" dirty="0" smtClean="0"/>
              <a:t>team</a:t>
            </a:r>
          </a:p>
          <a:p>
            <a:endParaRPr lang="en-US" altLang="en-US" sz="3200" dirty="0" smtClean="0"/>
          </a:p>
          <a:p>
            <a:r>
              <a:rPr lang="en-US" altLang="en-US" sz="3200" dirty="0" smtClean="0"/>
              <a:t>Without the support of leadership the effort will fail…</a:t>
            </a:r>
            <a:endParaRPr lang="en-US" altLang="en-US" sz="3200" dirty="0"/>
          </a:p>
          <a:p>
            <a:endParaRPr lang="en-US" altLang="en-US" sz="3200" dirty="0"/>
          </a:p>
          <a:p>
            <a:r>
              <a:rPr lang="en-US" altLang="en-US" sz="3200" dirty="0"/>
              <a:t>Thinking back to your most recent planning exercise, how did you show your support for the planning process and the resulting plan?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61319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2818</TotalTime>
  <Words>848</Words>
  <Application>Microsoft Office PowerPoint</Application>
  <PresentationFormat>On-screen Show (4:3)</PresentationFormat>
  <Paragraphs>145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Calibri</vt:lpstr>
      <vt:lpstr>Calibri Light</vt:lpstr>
      <vt:lpstr>Courier New</vt:lpstr>
      <vt:lpstr>Tahoma</vt:lpstr>
      <vt:lpstr>Wingdings</vt:lpstr>
      <vt:lpstr>Office Theme</vt:lpstr>
      <vt:lpstr>PowerPoint Presentation</vt:lpstr>
      <vt:lpstr>Agenda</vt:lpstr>
      <vt:lpstr>Introductions</vt:lpstr>
      <vt:lpstr>Your Expectations for Today?</vt:lpstr>
      <vt:lpstr>Anatomy of a Strategic Plan</vt:lpstr>
      <vt:lpstr>Anatomy of a Strategic Plan (cont’d)</vt:lpstr>
      <vt:lpstr>Anatomy of a Strategic Plan (cont’d)</vt:lpstr>
      <vt:lpstr>Creating a Plan: A Recipe for Success</vt:lpstr>
      <vt:lpstr>Ingredient #1: Leadership Support</vt:lpstr>
      <vt:lpstr>Ingredient #2: Inclusive Planning Process</vt:lpstr>
      <vt:lpstr>Ingredient #2: Inclusive Planning Process</vt:lpstr>
      <vt:lpstr>Ingredient #3: Manageable &amp; Realistic Objectives</vt:lpstr>
      <vt:lpstr>Ingredient #4: Plan Highlights are Communicated</vt:lpstr>
      <vt:lpstr>Ingredient #4: Example of Plan Communication</vt:lpstr>
      <vt:lpstr>Ingredient #5: Connected to Staff Work Plans</vt:lpstr>
      <vt:lpstr>Ingredient #6: Implementation Tool Guides Activities</vt:lpstr>
      <vt:lpstr>Ingredient #6: Example of an Implementation Tool</vt:lpstr>
      <vt:lpstr>What Will You Do Differently?</vt:lpstr>
      <vt:lpstr>Closing Thoughts…</vt:lpstr>
      <vt:lpstr>Questions?  Comments?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Ball</dc:creator>
  <cp:lastModifiedBy>Maggie Livelsberger</cp:lastModifiedBy>
  <cp:revision>143</cp:revision>
  <dcterms:created xsi:type="dcterms:W3CDTF">2013-03-12T21:31:19Z</dcterms:created>
  <dcterms:modified xsi:type="dcterms:W3CDTF">2016-06-14T23:10:40Z</dcterms:modified>
</cp:coreProperties>
</file>