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44"/>
  </p:notesMasterIdLst>
  <p:handoutMasterIdLst>
    <p:handoutMasterId r:id="rId45"/>
  </p:handoutMasterIdLst>
  <p:sldIdLst>
    <p:sldId id="403" r:id="rId2"/>
    <p:sldId id="404" r:id="rId3"/>
    <p:sldId id="406" r:id="rId4"/>
    <p:sldId id="407" r:id="rId5"/>
    <p:sldId id="408" r:id="rId6"/>
    <p:sldId id="409" r:id="rId7"/>
    <p:sldId id="410" r:id="rId8"/>
    <p:sldId id="411" r:id="rId9"/>
    <p:sldId id="412" r:id="rId10"/>
    <p:sldId id="416" r:id="rId11"/>
    <p:sldId id="418" r:id="rId12"/>
    <p:sldId id="413" r:id="rId13"/>
    <p:sldId id="463" r:id="rId14"/>
    <p:sldId id="464" r:id="rId15"/>
    <p:sldId id="417" r:id="rId16"/>
    <p:sldId id="465" r:id="rId17"/>
    <p:sldId id="466" r:id="rId18"/>
    <p:sldId id="467" r:id="rId19"/>
    <p:sldId id="468" r:id="rId20"/>
    <p:sldId id="469" r:id="rId21"/>
    <p:sldId id="470" r:id="rId22"/>
    <p:sldId id="471" r:id="rId23"/>
    <p:sldId id="472" r:id="rId24"/>
    <p:sldId id="473" r:id="rId25"/>
    <p:sldId id="474" r:id="rId26"/>
    <p:sldId id="475" r:id="rId27"/>
    <p:sldId id="476" r:id="rId28"/>
    <p:sldId id="477" r:id="rId29"/>
    <p:sldId id="478" r:id="rId30"/>
    <p:sldId id="479" r:id="rId31"/>
    <p:sldId id="480" r:id="rId32"/>
    <p:sldId id="481" r:id="rId33"/>
    <p:sldId id="482" r:id="rId34"/>
    <p:sldId id="483" r:id="rId35"/>
    <p:sldId id="484" r:id="rId36"/>
    <p:sldId id="485" r:id="rId37"/>
    <p:sldId id="486" r:id="rId38"/>
    <p:sldId id="487" r:id="rId39"/>
    <p:sldId id="488" r:id="rId40"/>
    <p:sldId id="489" r:id="rId41"/>
    <p:sldId id="490" r:id="rId42"/>
    <p:sldId id="446" r:id="rId43"/>
  </p:sldIdLst>
  <p:sldSz cx="9144000" cy="6858000" type="screen4x3"/>
  <p:notesSz cx="6934200" cy="9232900"/>
  <p:custDataLst>
    <p:tags r:id="rId47"/>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6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6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6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6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67F"/>
    <a:srgbClr val="E6D7AA"/>
    <a:srgbClr val="F0E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8" autoAdjust="0"/>
    <p:restoredTop sz="70972" autoAdjust="0"/>
  </p:normalViewPr>
  <p:slideViewPr>
    <p:cSldViewPr snapToGrid="0">
      <p:cViewPr varScale="1">
        <p:scale>
          <a:sx n="50" d="100"/>
          <a:sy n="50" d="100"/>
        </p:scale>
        <p:origin x="-100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tags" Target="tags/tag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Dollars</c:v>
                </c:pt>
              </c:strCache>
            </c:strRef>
          </c:tx>
          <c:spPr>
            <a:ln w="28575" cap="rnd">
              <a:solidFill>
                <a:schemeClr val="accent1"/>
              </a:solidFill>
              <a:round/>
            </a:ln>
            <a:effectLst/>
          </c:spPr>
          <c:marker>
            <c:symbol val="none"/>
          </c:marker>
          <c:cat>
            <c:numRef>
              <c:f>Sheet1!$A$2:$A$11</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Sheet1!$B$2:$B$11</c:f>
              <c:numCache>
                <c:formatCode>_("$"* #,##0.00_);_("$"* \(#,##0.00\);_("$"* "-"??_);_(@_)</c:formatCode>
                <c:ptCount val="10"/>
                <c:pt idx="0">
                  <c:v>1.030061E6</c:v>
                </c:pt>
                <c:pt idx="1">
                  <c:v>1.014865E6</c:v>
                </c:pt>
                <c:pt idx="2">
                  <c:v>922701.0</c:v>
                </c:pt>
                <c:pt idx="3">
                  <c:v>895462.0</c:v>
                </c:pt>
                <c:pt idx="4">
                  <c:v>827900.0</c:v>
                </c:pt>
                <c:pt idx="5">
                  <c:v>850630.0</c:v>
                </c:pt>
                <c:pt idx="6">
                  <c:v>806258.0</c:v>
                </c:pt>
                <c:pt idx="7">
                  <c:v>633801.0</c:v>
                </c:pt>
                <c:pt idx="8">
                  <c:v>627615.0</c:v>
                </c:pt>
                <c:pt idx="9">
                  <c:v>603624.0</c:v>
                </c:pt>
              </c:numCache>
            </c:numRef>
          </c:val>
          <c:smooth val="0"/>
          <c:extLst xmlns:c16r2="http://schemas.microsoft.com/office/drawing/2015/06/chart">
            <c:ext xmlns:c16="http://schemas.microsoft.com/office/drawing/2014/chart" uri="{C3380CC4-5D6E-409C-BE32-E72D297353CC}">
              <c16:uniqueId val="{00000000-5BA6-4B03-A6E8-5CED420D4B07}"/>
            </c:ext>
          </c:extLst>
        </c:ser>
        <c:dLbls>
          <c:showLegendKey val="0"/>
          <c:showVal val="0"/>
          <c:showCatName val="0"/>
          <c:showSerName val="0"/>
          <c:showPercent val="0"/>
          <c:showBubbleSize val="0"/>
        </c:dLbls>
        <c:marker val="1"/>
        <c:smooth val="0"/>
        <c:axId val="2099654328"/>
        <c:axId val="2099680440"/>
      </c:lineChart>
      <c:catAx>
        <c:axId val="209965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9680440"/>
        <c:crosses val="autoZero"/>
        <c:auto val="1"/>
        <c:lblAlgn val="ctr"/>
        <c:lblOffset val="100"/>
        <c:noMultiLvlLbl val="0"/>
      </c:catAx>
      <c:valAx>
        <c:axId val="20996804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9654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Donors</c:v>
                </c:pt>
              </c:strCache>
            </c:strRef>
          </c:tx>
          <c:spPr>
            <a:ln w="28575" cap="rnd">
              <a:solidFill>
                <a:schemeClr val="accent1"/>
              </a:solidFill>
              <a:round/>
            </a:ln>
            <a:effectLst/>
          </c:spPr>
          <c:marker>
            <c:symbol val="none"/>
          </c:marker>
          <c:cat>
            <c:numRef>
              <c:f>Sheet1!$A$2:$A$12</c:f>
              <c:numCache>
                <c:formatCode>General</c:formatCode>
                <c:ptCount val="11"/>
                <c:pt idx="0">
                  <c:v>2006.0</c:v>
                </c:pt>
                <c:pt idx="1">
                  <c:v>2007.0</c:v>
                </c:pt>
                <c:pt idx="2">
                  <c:v>2008.0</c:v>
                </c:pt>
                <c:pt idx="3">
                  <c:v>2009.0</c:v>
                </c:pt>
                <c:pt idx="4">
                  <c:v>2010.0</c:v>
                </c:pt>
                <c:pt idx="5">
                  <c:v>2011.0</c:v>
                </c:pt>
                <c:pt idx="6">
                  <c:v>2012.0</c:v>
                </c:pt>
                <c:pt idx="7">
                  <c:v>2013.0</c:v>
                </c:pt>
                <c:pt idx="8">
                  <c:v>2014.0</c:v>
                </c:pt>
                <c:pt idx="9">
                  <c:v>2015.0</c:v>
                </c:pt>
              </c:numCache>
            </c:numRef>
          </c:cat>
          <c:val>
            <c:numRef>
              <c:f>Sheet1!$B$2:$B$12</c:f>
              <c:numCache>
                <c:formatCode>0</c:formatCode>
                <c:ptCount val="11"/>
                <c:pt idx="0">
                  <c:v>4763.0</c:v>
                </c:pt>
                <c:pt idx="1">
                  <c:v>5192.0</c:v>
                </c:pt>
                <c:pt idx="2">
                  <c:v>5283.0</c:v>
                </c:pt>
                <c:pt idx="3">
                  <c:v>4477.0</c:v>
                </c:pt>
                <c:pt idx="4">
                  <c:v>4454.0</c:v>
                </c:pt>
                <c:pt idx="5">
                  <c:v>3944.0</c:v>
                </c:pt>
                <c:pt idx="6">
                  <c:v>2990.0</c:v>
                </c:pt>
                <c:pt idx="7">
                  <c:v>2608.0</c:v>
                </c:pt>
                <c:pt idx="8">
                  <c:v>2449.0</c:v>
                </c:pt>
                <c:pt idx="9">
                  <c:v>2258.0</c:v>
                </c:pt>
              </c:numCache>
            </c:numRef>
          </c:val>
          <c:smooth val="0"/>
          <c:extLst xmlns:c16r2="http://schemas.microsoft.com/office/drawing/2015/06/chart">
            <c:ext xmlns:c16="http://schemas.microsoft.com/office/drawing/2014/chart" uri="{C3380CC4-5D6E-409C-BE32-E72D297353CC}">
              <c16:uniqueId val="{00000000-4D3F-4687-A68C-09843EFAED85}"/>
            </c:ext>
          </c:extLst>
        </c:ser>
        <c:dLbls>
          <c:showLegendKey val="0"/>
          <c:showVal val="0"/>
          <c:showCatName val="0"/>
          <c:showSerName val="0"/>
          <c:showPercent val="0"/>
          <c:showBubbleSize val="0"/>
        </c:dLbls>
        <c:marker val="1"/>
        <c:smooth val="0"/>
        <c:axId val="2135709976"/>
        <c:axId val="2135713496"/>
      </c:lineChart>
      <c:catAx>
        <c:axId val="213570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5713496"/>
        <c:crosses val="autoZero"/>
        <c:auto val="1"/>
        <c:lblAlgn val="ctr"/>
        <c:lblOffset val="100"/>
        <c:noMultiLvlLbl val="0"/>
      </c:catAx>
      <c:valAx>
        <c:axId val="2135713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5709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15602836879433"/>
          <c:y val="0.0636704119850187"/>
          <c:w val="0.874704491725768"/>
          <c:h val="0.702247191011236"/>
        </c:manualLayout>
      </c:layout>
      <c:barChart>
        <c:barDir val="col"/>
        <c:grouping val="clustered"/>
        <c:varyColors val="0"/>
        <c:ser>
          <c:idx val="0"/>
          <c:order val="0"/>
          <c:tx>
            <c:strRef>
              <c:f>Sheet1!$A$9</c:f>
              <c:strCache>
                <c:ptCount val="1"/>
                <c:pt idx="0">
                  <c:v>2015</c:v>
                </c:pt>
              </c:strCache>
            </c:strRef>
          </c:tx>
          <c:spPr>
            <a:solidFill>
              <a:schemeClr val="accent2"/>
            </a:solidFill>
            <a:ln w="13340">
              <a:noFill/>
              <a:prstDash val="solid"/>
            </a:ln>
          </c:spPr>
          <c:invertIfNegative val="0"/>
          <c:dLbls>
            <c:dLbl>
              <c:idx val="0"/>
              <c:layout>
                <c:manualLayout>
                  <c:x val="-0.00276179867500307"/>
                  <c:y val="-0.01118807653478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147-4BD8-A852-C26DE1A8BF70}"/>
                </c:ext>
                <c:ext xmlns:c15="http://schemas.microsoft.com/office/drawing/2012/chart" uri="{CE6537A1-D6FC-4f65-9D91-7224C49458BB}"/>
              </c:extLst>
            </c:dLbl>
            <c:dLbl>
              <c:idx val="3"/>
              <c:layout>
                <c:manualLayout>
                  <c:x val="-0.0152593128435041"/>
                  <c:y val="0.0010093716942000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147-4BD8-A852-C26DE1A8BF70}"/>
                </c:ext>
                <c:ext xmlns:c15="http://schemas.microsoft.com/office/drawing/2012/chart" uri="{CE6537A1-D6FC-4f65-9D91-7224C49458BB}"/>
              </c:extLst>
            </c:dLbl>
            <c:dLbl>
              <c:idx val="4"/>
              <c:layout>
                <c:manualLayout>
                  <c:x val="-0.00544454059724444"/>
                  <c:y val="-0.0093152866005913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147-4BD8-A852-C26DE1A8BF70}"/>
                </c:ext>
                <c:ext xmlns:c15="http://schemas.microsoft.com/office/drawing/2012/chart" uri="{CE6537A1-D6FC-4f65-9D91-7224C49458BB}"/>
              </c:extLst>
            </c:dLbl>
            <c:dLbl>
              <c:idx val="5"/>
              <c:layout>
                <c:manualLayout>
                  <c:x val="0.00306724725134684"/>
                  <c:y val="-0.0056911940369195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147-4BD8-A852-C26DE1A8BF70}"/>
                </c:ext>
                <c:ext xmlns:c15="http://schemas.microsoft.com/office/drawing/2012/chart" uri="{CE6537A1-D6FC-4f65-9D91-7224C49458BB}"/>
              </c:extLst>
            </c:dLbl>
            <c:dLbl>
              <c:idx val="7"/>
              <c:layout>
                <c:manualLayout>
                  <c:x val="-0.0300131289714963"/>
                  <c:y val="-0.007132244352563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147-4BD8-A852-C26DE1A8BF70}"/>
                </c:ext>
                <c:ext xmlns:c15="http://schemas.microsoft.com/office/drawing/2012/chart" uri="{CE6537A1-D6FC-4f65-9D91-7224C49458BB}"/>
              </c:extLst>
            </c:dLbl>
            <c:numFmt formatCode="0.0%" sourceLinked="0"/>
            <c:spPr>
              <a:noFill/>
              <a:ln w="26681">
                <a:noFill/>
              </a:ln>
            </c:spPr>
            <c:txPr>
              <a:bodyPr/>
              <a:lstStyle/>
              <a:p>
                <a:pPr>
                  <a:defRPr sz="1400" b="0" i="0" u="none" strike="noStrike" baseline="0">
                    <a:solidFill>
                      <a:srgbClr val="000080"/>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Intl Affairs</c:v>
                </c:pt>
                <c:pt idx="1">
                  <c:v>Public Soc/Benefit'</c:v>
                </c:pt>
                <c:pt idx="2">
                  <c:v>Arts</c:v>
                </c:pt>
                <c:pt idx="3">
                  <c:v>Education</c:v>
                </c:pt>
                <c:pt idx="4">
                  <c:v>Health</c:v>
                </c:pt>
                <c:pt idx="5">
                  <c:v>Religion</c:v>
                </c:pt>
                <c:pt idx="6">
                  <c:v>Human Services</c:v>
                </c:pt>
                <c:pt idx="7">
                  <c:v>Environment</c:v>
                </c:pt>
              </c:strCache>
            </c:strRef>
          </c:cat>
          <c:val>
            <c:numRef>
              <c:f>Sheet1!$B$9:$I$9</c:f>
              <c:numCache>
                <c:formatCode>General</c:formatCode>
                <c:ptCount val="8"/>
                <c:pt idx="0">
                  <c:v>0.175</c:v>
                </c:pt>
                <c:pt idx="1">
                  <c:v>0.06</c:v>
                </c:pt>
                <c:pt idx="2">
                  <c:v>0.07</c:v>
                </c:pt>
                <c:pt idx="3">
                  <c:v>0.089</c:v>
                </c:pt>
                <c:pt idx="4">
                  <c:v>0.013</c:v>
                </c:pt>
                <c:pt idx="5">
                  <c:v>0.027</c:v>
                </c:pt>
                <c:pt idx="6">
                  <c:v>0.042</c:v>
                </c:pt>
                <c:pt idx="7">
                  <c:v>0.062</c:v>
                </c:pt>
              </c:numCache>
            </c:numRef>
          </c:val>
          <c:extLst xmlns:c16r2="http://schemas.microsoft.com/office/drawing/2015/06/chart">
            <c:ext xmlns:c16="http://schemas.microsoft.com/office/drawing/2014/chart" uri="{C3380CC4-5D6E-409C-BE32-E72D297353CC}">
              <c16:uniqueId val="{00000005-0147-4BD8-A852-C26DE1A8BF70}"/>
            </c:ext>
          </c:extLst>
        </c:ser>
        <c:ser>
          <c:idx val="3"/>
          <c:order val="1"/>
          <c:tx>
            <c:strRef>
              <c:f>Sheet1!$A$10</c:f>
              <c:strCache>
                <c:ptCount val="1"/>
                <c:pt idx="0">
                  <c:v>2016</c:v>
                </c:pt>
              </c:strCache>
            </c:strRef>
          </c:tx>
          <c:spPr>
            <a:solidFill>
              <a:schemeClr val="accent1"/>
            </a:solidFill>
            <a:ln w="13340">
              <a:noFill/>
              <a:prstDash val="solid"/>
            </a:ln>
          </c:spPr>
          <c:invertIfNegative val="0"/>
          <c:dLbls>
            <c:dLbl>
              <c:idx val="0"/>
              <c:layout>
                <c:manualLayout>
                  <c:x val="0.00876870902629272"/>
                  <c:y val="-0.0046337727489819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147-4BD8-A852-C26DE1A8BF70}"/>
                </c:ext>
                <c:ext xmlns:c15="http://schemas.microsoft.com/office/drawing/2012/chart" uri="{CE6537A1-D6FC-4f65-9D91-7224C49458BB}"/>
              </c:extLst>
            </c:dLbl>
            <c:dLbl>
              <c:idx val="1"/>
              <c:layout>
                <c:manualLayout>
                  <c:x val="0.018054433181381"/>
                  <c:y val="-0.00319266213734831"/>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147-4BD8-A852-C26DE1A8BF70}"/>
                </c:ext>
                <c:ext xmlns:c15="http://schemas.microsoft.com/office/drawing/2012/chart" uri="{CE6537A1-D6FC-4f65-9D91-7224C49458BB}"/>
              </c:extLst>
            </c:dLbl>
            <c:dLbl>
              <c:idx val="2"/>
              <c:layout>
                <c:manualLayout>
                  <c:x val="0.0105561137393606"/>
                  <c:y val="-0.0088838561742678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147-4BD8-A852-C26DE1A8BF70}"/>
                </c:ext>
                <c:ext xmlns:c15="http://schemas.microsoft.com/office/drawing/2012/chart" uri="{CE6537A1-D6FC-4f65-9D91-7224C49458BB}"/>
              </c:extLst>
            </c:dLbl>
            <c:dLbl>
              <c:idx val="3"/>
              <c:layout>
                <c:manualLayout>
                  <c:x val="0.0180078773828977"/>
                  <c:y val="-0.01426448870512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ADE-4519-88A7-1B16DC9B0536}"/>
                </c:ext>
                <c:ext xmlns:c15="http://schemas.microsoft.com/office/drawing/2012/chart" uri="{CE6537A1-D6FC-4f65-9D91-7224C49458BB}"/>
              </c:extLst>
            </c:dLbl>
            <c:dLbl>
              <c:idx val="4"/>
              <c:layout>
                <c:manualLayout>
                  <c:x val="0.0135059080371733"/>
                  <c:y val="-0.0023774147841878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147-4BD8-A852-C26DE1A8BF70}"/>
                </c:ext>
                <c:ext xmlns:c15="http://schemas.microsoft.com/office/drawing/2012/chart" uri="{CE6537A1-D6FC-4f65-9D91-7224C49458BB}"/>
              </c:extLst>
            </c:dLbl>
            <c:dLbl>
              <c:idx val="5"/>
              <c:layout>
                <c:manualLayout>
                  <c:x val="0.0180078773828977"/>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ADE-4519-88A7-1B16DC9B0536}"/>
                </c:ext>
                <c:ext xmlns:c15="http://schemas.microsoft.com/office/drawing/2012/chart" uri="{CE6537A1-D6FC-4f65-9D91-7224C49458BB}"/>
              </c:extLst>
            </c:dLbl>
            <c:dLbl>
              <c:idx val="6"/>
              <c:layout>
                <c:manualLayout>
                  <c:x val="0.0105045951400237"/>
                  <c:y val="0.0047548295683756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147-4BD8-A852-C26DE1A8BF70}"/>
                </c:ext>
                <c:ext xmlns:c15="http://schemas.microsoft.com/office/drawing/2012/chart" uri="{CE6537A1-D6FC-4f65-9D91-7224C49458BB}"/>
              </c:extLst>
            </c:dLbl>
            <c:numFmt formatCode="0.0%" sourceLinked="0"/>
            <c:spPr>
              <a:noFill/>
              <a:ln w="26681">
                <a:noFill/>
              </a:ln>
            </c:spPr>
            <c:txPr>
              <a:bodyPr/>
              <a:lstStyle/>
              <a:p>
                <a:pPr>
                  <a:defRPr sz="1400" b="0" i="0" u="none" strike="noStrike" baseline="0">
                    <a:solidFill>
                      <a:schemeClr val="accent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Intl Affairs</c:v>
                </c:pt>
                <c:pt idx="1">
                  <c:v>Public Soc/Benefit'</c:v>
                </c:pt>
                <c:pt idx="2">
                  <c:v>Arts</c:v>
                </c:pt>
                <c:pt idx="3">
                  <c:v>Education</c:v>
                </c:pt>
                <c:pt idx="4">
                  <c:v>Health</c:v>
                </c:pt>
                <c:pt idx="5">
                  <c:v>Religion</c:v>
                </c:pt>
                <c:pt idx="6">
                  <c:v>Human Services</c:v>
                </c:pt>
                <c:pt idx="7">
                  <c:v>Environment</c:v>
                </c:pt>
              </c:strCache>
            </c:strRef>
          </c:cat>
          <c:val>
            <c:numRef>
              <c:f>Sheet1!$B$10:$I$10</c:f>
              <c:numCache>
                <c:formatCode>General</c:formatCode>
                <c:ptCount val="8"/>
                <c:pt idx="0">
                  <c:v>0.046</c:v>
                </c:pt>
                <c:pt idx="1">
                  <c:v>0.025</c:v>
                </c:pt>
                <c:pt idx="2">
                  <c:v>0.051</c:v>
                </c:pt>
                <c:pt idx="3">
                  <c:v>0.023</c:v>
                </c:pt>
                <c:pt idx="4">
                  <c:v>0.044</c:v>
                </c:pt>
                <c:pt idx="5">
                  <c:v>0.018</c:v>
                </c:pt>
                <c:pt idx="6">
                  <c:v>0.027</c:v>
                </c:pt>
                <c:pt idx="7">
                  <c:v>0.058</c:v>
                </c:pt>
              </c:numCache>
            </c:numRef>
          </c:val>
          <c:extLst xmlns:c16r2="http://schemas.microsoft.com/office/drawing/2015/06/chart">
            <c:ext xmlns:c16="http://schemas.microsoft.com/office/drawing/2014/chart" uri="{C3380CC4-5D6E-409C-BE32-E72D297353CC}">
              <c16:uniqueId val="{0000000B-0147-4BD8-A852-C26DE1A8BF70}"/>
            </c:ext>
          </c:extLst>
        </c:ser>
        <c:dLbls>
          <c:showLegendKey val="0"/>
          <c:showVal val="1"/>
          <c:showCatName val="0"/>
          <c:showSerName val="0"/>
          <c:showPercent val="0"/>
          <c:showBubbleSize val="0"/>
        </c:dLbls>
        <c:gapWidth val="150"/>
        <c:axId val="2131928376"/>
        <c:axId val="2131923800"/>
      </c:barChart>
      <c:catAx>
        <c:axId val="2131928376"/>
        <c:scaling>
          <c:orientation val="minMax"/>
        </c:scaling>
        <c:delete val="0"/>
        <c:axPos val="b"/>
        <c:numFmt formatCode="General" sourceLinked="0"/>
        <c:majorTickMark val="out"/>
        <c:minorTickMark val="none"/>
        <c:tickLblPos val="none"/>
        <c:spPr>
          <a:ln w="3335">
            <a:solidFill>
              <a:schemeClr val="tx1"/>
            </a:solidFill>
            <a:prstDash val="solid"/>
          </a:ln>
        </c:spPr>
        <c:crossAx val="2131923800"/>
        <c:crosses val="autoZero"/>
        <c:auto val="1"/>
        <c:lblAlgn val="ctr"/>
        <c:lblOffset val="100"/>
        <c:tickLblSkip val="1"/>
        <c:tickMarkSkip val="1"/>
        <c:noMultiLvlLbl val="0"/>
      </c:catAx>
      <c:valAx>
        <c:axId val="2131923800"/>
        <c:scaling>
          <c:orientation val="minMax"/>
          <c:max val="0.2"/>
          <c:min val="-0.05"/>
        </c:scaling>
        <c:delete val="0"/>
        <c:axPos val="l"/>
        <c:numFmt formatCode="0%" sourceLinked="0"/>
        <c:majorTickMark val="out"/>
        <c:minorTickMark val="none"/>
        <c:tickLblPos val="nextTo"/>
        <c:spPr>
          <a:ln w="13340">
            <a:solidFill>
              <a:srgbClr val="000000"/>
            </a:solidFill>
            <a:prstDash val="solid"/>
          </a:ln>
        </c:spPr>
        <c:txPr>
          <a:bodyPr rot="0" vert="horz"/>
          <a:lstStyle/>
          <a:p>
            <a:pPr>
              <a:defRPr sz="1400" b="1" i="0" u="none" strike="noStrike" baseline="0">
                <a:solidFill>
                  <a:schemeClr val="accent1"/>
                </a:solidFill>
                <a:latin typeface="Arial"/>
                <a:ea typeface="Arial"/>
                <a:cs typeface="Arial"/>
              </a:defRPr>
            </a:pPr>
            <a:endParaRPr lang="en-US"/>
          </a:p>
        </c:txPr>
        <c:crossAx val="2131928376"/>
        <c:crosses val="autoZero"/>
        <c:crossBetween val="between"/>
        <c:majorUnit val="0.05"/>
        <c:minorUnit val="0.01"/>
      </c:valAx>
      <c:spPr>
        <a:noFill/>
        <a:ln w="26681">
          <a:noFill/>
        </a:ln>
      </c:spPr>
    </c:plotArea>
    <c:legend>
      <c:legendPos val="r"/>
      <c:layout>
        <c:manualLayout>
          <c:xMode val="edge"/>
          <c:yMode val="edge"/>
          <c:x val="0.366389053101142"/>
          <c:y val="0.00633478081078081"/>
          <c:w val="0.34218275561408"/>
          <c:h val="0.125756630974869"/>
        </c:manualLayout>
      </c:layout>
      <c:overlay val="0"/>
      <c:spPr>
        <a:noFill/>
        <a:ln w="3335">
          <a:solidFill>
            <a:schemeClr val="tx1"/>
          </a:solidFill>
          <a:prstDash val="solid"/>
        </a:ln>
      </c:spPr>
      <c:txPr>
        <a:bodyPr/>
        <a:lstStyle/>
        <a:p>
          <a:pPr>
            <a:defRPr sz="1600" b="1" i="0" u="none" strike="noStrike" baseline="0">
              <a:solidFill>
                <a:srgbClr val="000080"/>
              </a:solidFill>
              <a:latin typeface="Arial"/>
              <a:ea typeface="Arial"/>
              <a:cs typeface="Arial"/>
            </a:defRPr>
          </a:pPr>
          <a:endParaRPr lang="en-US"/>
        </a:p>
      </c:txPr>
    </c:legend>
    <c:plotVisOnly val="1"/>
    <c:dispBlanksAs val="gap"/>
    <c:showDLblsOverMax val="0"/>
  </c:chart>
  <c:spPr>
    <a:noFill/>
    <a:ln>
      <a:noFill/>
    </a:ln>
  </c:spPr>
  <c:txPr>
    <a:bodyPr/>
    <a:lstStyle/>
    <a:p>
      <a:pPr>
        <a:defRPr sz="2075" b="1" i="0" u="none" strike="noStrike" baseline="0">
          <a:solidFill>
            <a:schemeClr val="tx1"/>
          </a:solidFill>
          <a:latin typeface="Gill Sans"/>
          <a:ea typeface="Gill Sans"/>
          <a:cs typeface="Gill Sans"/>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8.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4FA78-3977-4745-8ED7-64C457F1770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ADAE883-7490-4681-B021-68D3A87AD727}">
      <dgm:prSet phldrT="[Text]"/>
      <dgm:spPr/>
      <dgm:t>
        <a:bodyPr/>
        <a:lstStyle/>
        <a:p>
          <a:r>
            <a:rPr lang="en-US" dirty="0"/>
            <a:t>Executive Committee</a:t>
          </a:r>
        </a:p>
      </dgm:t>
    </dgm:pt>
    <dgm:pt modelId="{A145B886-0BAF-4751-A21F-5BF3A143C093}" type="parTrans" cxnId="{5BFA01EA-DA60-42E8-8464-CC1C04C86B39}">
      <dgm:prSet/>
      <dgm:spPr/>
      <dgm:t>
        <a:bodyPr/>
        <a:lstStyle/>
        <a:p>
          <a:endParaRPr lang="en-US"/>
        </a:p>
      </dgm:t>
    </dgm:pt>
    <dgm:pt modelId="{396EC90D-E785-4AF3-AE8C-6E2CA8FD432D}" type="sibTrans" cxnId="{5BFA01EA-DA60-42E8-8464-CC1C04C86B39}">
      <dgm:prSet/>
      <dgm:spPr/>
      <dgm:t>
        <a:bodyPr/>
        <a:lstStyle/>
        <a:p>
          <a:endParaRPr lang="en-US"/>
        </a:p>
      </dgm:t>
    </dgm:pt>
    <dgm:pt modelId="{E6E8F53E-7BA9-4971-BA44-7A1778F0D667}">
      <dgm:prSet phldrT="[Text]"/>
      <dgm:spPr/>
      <dgm:t>
        <a:bodyPr/>
        <a:lstStyle/>
        <a:p>
          <a:r>
            <a:rPr lang="en-US" dirty="0"/>
            <a:t>Strategic Planning</a:t>
          </a:r>
        </a:p>
      </dgm:t>
    </dgm:pt>
    <dgm:pt modelId="{1DD4BAF2-385E-46AB-BAA8-D47B878F4DAD}" type="parTrans" cxnId="{452856F8-8CAC-46C0-826F-DD65B1C265FF}">
      <dgm:prSet/>
      <dgm:spPr/>
      <dgm:t>
        <a:bodyPr/>
        <a:lstStyle/>
        <a:p>
          <a:endParaRPr lang="en-US"/>
        </a:p>
      </dgm:t>
    </dgm:pt>
    <dgm:pt modelId="{1DF64193-E103-43D8-8634-3FE8223EAD9A}" type="sibTrans" cxnId="{452856F8-8CAC-46C0-826F-DD65B1C265FF}">
      <dgm:prSet/>
      <dgm:spPr/>
      <dgm:t>
        <a:bodyPr/>
        <a:lstStyle/>
        <a:p>
          <a:endParaRPr lang="en-US"/>
        </a:p>
      </dgm:t>
    </dgm:pt>
    <dgm:pt modelId="{B8FBB7FB-4C44-4039-AA35-C12E3D381B62}">
      <dgm:prSet phldrT="[Text]"/>
      <dgm:spPr/>
      <dgm:t>
        <a:bodyPr/>
        <a:lstStyle/>
        <a:p>
          <a:r>
            <a:rPr lang="en-US" dirty="0"/>
            <a:t>Communications &amp; Outreach</a:t>
          </a:r>
        </a:p>
      </dgm:t>
    </dgm:pt>
    <dgm:pt modelId="{5BFFB52C-2113-4466-ADD8-2D37320C9B4D}" type="parTrans" cxnId="{EFBA21F0-C78F-49C7-98A2-DB84B0C253BB}">
      <dgm:prSet/>
      <dgm:spPr/>
      <dgm:t>
        <a:bodyPr/>
        <a:lstStyle/>
        <a:p>
          <a:endParaRPr lang="en-US"/>
        </a:p>
      </dgm:t>
    </dgm:pt>
    <dgm:pt modelId="{577AC6A6-A3F3-45AB-8811-91E078C75269}" type="sibTrans" cxnId="{EFBA21F0-C78F-49C7-98A2-DB84B0C253BB}">
      <dgm:prSet/>
      <dgm:spPr/>
      <dgm:t>
        <a:bodyPr/>
        <a:lstStyle/>
        <a:p>
          <a:endParaRPr lang="en-US"/>
        </a:p>
      </dgm:t>
    </dgm:pt>
    <dgm:pt modelId="{1347716F-501F-4D01-9F92-8B27AAA1C498}">
      <dgm:prSet phldrT="[Text]"/>
      <dgm:spPr/>
      <dgm:t>
        <a:bodyPr/>
        <a:lstStyle/>
        <a:p>
          <a:r>
            <a:rPr lang="en-US" dirty="0"/>
            <a:t>Campaign Cabinet</a:t>
          </a:r>
        </a:p>
      </dgm:t>
    </dgm:pt>
    <dgm:pt modelId="{E45D9675-8484-423F-ABF4-FE3A4EEDC259}" type="parTrans" cxnId="{5DBBCD98-D078-4AF2-9D33-1ECA3D31D716}">
      <dgm:prSet/>
      <dgm:spPr/>
      <dgm:t>
        <a:bodyPr/>
        <a:lstStyle/>
        <a:p>
          <a:endParaRPr lang="en-US"/>
        </a:p>
      </dgm:t>
    </dgm:pt>
    <dgm:pt modelId="{69BB01EE-DA76-4DA3-AD7F-9C1B8207E655}" type="sibTrans" cxnId="{5DBBCD98-D078-4AF2-9D33-1ECA3D31D716}">
      <dgm:prSet/>
      <dgm:spPr/>
      <dgm:t>
        <a:bodyPr/>
        <a:lstStyle/>
        <a:p>
          <a:endParaRPr lang="en-US"/>
        </a:p>
      </dgm:t>
    </dgm:pt>
    <dgm:pt modelId="{CC0D94C3-0A6A-4E30-B217-CD4995AF2C0B}">
      <dgm:prSet/>
      <dgm:spPr/>
      <dgm:t>
        <a:bodyPr/>
        <a:lstStyle/>
        <a:p>
          <a:r>
            <a:rPr lang="en-US" dirty="0"/>
            <a:t>Membership &amp; Nominations</a:t>
          </a:r>
        </a:p>
      </dgm:t>
    </dgm:pt>
    <dgm:pt modelId="{1D42F7AD-6ABF-4484-B8B2-5D9ABB8B306B}" type="parTrans" cxnId="{B4871713-B8A1-4CFB-ACD2-238854767F97}">
      <dgm:prSet/>
      <dgm:spPr/>
      <dgm:t>
        <a:bodyPr/>
        <a:lstStyle/>
        <a:p>
          <a:endParaRPr lang="en-US"/>
        </a:p>
      </dgm:t>
    </dgm:pt>
    <dgm:pt modelId="{86C54DC5-E9AE-41FD-A252-3BEAC2EBC297}" type="sibTrans" cxnId="{B4871713-B8A1-4CFB-ACD2-238854767F97}">
      <dgm:prSet/>
      <dgm:spPr/>
      <dgm:t>
        <a:bodyPr/>
        <a:lstStyle/>
        <a:p>
          <a:endParaRPr lang="en-US"/>
        </a:p>
      </dgm:t>
    </dgm:pt>
    <dgm:pt modelId="{34472B68-8E52-4C57-9A43-D5EC86A0D765}">
      <dgm:prSet/>
      <dgm:spPr/>
      <dgm:t>
        <a:bodyPr/>
        <a:lstStyle/>
        <a:p>
          <a:r>
            <a:rPr lang="en-US" dirty="0"/>
            <a:t>Audit &amp; Ethics</a:t>
          </a:r>
        </a:p>
      </dgm:t>
    </dgm:pt>
    <dgm:pt modelId="{AAF0F322-88AD-4CA8-B612-F218725902E2}" type="parTrans" cxnId="{9B109DEF-7030-4DCD-AF34-F12546AB62E2}">
      <dgm:prSet/>
      <dgm:spPr/>
      <dgm:t>
        <a:bodyPr/>
        <a:lstStyle/>
        <a:p>
          <a:endParaRPr lang="en-US"/>
        </a:p>
      </dgm:t>
    </dgm:pt>
    <dgm:pt modelId="{2EEA73C5-6854-46DF-9743-30559429CA84}" type="sibTrans" cxnId="{9B109DEF-7030-4DCD-AF34-F12546AB62E2}">
      <dgm:prSet/>
      <dgm:spPr/>
      <dgm:t>
        <a:bodyPr/>
        <a:lstStyle/>
        <a:p>
          <a:endParaRPr lang="en-US"/>
        </a:p>
      </dgm:t>
    </dgm:pt>
    <dgm:pt modelId="{D96C91D2-C325-4479-B1B1-783C4C6E1247}">
      <dgm:prSet/>
      <dgm:spPr/>
      <dgm:t>
        <a:bodyPr/>
        <a:lstStyle/>
        <a:p>
          <a:r>
            <a:rPr lang="en-US" dirty="0"/>
            <a:t>Finance</a:t>
          </a:r>
        </a:p>
      </dgm:t>
    </dgm:pt>
    <dgm:pt modelId="{17041825-FF1E-41B4-BA72-9DBBBD47FFEC}" type="parTrans" cxnId="{788A8647-2647-4F42-A5EF-B680A8240BE1}">
      <dgm:prSet/>
      <dgm:spPr/>
      <dgm:t>
        <a:bodyPr/>
        <a:lstStyle/>
        <a:p>
          <a:endParaRPr lang="en-US"/>
        </a:p>
      </dgm:t>
    </dgm:pt>
    <dgm:pt modelId="{C7DA51AF-5558-4723-A562-51575BD1535B}" type="sibTrans" cxnId="{788A8647-2647-4F42-A5EF-B680A8240BE1}">
      <dgm:prSet/>
      <dgm:spPr/>
      <dgm:t>
        <a:bodyPr/>
        <a:lstStyle/>
        <a:p>
          <a:endParaRPr lang="en-US"/>
        </a:p>
      </dgm:t>
    </dgm:pt>
    <dgm:pt modelId="{1E0BEAEC-41CC-4649-892D-5C19C20F8B27}">
      <dgm:prSet/>
      <dgm:spPr/>
      <dgm:t>
        <a:bodyPr/>
        <a:lstStyle/>
        <a:p>
          <a:r>
            <a:rPr lang="en-US" dirty="0"/>
            <a:t>Women’s Leadership Council</a:t>
          </a:r>
        </a:p>
      </dgm:t>
    </dgm:pt>
    <dgm:pt modelId="{4083512C-682E-4D3C-BCE0-A7E2F0815B80}" type="parTrans" cxnId="{86D24E13-B8A3-4227-9F87-04A53D943A9B}">
      <dgm:prSet/>
      <dgm:spPr/>
      <dgm:t>
        <a:bodyPr/>
        <a:lstStyle/>
        <a:p>
          <a:endParaRPr lang="en-US"/>
        </a:p>
      </dgm:t>
    </dgm:pt>
    <dgm:pt modelId="{065CB1F1-288E-4181-BC23-E9F78DE20720}" type="sibTrans" cxnId="{86D24E13-B8A3-4227-9F87-04A53D943A9B}">
      <dgm:prSet/>
      <dgm:spPr/>
      <dgm:t>
        <a:bodyPr/>
        <a:lstStyle/>
        <a:p>
          <a:endParaRPr lang="en-US"/>
        </a:p>
      </dgm:t>
    </dgm:pt>
    <dgm:pt modelId="{001FB5EA-B897-4188-8459-17F107B433DB}">
      <dgm:prSet/>
      <dgm:spPr/>
      <dgm:t>
        <a:bodyPr/>
        <a:lstStyle/>
        <a:p>
          <a:r>
            <a:rPr lang="en-US" dirty="0"/>
            <a:t>Union County Trust</a:t>
          </a:r>
        </a:p>
      </dgm:t>
    </dgm:pt>
    <dgm:pt modelId="{879A137B-1A14-43D9-BF16-0F6A8FB952F4}" type="parTrans" cxnId="{A4494D7D-B45C-406E-B7BB-8D00C511AC10}">
      <dgm:prSet/>
      <dgm:spPr/>
      <dgm:t>
        <a:bodyPr/>
        <a:lstStyle/>
        <a:p>
          <a:endParaRPr lang="en-US"/>
        </a:p>
      </dgm:t>
    </dgm:pt>
    <dgm:pt modelId="{7F6A6AAF-7343-47AD-A6D1-621155F43AC0}" type="sibTrans" cxnId="{A4494D7D-B45C-406E-B7BB-8D00C511AC10}">
      <dgm:prSet/>
      <dgm:spPr/>
      <dgm:t>
        <a:bodyPr/>
        <a:lstStyle/>
        <a:p>
          <a:endParaRPr lang="en-US"/>
        </a:p>
      </dgm:t>
    </dgm:pt>
    <dgm:pt modelId="{E1171420-3CF1-45E6-84BF-D84EFF41BC8F}">
      <dgm:prSet/>
      <dgm:spPr/>
      <dgm:t>
        <a:bodyPr/>
        <a:lstStyle/>
        <a:p>
          <a:r>
            <a:rPr lang="en-US" dirty="0"/>
            <a:t>Property</a:t>
          </a:r>
        </a:p>
      </dgm:t>
    </dgm:pt>
    <dgm:pt modelId="{88B99341-7718-49CA-89B5-4E5D3C86D755}" type="parTrans" cxnId="{8BCAB6A0-37AA-4C36-8C9A-0212DDAE5D9D}">
      <dgm:prSet/>
      <dgm:spPr/>
      <dgm:t>
        <a:bodyPr/>
        <a:lstStyle/>
        <a:p>
          <a:endParaRPr lang="en-US"/>
        </a:p>
      </dgm:t>
    </dgm:pt>
    <dgm:pt modelId="{D876E152-69F4-4F83-A180-640CE1FD0729}" type="sibTrans" cxnId="{8BCAB6A0-37AA-4C36-8C9A-0212DDAE5D9D}">
      <dgm:prSet/>
      <dgm:spPr/>
      <dgm:t>
        <a:bodyPr/>
        <a:lstStyle/>
        <a:p>
          <a:endParaRPr lang="en-US"/>
        </a:p>
      </dgm:t>
    </dgm:pt>
    <dgm:pt modelId="{B19ACD85-7805-4C2F-BF51-8A898C742060}">
      <dgm:prSet/>
      <dgm:spPr/>
      <dgm:t>
        <a:bodyPr/>
        <a:lstStyle/>
        <a:p>
          <a:r>
            <a:rPr lang="en-US" dirty="0"/>
            <a:t>Bylaws &amp; Policy</a:t>
          </a:r>
        </a:p>
      </dgm:t>
    </dgm:pt>
    <dgm:pt modelId="{C237726D-97B0-4DA2-9B25-9BD6FB24BB11}" type="parTrans" cxnId="{EA95CE80-5BAD-49A6-A679-4427DD01CFA9}">
      <dgm:prSet/>
      <dgm:spPr/>
      <dgm:t>
        <a:bodyPr/>
        <a:lstStyle/>
        <a:p>
          <a:endParaRPr lang="en-US"/>
        </a:p>
      </dgm:t>
    </dgm:pt>
    <dgm:pt modelId="{C341D059-C652-4168-8BD6-9D00402A9596}" type="sibTrans" cxnId="{EA95CE80-5BAD-49A6-A679-4427DD01CFA9}">
      <dgm:prSet/>
      <dgm:spPr/>
      <dgm:t>
        <a:bodyPr/>
        <a:lstStyle/>
        <a:p>
          <a:endParaRPr lang="en-US"/>
        </a:p>
      </dgm:t>
    </dgm:pt>
    <dgm:pt modelId="{35EB92AE-DEF5-433B-AB69-3772A663FF8D}" type="pres">
      <dgm:prSet presAssocID="{E754FA78-3977-4745-8ED7-64C457F17706}" presName="diagram" presStyleCnt="0">
        <dgm:presLayoutVars>
          <dgm:dir/>
          <dgm:resizeHandles val="exact"/>
        </dgm:presLayoutVars>
      </dgm:prSet>
      <dgm:spPr/>
      <dgm:t>
        <a:bodyPr/>
        <a:lstStyle/>
        <a:p>
          <a:endParaRPr lang="en-US"/>
        </a:p>
      </dgm:t>
    </dgm:pt>
    <dgm:pt modelId="{6ABBD46D-E74F-4283-BAC8-5A4E051F4A56}" type="pres">
      <dgm:prSet presAssocID="{6ADAE883-7490-4681-B021-68D3A87AD727}" presName="node" presStyleLbl="node1" presStyleIdx="0" presStyleCnt="11" custLinFactNeighborX="-126" custLinFactNeighborY="795">
        <dgm:presLayoutVars>
          <dgm:bulletEnabled val="1"/>
        </dgm:presLayoutVars>
      </dgm:prSet>
      <dgm:spPr/>
      <dgm:t>
        <a:bodyPr/>
        <a:lstStyle/>
        <a:p>
          <a:endParaRPr lang="en-US"/>
        </a:p>
      </dgm:t>
    </dgm:pt>
    <dgm:pt modelId="{A8FC7B0D-F35B-4A47-97F8-40923C7BAF68}" type="pres">
      <dgm:prSet presAssocID="{396EC90D-E785-4AF3-AE8C-6E2CA8FD432D}" presName="sibTrans" presStyleCnt="0"/>
      <dgm:spPr/>
    </dgm:pt>
    <dgm:pt modelId="{E5C12ED9-F60C-4A42-8A15-ECC22FF250A5}" type="pres">
      <dgm:prSet presAssocID="{CC0D94C3-0A6A-4E30-B217-CD4995AF2C0B}" presName="node" presStyleLbl="node1" presStyleIdx="1" presStyleCnt="11">
        <dgm:presLayoutVars>
          <dgm:bulletEnabled val="1"/>
        </dgm:presLayoutVars>
      </dgm:prSet>
      <dgm:spPr/>
      <dgm:t>
        <a:bodyPr/>
        <a:lstStyle/>
        <a:p>
          <a:endParaRPr lang="en-US"/>
        </a:p>
      </dgm:t>
    </dgm:pt>
    <dgm:pt modelId="{9FBFC378-BB9D-4720-9C24-CB88ADC549F5}" type="pres">
      <dgm:prSet presAssocID="{86C54DC5-E9AE-41FD-A252-3BEAC2EBC297}" presName="sibTrans" presStyleCnt="0"/>
      <dgm:spPr/>
    </dgm:pt>
    <dgm:pt modelId="{D478C615-8113-4C23-BFD4-63A4A58D7A13}" type="pres">
      <dgm:prSet presAssocID="{B19ACD85-7805-4C2F-BF51-8A898C742060}" presName="node" presStyleLbl="node1" presStyleIdx="2" presStyleCnt="11">
        <dgm:presLayoutVars>
          <dgm:bulletEnabled val="1"/>
        </dgm:presLayoutVars>
      </dgm:prSet>
      <dgm:spPr/>
      <dgm:t>
        <a:bodyPr/>
        <a:lstStyle/>
        <a:p>
          <a:endParaRPr lang="en-US"/>
        </a:p>
      </dgm:t>
    </dgm:pt>
    <dgm:pt modelId="{09A79298-3B5E-4B97-9C61-274248A03D5A}" type="pres">
      <dgm:prSet presAssocID="{C341D059-C652-4168-8BD6-9D00402A9596}" presName="sibTrans" presStyleCnt="0"/>
      <dgm:spPr/>
    </dgm:pt>
    <dgm:pt modelId="{8075CD4F-815A-4CFC-81BF-768C322C5DB7}" type="pres">
      <dgm:prSet presAssocID="{34472B68-8E52-4C57-9A43-D5EC86A0D765}" presName="node" presStyleLbl="node1" presStyleIdx="3" presStyleCnt="11">
        <dgm:presLayoutVars>
          <dgm:bulletEnabled val="1"/>
        </dgm:presLayoutVars>
      </dgm:prSet>
      <dgm:spPr/>
      <dgm:t>
        <a:bodyPr/>
        <a:lstStyle/>
        <a:p>
          <a:endParaRPr lang="en-US"/>
        </a:p>
      </dgm:t>
    </dgm:pt>
    <dgm:pt modelId="{7575A6DF-05FB-4299-BC06-68614B00CDAF}" type="pres">
      <dgm:prSet presAssocID="{2EEA73C5-6854-46DF-9743-30559429CA84}" presName="sibTrans" presStyleCnt="0"/>
      <dgm:spPr/>
    </dgm:pt>
    <dgm:pt modelId="{653CDA86-BE47-4DD1-8ECA-D1E193B082B5}" type="pres">
      <dgm:prSet presAssocID="{D96C91D2-C325-4479-B1B1-783C4C6E1247}" presName="node" presStyleLbl="node1" presStyleIdx="4" presStyleCnt="11">
        <dgm:presLayoutVars>
          <dgm:bulletEnabled val="1"/>
        </dgm:presLayoutVars>
      </dgm:prSet>
      <dgm:spPr/>
      <dgm:t>
        <a:bodyPr/>
        <a:lstStyle/>
        <a:p>
          <a:endParaRPr lang="en-US"/>
        </a:p>
      </dgm:t>
    </dgm:pt>
    <dgm:pt modelId="{CB148DC9-E105-4AFD-95F0-70242ADF2A84}" type="pres">
      <dgm:prSet presAssocID="{C7DA51AF-5558-4723-A562-51575BD1535B}" presName="sibTrans" presStyleCnt="0"/>
      <dgm:spPr/>
    </dgm:pt>
    <dgm:pt modelId="{4E3F90BD-98D3-42EE-84F6-D3C0EB214623}" type="pres">
      <dgm:prSet presAssocID="{1E0BEAEC-41CC-4649-892D-5C19C20F8B27}" presName="node" presStyleLbl="node1" presStyleIdx="5" presStyleCnt="11">
        <dgm:presLayoutVars>
          <dgm:bulletEnabled val="1"/>
        </dgm:presLayoutVars>
      </dgm:prSet>
      <dgm:spPr/>
      <dgm:t>
        <a:bodyPr/>
        <a:lstStyle/>
        <a:p>
          <a:endParaRPr lang="en-US"/>
        </a:p>
      </dgm:t>
    </dgm:pt>
    <dgm:pt modelId="{E182F2D8-DFB3-45DF-96CE-700E180CD543}" type="pres">
      <dgm:prSet presAssocID="{065CB1F1-288E-4181-BC23-E9F78DE20720}" presName="sibTrans" presStyleCnt="0"/>
      <dgm:spPr/>
    </dgm:pt>
    <dgm:pt modelId="{9CDE845F-E8C6-413D-8B23-1CED9E554083}" type="pres">
      <dgm:prSet presAssocID="{001FB5EA-B897-4188-8459-17F107B433DB}" presName="node" presStyleLbl="node1" presStyleIdx="6" presStyleCnt="11">
        <dgm:presLayoutVars>
          <dgm:bulletEnabled val="1"/>
        </dgm:presLayoutVars>
      </dgm:prSet>
      <dgm:spPr/>
      <dgm:t>
        <a:bodyPr/>
        <a:lstStyle/>
        <a:p>
          <a:endParaRPr lang="en-US"/>
        </a:p>
      </dgm:t>
    </dgm:pt>
    <dgm:pt modelId="{72FC5EAF-6CF0-4724-857D-690D0F9AC9C5}" type="pres">
      <dgm:prSet presAssocID="{7F6A6AAF-7343-47AD-A6D1-621155F43AC0}" presName="sibTrans" presStyleCnt="0"/>
      <dgm:spPr/>
    </dgm:pt>
    <dgm:pt modelId="{2B823034-F9D5-4C42-BC33-AC21CB7F6D0A}" type="pres">
      <dgm:prSet presAssocID="{E1171420-3CF1-45E6-84BF-D84EFF41BC8F}" presName="node" presStyleLbl="node1" presStyleIdx="7" presStyleCnt="11">
        <dgm:presLayoutVars>
          <dgm:bulletEnabled val="1"/>
        </dgm:presLayoutVars>
      </dgm:prSet>
      <dgm:spPr/>
      <dgm:t>
        <a:bodyPr/>
        <a:lstStyle/>
        <a:p>
          <a:endParaRPr lang="en-US"/>
        </a:p>
      </dgm:t>
    </dgm:pt>
    <dgm:pt modelId="{BCA42F52-5362-4E66-AA08-134B86FDB265}" type="pres">
      <dgm:prSet presAssocID="{D876E152-69F4-4F83-A180-640CE1FD0729}" presName="sibTrans" presStyleCnt="0"/>
      <dgm:spPr/>
    </dgm:pt>
    <dgm:pt modelId="{85F928BB-797E-4A57-9184-29B09D174E25}" type="pres">
      <dgm:prSet presAssocID="{E6E8F53E-7BA9-4971-BA44-7A1778F0D667}" presName="node" presStyleLbl="node1" presStyleIdx="8" presStyleCnt="11">
        <dgm:presLayoutVars>
          <dgm:bulletEnabled val="1"/>
        </dgm:presLayoutVars>
      </dgm:prSet>
      <dgm:spPr/>
      <dgm:t>
        <a:bodyPr/>
        <a:lstStyle/>
        <a:p>
          <a:endParaRPr lang="en-US"/>
        </a:p>
      </dgm:t>
    </dgm:pt>
    <dgm:pt modelId="{4479FB5A-9EF3-4E3F-B0E3-EA778C2ADDCB}" type="pres">
      <dgm:prSet presAssocID="{1DF64193-E103-43D8-8634-3FE8223EAD9A}" presName="sibTrans" presStyleCnt="0"/>
      <dgm:spPr/>
    </dgm:pt>
    <dgm:pt modelId="{DCD3756C-B8CD-46A1-8ACD-40D7F56AFD39}" type="pres">
      <dgm:prSet presAssocID="{B8FBB7FB-4C44-4039-AA35-C12E3D381B62}" presName="node" presStyleLbl="node1" presStyleIdx="9" presStyleCnt="11">
        <dgm:presLayoutVars>
          <dgm:bulletEnabled val="1"/>
        </dgm:presLayoutVars>
      </dgm:prSet>
      <dgm:spPr/>
      <dgm:t>
        <a:bodyPr/>
        <a:lstStyle/>
        <a:p>
          <a:endParaRPr lang="en-US"/>
        </a:p>
      </dgm:t>
    </dgm:pt>
    <dgm:pt modelId="{99A3644A-A281-41B5-8383-2B1ECDE585CC}" type="pres">
      <dgm:prSet presAssocID="{577AC6A6-A3F3-45AB-8811-91E078C75269}" presName="sibTrans" presStyleCnt="0"/>
      <dgm:spPr/>
    </dgm:pt>
    <dgm:pt modelId="{210F1D12-F580-4779-BCBB-643B36FD1866}" type="pres">
      <dgm:prSet presAssocID="{1347716F-501F-4D01-9F92-8B27AAA1C498}" presName="node" presStyleLbl="node1" presStyleIdx="10" presStyleCnt="11">
        <dgm:presLayoutVars>
          <dgm:bulletEnabled val="1"/>
        </dgm:presLayoutVars>
      </dgm:prSet>
      <dgm:spPr/>
      <dgm:t>
        <a:bodyPr/>
        <a:lstStyle/>
        <a:p>
          <a:endParaRPr lang="en-US"/>
        </a:p>
      </dgm:t>
    </dgm:pt>
  </dgm:ptLst>
  <dgm:cxnLst>
    <dgm:cxn modelId="{EA95CE80-5BAD-49A6-A679-4427DD01CFA9}" srcId="{E754FA78-3977-4745-8ED7-64C457F17706}" destId="{B19ACD85-7805-4C2F-BF51-8A898C742060}" srcOrd="2" destOrd="0" parTransId="{C237726D-97B0-4DA2-9B25-9BD6FB24BB11}" sibTransId="{C341D059-C652-4168-8BD6-9D00402A9596}"/>
    <dgm:cxn modelId="{788A8647-2647-4F42-A5EF-B680A8240BE1}" srcId="{E754FA78-3977-4745-8ED7-64C457F17706}" destId="{D96C91D2-C325-4479-B1B1-783C4C6E1247}" srcOrd="4" destOrd="0" parTransId="{17041825-FF1E-41B4-BA72-9DBBBD47FFEC}" sibTransId="{C7DA51AF-5558-4723-A562-51575BD1535B}"/>
    <dgm:cxn modelId="{5DBBCD98-D078-4AF2-9D33-1ECA3D31D716}" srcId="{E754FA78-3977-4745-8ED7-64C457F17706}" destId="{1347716F-501F-4D01-9F92-8B27AAA1C498}" srcOrd="10" destOrd="0" parTransId="{E45D9675-8484-423F-ABF4-FE3A4EEDC259}" sibTransId="{69BB01EE-DA76-4DA3-AD7F-9C1B8207E655}"/>
    <dgm:cxn modelId="{F470AC8B-44A4-4426-8EEA-745122BCA3CD}" type="presOf" srcId="{E6E8F53E-7BA9-4971-BA44-7A1778F0D667}" destId="{85F928BB-797E-4A57-9184-29B09D174E25}" srcOrd="0" destOrd="0" presId="urn:microsoft.com/office/officeart/2005/8/layout/default"/>
    <dgm:cxn modelId="{B45C8391-3B5F-4850-BF04-9FE7CA6EB2FA}" type="presOf" srcId="{E1171420-3CF1-45E6-84BF-D84EFF41BC8F}" destId="{2B823034-F9D5-4C42-BC33-AC21CB7F6D0A}" srcOrd="0" destOrd="0" presId="urn:microsoft.com/office/officeart/2005/8/layout/default"/>
    <dgm:cxn modelId="{874A287B-A856-41C4-A78F-74796AC153C8}" type="presOf" srcId="{B19ACD85-7805-4C2F-BF51-8A898C742060}" destId="{D478C615-8113-4C23-BFD4-63A4A58D7A13}" srcOrd="0" destOrd="0" presId="urn:microsoft.com/office/officeart/2005/8/layout/default"/>
    <dgm:cxn modelId="{A4494D7D-B45C-406E-B7BB-8D00C511AC10}" srcId="{E754FA78-3977-4745-8ED7-64C457F17706}" destId="{001FB5EA-B897-4188-8459-17F107B433DB}" srcOrd="6" destOrd="0" parTransId="{879A137B-1A14-43D9-BF16-0F6A8FB952F4}" sibTransId="{7F6A6AAF-7343-47AD-A6D1-621155F43AC0}"/>
    <dgm:cxn modelId="{EFBA21F0-C78F-49C7-98A2-DB84B0C253BB}" srcId="{E754FA78-3977-4745-8ED7-64C457F17706}" destId="{B8FBB7FB-4C44-4039-AA35-C12E3D381B62}" srcOrd="9" destOrd="0" parTransId="{5BFFB52C-2113-4466-ADD8-2D37320C9B4D}" sibTransId="{577AC6A6-A3F3-45AB-8811-91E078C75269}"/>
    <dgm:cxn modelId="{5EFC8A67-D59A-4F19-97C5-B8F532A08905}" type="presOf" srcId="{CC0D94C3-0A6A-4E30-B217-CD4995AF2C0B}" destId="{E5C12ED9-F60C-4A42-8A15-ECC22FF250A5}" srcOrd="0" destOrd="0" presId="urn:microsoft.com/office/officeart/2005/8/layout/default"/>
    <dgm:cxn modelId="{C7F2ED55-06BA-428A-AD5B-36B8606C8D24}" type="presOf" srcId="{B8FBB7FB-4C44-4039-AA35-C12E3D381B62}" destId="{DCD3756C-B8CD-46A1-8ACD-40D7F56AFD39}" srcOrd="0" destOrd="0" presId="urn:microsoft.com/office/officeart/2005/8/layout/default"/>
    <dgm:cxn modelId="{8BCAB6A0-37AA-4C36-8C9A-0212DDAE5D9D}" srcId="{E754FA78-3977-4745-8ED7-64C457F17706}" destId="{E1171420-3CF1-45E6-84BF-D84EFF41BC8F}" srcOrd="7" destOrd="0" parTransId="{88B99341-7718-49CA-89B5-4E5D3C86D755}" sibTransId="{D876E152-69F4-4F83-A180-640CE1FD0729}"/>
    <dgm:cxn modelId="{D584A6F6-51FC-4850-9EDD-ACB8F164D50D}" type="presOf" srcId="{001FB5EA-B897-4188-8459-17F107B433DB}" destId="{9CDE845F-E8C6-413D-8B23-1CED9E554083}" srcOrd="0" destOrd="0" presId="urn:microsoft.com/office/officeart/2005/8/layout/default"/>
    <dgm:cxn modelId="{452856F8-8CAC-46C0-826F-DD65B1C265FF}" srcId="{E754FA78-3977-4745-8ED7-64C457F17706}" destId="{E6E8F53E-7BA9-4971-BA44-7A1778F0D667}" srcOrd="8" destOrd="0" parTransId="{1DD4BAF2-385E-46AB-BAA8-D47B878F4DAD}" sibTransId="{1DF64193-E103-43D8-8634-3FE8223EAD9A}"/>
    <dgm:cxn modelId="{C4F1CA07-F7F9-4DEA-9955-9454E25360A9}" type="presOf" srcId="{34472B68-8E52-4C57-9A43-D5EC86A0D765}" destId="{8075CD4F-815A-4CFC-81BF-768C322C5DB7}" srcOrd="0" destOrd="0" presId="urn:microsoft.com/office/officeart/2005/8/layout/default"/>
    <dgm:cxn modelId="{A38C5A9A-DF62-46F4-B70D-EA4A1128C4FF}" type="presOf" srcId="{D96C91D2-C325-4479-B1B1-783C4C6E1247}" destId="{653CDA86-BE47-4DD1-8ECA-D1E193B082B5}" srcOrd="0" destOrd="0" presId="urn:microsoft.com/office/officeart/2005/8/layout/default"/>
    <dgm:cxn modelId="{9B109DEF-7030-4DCD-AF34-F12546AB62E2}" srcId="{E754FA78-3977-4745-8ED7-64C457F17706}" destId="{34472B68-8E52-4C57-9A43-D5EC86A0D765}" srcOrd="3" destOrd="0" parTransId="{AAF0F322-88AD-4CA8-B612-F218725902E2}" sibTransId="{2EEA73C5-6854-46DF-9743-30559429CA84}"/>
    <dgm:cxn modelId="{CCD3AC4C-ED31-41CC-9F73-255358FB51F4}" type="presOf" srcId="{E754FA78-3977-4745-8ED7-64C457F17706}" destId="{35EB92AE-DEF5-433B-AB69-3772A663FF8D}" srcOrd="0" destOrd="0" presId="urn:microsoft.com/office/officeart/2005/8/layout/default"/>
    <dgm:cxn modelId="{5BFA01EA-DA60-42E8-8464-CC1C04C86B39}" srcId="{E754FA78-3977-4745-8ED7-64C457F17706}" destId="{6ADAE883-7490-4681-B021-68D3A87AD727}" srcOrd="0" destOrd="0" parTransId="{A145B886-0BAF-4751-A21F-5BF3A143C093}" sibTransId="{396EC90D-E785-4AF3-AE8C-6E2CA8FD432D}"/>
    <dgm:cxn modelId="{37B94F0F-522B-400B-9921-DE8D0F67FC9F}" type="presOf" srcId="{1347716F-501F-4D01-9F92-8B27AAA1C498}" destId="{210F1D12-F580-4779-BCBB-643B36FD1866}" srcOrd="0" destOrd="0" presId="urn:microsoft.com/office/officeart/2005/8/layout/default"/>
    <dgm:cxn modelId="{86D24E13-B8A3-4227-9F87-04A53D943A9B}" srcId="{E754FA78-3977-4745-8ED7-64C457F17706}" destId="{1E0BEAEC-41CC-4649-892D-5C19C20F8B27}" srcOrd="5" destOrd="0" parTransId="{4083512C-682E-4D3C-BCE0-A7E2F0815B80}" sibTransId="{065CB1F1-288E-4181-BC23-E9F78DE20720}"/>
    <dgm:cxn modelId="{EC133BFE-40E3-424D-BF1F-29BBCA460826}" type="presOf" srcId="{6ADAE883-7490-4681-B021-68D3A87AD727}" destId="{6ABBD46D-E74F-4283-BAC8-5A4E051F4A56}" srcOrd="0" destOrd="0" presId="urn:microsoft.com/office/officeart/2005/8/layout/default"/>
    <dgm:cxn modelId="{B4871713-B8A1-4CFB-ACD2-238854767F97}" srcId="{E754FA78-3977-4745-8ED7-64C457F17706}" destId="{CC0D94C3-0A6A-4E30-B217-CD4995AF2C0B}" srcOrd="1" destOrd="0" parTransId="{1D42F7AD-6ABF-4484-B8B2-5D9ABB8B306B}" sibTransId="{86C54DC5-E9AE-41FD-A252-3BEAC2EBC297}"/>
    <dgm:cxn modelId="{26EA080F-B24F-45C1-8B63-DB506A6B02AF}" type="presOf" srcId="{1E0BEAEC-41CC-4649-892D-5C19C20F8B27}" destId="{4E3F90BD-98D3-42EE-84F6-D3C0EB214623}" srcOrd="0" destOrd="0" presId="urn:microsoft.com/office/officeart/2005/8/layout/default"/>
    <dgm:cxn modelId="{60159721-BF50-4BF0-8CD4-A83A55557878}" type="presParOf" srcId="{35EB92AE-DEF5-433B-AB69-3772A663FF8D}" destId="{6ABBD46D-E74F-4283-BAC8-5A4E051F4A56}" srcOrd="0" destOrd="0" presId="urn:microsoft.com/office/officeart/2005/8/layout/default"/>
    <dgm:cxn modelId="{FB5AA494-5F4A-4DCB-ABB3-B97175E49599}" type="presParOf" srcId="{35EB92AE-DEF5-433B-AB69-3772A663FF8D}" destId="{A8FC7B0D-F35B-4A47-97F8-40923C7BAF68}" srcOrd="1" destOrd="0" presId="urn:microsoft.com/office/officeart/2005/8/layout/default"/>
    <dgm:cxn modelId="{06FF3C03-9BF7-46E6-B807-F9B95A6A2834}" type="presParOf" srcId="{35EB92AE-DEF5-433B-AB69-3772A663FF8D}" destId="{E5C12ED9-F60C-4A42-8A15-ECC22FF250A5}" srcOrd="2" destOrd="0" presId="urn:microsoft.com/office/officeart/2005/8/layout/default"/>
    <dgm:cxn modelId="{532EE798-2EE3-4727-88A2-A8E5C8F85F7B}" type="presParOf" srcId="{35EB92AE-DEF5-433B-AB69-3772A663FF8D}" destId="{9FBFC378-BB9D-4720-9C24-CB88ADC549F5}" srcOrd="3" destOrd="0" presId="urn:microsoft.com/office/officeart/2005/8/layout/default"/>
    <dgm:cxn modelId="{F3AFD3CA-46F1-4A3B-9F85-BC7BB46FADE8}" type="presParOf" srcId="{35EB92AE-DEF5-433B-AB69-3772A663FF8D}" destId="{D478C615-8113-4C23-BFD4-63A4A58D7A13}" srcOrd="4" destOrd="0" presId="urn:microsoft.com/office/officeart/2005/8/layout/default"/>
    <dgm:cxn modelId="{BE3D613D-284F-4BAE-AB81-02049661C659}" type="presParOf" srcId="{35EB92AE-DEF5-433B-AB69-3772A663FF8D}" destId="{09A79298-3B5E-4B97-9C61-274248A03D5A}" srcOrd="5" destOrd="0" presId="urn:microsoft.com/office/officeart/2005/8/layout/default"/>
    <dgm:cxn modelId="{AE606934-3FC7-4E3B-8285-8F485FEE5DE3}" type="presParOf" srcId="{35EB92AE-DEF5-433B-AB69-3772A663FF8D}" destId="{8075CD4F-815A-4CFC-81BF-768C322C5DB7}" srcOrd="6" destOrd="0" presId="urn:microsoft.com/office/officeart/2005/8/layout/default"/>
    <dgm:cxn modelId="{D269A826-7AC6-42B4-8F89-05FC060CA696}" type="presParOf" srcId="{35EB92AE-DEF5-433B-AB69-3772A663FF8D}" destId="{7575A6DF-05FB-4299-BC06-68614B00CDAF}" srcOrd="7" destOrd="0" presId="urn:microsoft.com/office/officeart/2005/8/layout/default"/>
    <dgm:cxn modelId="{F64B1A63-38AD-46AF-9878-A8F57370DAB3}" type="presParOf" srcId="{35EB92AE-DEF5-433B-AB69-3772A663FF8D}" destId="{653CDA86-BE47-4DD1-8ECA-D1E193B082B5}" srcOrd="8" destOrd="0" presId="urn:microsoft.com/office/officeart/2005/8/layout/default"/>
    <dgm:cxn modelId="{CECDC2A3-2048-40CB-BC84-BB31EB8083C0}" type="presParOf" srcId="{35EB92AE-DEF5-433B-AB69-3772A663FF8D}" destId="{CB148DC9-E105-4AFD-95F0-70242ADF2A84}" srcOrd="9" destOrd="0" presId="urn:microsoft.com/office/officeart/2005/8/layout/default"/>
    <dgm:cxn modelId="{74BA5EE2-FBD9-433C-8E54-A7419BABAA6B}" type="presParOf" srcId="{35EB92AE-DEF5-433B-AB69-3772A663FF8D}" destId="{4E3F90BD-98D3-42EE-84F6-D3C0EB214623}" srcOrd="10" destOrd="0" presId="urn:microsoft.com/office/officeart/2005/8/layout/default"/>
    <dgm:cxn modelId="{A320C98B-4BC4-4FE2-9B93-EB2E8C089A66}" type="presParOf" srcId="{35EB92AE-DEF5-433B-AB69-3772A663FF8D}" destId="{E182F2D8-DFB3-45DF-96CE-700E180CD543}" srcOrd="11" destOrd="0" presId="urn:microsoft.com/office/officeart/2005/8/layout/default"/>
    <dgm:cxn modelId="{653FF68D-E6F1-4017-BFC5-4341D56ED2C6}" type="presParOf" srcId="{35EB92AE-DEF5-433B-AB69-3772A663FF8D}" destId="{9CDE845F-E8C6-413D-8B23-1CED9E554083}" srcOrd="12" destOrd="0" presId="urn:microsoft.com/office/officeart/2005/8/layout/default"/>
    <dgm:cxn modelId="{24981364-631C-471E-A8B2-95AAF1AFABC6}" type="presParOf" srcId="{35EB92AE-DEF5-433B-AB69-3772A663FF8D}" destId="{72FC5EAF-6CF0-4724-857D-690D0F9AC9C5}" srcOrd="13" destOrd="0" presId="urn:microsoft.com/office/officeart/2005/8/layout/default"/>
    <dgm:cxn modelId="{353DE95D-210C-4CB5-AB9A-5BDF7658CF29}" type="presParOf" srcId="{35EB92AE-DEF5-433B-AB69-3772A663FF8D}" destId="{2B823034-F9D5-4C42-BC33-AC21CB7F6D0A}" srcOrd="14" destOrd="0" presId="urn:microsoft.com/office/officeart/2005/8/layout/default"/>
    <dgm:cxn modelId="{A38B672F-2A18-4942-A34D-AAB82E71AD78}" type="presParOf" srcId="{35EB92AE-DEF5-433B-AB69-3772A663FF8D}" destId="{BCA42F52-5362-4E66-AA08-134B86FDB265}" srcOrd="15" destOrd="0" presId="urn:microsoft.com/office/officeart/2005/8/layout/default"/>
    <dgm:cxn modelId="{380A7E52-A6A1-4EB9-96EA-4A1A249B650A}" type="presParOf" srcId="{35EB92AE-DEF5-433B-AB69-3772A663FF8D}" destId="{85F928BB-797E-4A57-9184-29B09D174E25}" srcOrd="16" destOrd="0" presId="urn:microsoft.com/office/officeart/2005/8/layout/default"/>
    <dgm:cxn modelId="{70D6F579-421F-49D8-A2DD-F3B24614B276}" type="presParOf" srcId="{35EB92AE-DEF5-433B-AB69-3772A663FF8D}" destId="{4479FB5A-9EF3-4E3F-B0E3-EA778C2ADDCB}" srcOrd="17" destOrd="0" presId="urn:microsoft.com/office/officeart/2005/8/layout/default"/>
    <dgm:cxn modelId="{3A4298B5-67A8-424B-B23E-112BCDEFAA80}" type="presParOf" srcId="{35EB92AE-DEF5-433B-AB69-3772A663FF8D}" destId="{DCD3756C-B8CD-46A1-8ACD-40D7F56AFD39}" srcOrd="18" destOrd="0" presId="urn:microsoft.com/office/officeart/2005/8/layout/default"/>
    <dgm:cxn modelId="{FB8D9FD7-069D-48EA-B85B-6CFF738B8A69}" type="presParOf" srcId="{35EB92AE-DEF5-433B-AB69-3772A663FF8D}" destId="{99A3644A-A281-41B5-8383-2B1ECDE585CC}" srcOrd="19" destOrd="0" presId="urn:microsoft.com/office/officeart/2005/8/layout/default"/>
    <dgm:cxn modelId="{589E15B3-055A-416C-AE44-C3187568024A}" type="presParOf" srcId="{35EB92AE-DEF5-433B-AB69-3772A663FF8D}" destId="{210F1D12-F580-4779-BCBB-643B36FD1866}"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321CED-E6DD-4E5F-A4CF-C92D64AC170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76FE577-61F1-4E76-8EEF-5FF6DC17AD59}">
      <dgm:prSet phldrT="[Text]" custT="1"/>
      <dgm:spPr/>
      <dgm:t>
        <a:bodyPr/>
        <a:lstStyle/>
        <a:p>
          <a:r>
            <a:rPr lang="en-US" sz="3200" dirty="0"/>
            <a:t>Executive Committee</a:t>
          </a:r>
        </a:p>
      </dgm:t>
    </dgm:pt>
    <dgm:pt modelId="{6D9FEF1D-EA30-465F-A35A-9211767301F6}" type="parTrans" cxnId="{F03FB161-E56C-4332-BAA7-C2FC2306D2F4}">
      <dgm:prSet/>
      <dgm:spPr/>
      <dgm:t>
        <a:bodyPr/>
        <a:lstStyle/>
        <a:p>
          <a:endParaRPr lang="en-US"/>
        </a:p>
      </dgm:t>
    </dgm:pt>
    <dgm:pt modelId="{4E748F45-0C37-4662-96C7-FDA4BAEEB8C5}" type="sibTrans" cxnId="{F03FB161-E56C-4332-BAA7-C2FC2306D2F4}">
      <dgm:prSet/>
      <dgm:spPr/>
      <dgm:t>
        <a:bodyPr/>
        <a:lstStyle/>
        <a:p>
          <a:endParaRPr lang="en-US"/>
        </a:p>
      </dgm:t>
    </dgm:pt>
    <dgm:pt modelId="{807326E6-9404-4D29-B49E-F168B24C70D7}" type="asst">
      <dgm:prSet phldrT="[Text]" custT="1"/>
      <dgm:spPr/>
      <dgm:t>
        <a:bodyPr/>
        <a:lstStyle/>
        <a:p>
          <a:r>
            <a:rPr lang="en-US" sz="1800" dirty="0"/>
            <a:t>President &amp; CEO</a:t>
          </a:r>
        </a:p>
      </dgm:t>
    </dgm:pt>
    <dgm:pt modelId="{8A6D6521-D9A8-4353-AFEA-7136D591AA10}" type="parTrans" cxnId="{C25C2E51-1754-4368-AF26-CAB31E3F32A0}">
      <dgm:prSet/>
      <dgm:spPr/>
      <dgm:t>
        <a:bodyPr/>
        <a:lstStyle/>
        <a:p>
          <a:endParaRPr lang="en-US"/>
        </a:p>
      </dgm:t>
    </dgm:pt>
    <dgm:pt modelId="{30238B73-7101-4579-B742-2288C0A02F8E}" type="sibTrans" cxnId="{C25C2E51-1754-4368-AF26-CAB31E3F32A0}">
      <dgm:prSet/>
      <dgm:spPr/>
      <dgm:t>
        <a:bodyPr/>
        <a:lstStyle/>
        <a:p>
          <a:endParaRPr lang="en-US"/>
        </a:p>
      </dgm:t>
    </dgm:pt>
    <dgm:pt modelId="{5742B432-BBC2-421E-9B88-F239C1F7E35C}">
      <dgm:prSet phldrT="[Text]" custT="1"/>
      <dgm:spPr/>
      <dgm:t>
        <a:bodyPr/>
        <a:lstStyle/>
        <a:p>
          <a:r>
            <a:rPr lang="en-US" sz="2400" dirty="0"/>
            <a:t>Resource Development Committee</a:t>
          </a:r>
        </a:p>
      </dgm:t>
    </dgm:pt>
    <dgm:pt modelId="{927839CA-62EB-4DB5-882B-967F4156BD55}" type="parTrans" cxnId="{FFCD5D25-C086-4A17-A9C5-9C036C652B82}">
      <dgm:prSet/>
      <dgm:spPr/>
      <dgm:t>
        <a:bodyPr/>
        <a:lstStyle/>
        <a:p>
          <a:endParaRPr lang="en-US"/>
        </a:p>
      </dgm:t>
    </dgm:pt>
    <dgm:pt modelId="{3DC429C8-0B4A-4938-8D35-85AB7AF26631}" type="sibTrans" cxnId="{FFCD5D25-C086-4A17-A9C5-9C036C652B82}">
      <dgm:prSet/>
      <dgm:spPr/>
      <dgm:t>
        <a:bodyPr/>
        <a:lstStyle/>
        <a:p>
          <a:endParaRPr lang="en-US"/>
        </a:p>
      </dgm:t>
    </dgm:pt>
    <dgm:pt modelId="{969266CE-ED87-40A2-9BE0-766342C84264}">
      <dgm:prSet phldrT="[Text]" custT="1"/>
      <dgm:spPr/>
      <dgm:t>
        <a:bodyPr/>
        <a:lstStyle/>
        <a:p>
          <a:r>
            <a:rPr lang="en-US" sz="2400" dirty="0"/>
            <a:t>Community Impact Committee</a:t>
          </a:r>
        </a:p>
      </dgm:t>
    </dgm:pt>
    <dgm:pt modelId="{2B60DEE9-49AA-4B04-A37B-8DB30F5A58E6}" type="parTrans" cxnId="{0426E5A3-EDA6-4C4A-854E-5BE4C7C84AD0}">
      <dgm:prSet/>
      <dgm:spPr/>
      <dgm:t>
        <a:bodyPr/>
        <a:lstStyle/>
        <a:p>
          <a:endParaRPr lang="en-US"/>
        </a:p>
      </dgm:t>
    </dgm:pt>
    <dgm:pt modelId="{E888CA38-C9C0-4A12-9EF6-2A06CD6496CB}" type="sibTrans" cxnId="{0426E5A3-EDA6-4C4A-854E-5BE4C7C84AD0}">
      <dgm:prSet/>
      <dgm:spPr/>
      <dgm:t>
        <a:bodyPr/>
        <a:lstStyle/>
        <a:p>
          <a:endParaRPr lang="en-US"/>
        </a:p>
      </dgm:t>
    </dgm:pt>
    <dgm:pt modelId="{14656164-6734-4D60-9AB3-03F0E3C5FD98}">
      <dgm:prSet phldrT="[Text]" custT="1"/>
      <dgm:spPr/>
      <dgm:t>
        <a:bodyPr/>
        <a:lstStyle/>
        <a:p>
          <a:r>
            <a:rPr lang="en-US" sz="2400" dirty="0"/>
            <a:t>Operating Committee</a:t>
          </a:r>
        </a:p>
      </dgm:t>
    </dgm:pt>
    <dgm:pt modelId="{1A4F4F65-F6B0-4E00-B808-23AEDFE85427}" type="parTrans" cxnId="{8600CA51-B133-45B9-993C-3404CD610A1A}">
      <dgm:prSet/>
      <dgm:spPr/>
      <dgm:t>
        <a:bodyPr/>
        <a:lstStyle/>
        <a:p>
          <a:endParaRPr lang="en-US"/>
        </a:p>
      </dgm:t>
    </dgm:pt>
    <dgm:pt modelId="{936C91DC-76BF-4017-8EA1-6266142A42CC}" type="sibTrans" cxnId="{8600CA51-B133-45B9-993C-3404CD610A1A}">
      <dgm:prSet/>
      <dgm:spPr/>
      <dgm:t>
        <a:bodyPr/>
        <a:lstStyle/>
        <a:p>
          <a:endParaRPr lang="en-US"/>
        </a:p>
      </dgm:t>
    </dgm:pt>
    <dgm:pt modelId="{78761C84-C41C-4FCF-B676-AAD914658881}" type="pres">
      <dgm:prSet presAssocID="{F8321CED-E6DD-4E5F-A4CF-C92D64AC1706}" presName="hierChild1" presStyleCnt="0">
        <dgm:presLayoutVars>
          <dgm:orgChart val="1"/>
          <dgm:chPref val="1"/>
          <dgm:dir/>
          <dgm:animOne val="branch"/>
          <dgm:animLvl val="lvl"/>
          <dgm:resizeHandles/>
        </dgm:presLayoutVars>
      </dgm:prSet>
      <dgm:spPr/>
      <dgm:t>
        <a:bodyPr/>
        <a:lstStyle/>
        <a:p>
          <a:endParaRPr lang="en-US"/>
        </a:p>
      </dgm:t>
    </dgm:pt>
    <dgm:pt modelId="{4EE1FCFA-3862-4623-A5FA-3111C8EF9F25}" type="pres">
      <dgm:prSet presAssocID="{D76FE577-61F1-4E76-8EEF-5FF6DC17AD59}" presName="hierRoot1" presStyleCnt="0">
        <dgm:presLayoutVars>
          <dgm:hierBranch val="init"/>
        </dgm:presLayoutVars>
      </dgm:prSet>
      <dgm:spPr/>
    </dgm:pt>
    <dgm:pt modelId="{350C2374-7EB8-427E-A76B-E06648D1FF6B}" type="pres">
      <dgm:prSet presAssocID="{D76FE577-61F1-4E76-8EEF-5FF6DC17AD59}" presName="rootComposite1" presStyleCnt="0"/>
      <dgm:spPr/>
    </dgm:pt>
    <dgm:pt modelId="{160C37C4-A072-4D61-B8E1-E30ACC4F0532}" type="pres">
      <dgm:prSet presAssocID="{D76FE577-61F1-4E76-8EEF-5FF6DC17AD59}" presName="rootText1" presStyleLbl="node0" presStyleIdx="0" presStyleCnt="1">
        <dgm:presLayoutVars>
          <dgm:chPref val="3"/>
        </dgm:presLayoutVars>
      </dgm:prSet>
      <dgm:spPr/>
      <dgm:t>
        <a:bodyPr/>
        <a:lstStyle/>
        <a:p>
          <a:endParaRPr lang="en-US"/>
        </a:p>
      </dgm:t>
    </dgm:pt>
    <dgm:pt modelId="{49E43FDA-A33B-4F40-AF36-258E866411E6}" type="pres">
      <dgm:prSet presAssocID="{D76FE577-61F1-4E76-8EEF-5FF6DC17AD59}" presName="rootConnector1" presStyleLbl="node1" presStyleIdx="0" presStyleCnt="0"/>
      <dgm:spPr/>
      <dgm:t>
        <a:bodyPr/>
        <a:lstStyle/>
        <a:p>
          <a:endParaRPr lang="en-US"/>
        </a:p>
      </dgm:t>
    </dgm:pt>
    <dgm:pt modelId="{F99F2DAA-5640-4ED5-9D47-433E02E8B825}" type="pres">
      <dgm:prSet presAssocID="{D76FE577-61F1-4E76-8EEF-5FF6DC17AD59}" presName="hierChild2" presStyleCnt="0"/>
      <dgm:spPr/>
    </dgm:pt>
    <dgm:pt modelId="{763EA38C-C318-4118-98FC-030FE41C6EDD}" type="pres">
      <dgm:prSet presAssocID="{927839CA-62EB-4DB5-882B-967F4156BD55}" presName="Name37" presStyleLbl="parChTrans1D2" presStyleIdx="0" presStyleCnt="4"/>
      <dgm:spPr/>
      <dgm:t>
        <a:bodyPr/>
        <a:lstStyle/>
        <a:p>
          <a:endParaRPr lang="en-US"/>
        </a:p>
      </dgm:t>
    </dgm:pt>
    <dgm:pt modelId="{FD77114A-8D52-4D90-AC94-EBA54BD7EC8E}" type="pres">
      <dgm:prSet presAssocID="{5742B432-BBC2-421E-9B88-F239C1F7E35C}" presName="hierRoot2" presStyleCnt="0">
        <dgm:presLayoutVars>
          <dgm:hierBranch val="init"/>
        </dgm:presLayoutVars>
      </dgm:prSet>
      <dgm:spPr/>
    </dgm:pt>
    <dgm:pt modelId="{7D6139A0-4F64-44B2-84D3-165BF244B91C}" type="pres">
      <dgm:prSet presAssocID="{5742B432-BBC2-421E-9B88-F239C1F7E35C}" presName="rootComposite" presStyleCnt="0"/>
      <dgm:spPr/>
    </dgm:pt>
    <dgm:pt modelId="{B56E37C0-612F-441B-AF9B-2A90031A6EAC}" type="pres">
      <dgm:prSet presAssocID="{5742B432-BBC2-421E-9B88-F239C1F7E35C}" presName="rootText" presStyleLbl="node2" presStyleIdx="0" presStyleCnt="3">
        <dgm:presLayoutVars>
          <dgm:chPref val="3"/>
        </dgm:presLayoutVars>
      </dgm:prSet>
      <dgm:spPr/>
      <dgm:t>
        <a:bodyPr/>
        <a:lstStyle/>
        <a:p>
          <a:endParaRPr lang="en-US"/>
        </a:p>
      </dgm:t>
    </dgm:pt>
    <dgm:pt modelId="{F8C49930-30F4-4F8D-878A-7A9F1027F7BE}" type="pres">
      <dgm:prSet presAssocID="{5742B432-BBC2-421E-9B88-F239C1F7E35C}" presName="rootConnector" presStyleLbl="node2" presStyleIdx="0" presStyleCnt="3"/>
      <dgm:spPr/>
      <dgm:t>
        <a:bodyPr/>
        <a:lstStyle/>
        <a:p>
          <a:endParaRPr lang="en-US"/>
        </a:p>
      </dgm:t>
    </dgm:pt>
    <dgm:pt modelId="{006B2459-4909-4DE4-9F59-F0BFA10690FD}" type="pres">
      <dgm:prSet presAssocID="{5742B432-BBC2-421E-9B88-F239C1F7E35C}" presName="hierChild4" presStyleCnt="0"/>
      <dgm:spPr/>
    </dgm:pt>
    <dgm:pt modelId="{546C3C77-705E-4E52-9AFB-3B91833462E4}" type="pres">
      <dgm:prSet presAssocID="{5742B432-BBC2-421E-9B88-F239C1F7E35C}" presName="hierChild5" presStyleCnt="0"/>
      <dgm:spPr/>
    </dgm:pt>
    <dgm:pt modelId="{7F1421E5-8F9E-48DC-9250-92DA92506FBC}" type="pres">
      <dgm:prSet presAssocID="{2B60DEE9-49AA-4B04-A37B-8DB30F5A58E6}" presName="Name37" presStyleLbl="parChTrans1D2" presStyleIdx="1" presStyleCnt="4"/>
      <dgm:spPr/>
      <dgm:t>
        <a:bodyPr/>
        <a:lstStyle/>
        <a:p>
          <a:endParaRPr lang="en-US"/>
        </a:p>
      </dgm:t>
    </dgm:pt>
    <dgm:pt modelId="{E389808E-AC96-4A78-AA65-EB4141567DC3}" type="pres">
      <dgm:prSet presAssocID="{969266CE-ED87-40A2-9BE0-766342C84264}" presName="hierRoot2" presStyleCnt="0">
        <dgm:presLayoutVars>
          <dgm:hierBranch val="init"/>
        </dgm:presLayoutVars>
      </dgm:prSet>
      <dgm:spPr/>
    </dgm:pt>
    <dgm:pt modelId="{724AF2DC-6C48-40ED-8345-F0700D4107DA}" type="pres">
      <dgm:prSet presAssocID="{969266CE-ED87-40A2-9BE0-766342C84264}" presName="rootComposite" presStyleCnt="0"/>
      <dgm:spPr/>
    </dgm:pt>
    <dgm:pt modelId="{8FC2D9FE-553C-470A-9C91-33F7F842E2F7}" type="pres">
      <dgm:prSet presAssocID="{969266CE-ED87-40A2-9BE0-766342C84264}" presName="rootText" presStyleLbl="node2" presStyleIdx="1" presStyleCnt="3">
        <dgm:presLayoutVars>
          <dgm:chPref val="3"/>
        </dgm:presLayoutVars>
      </dgm:prSet>
      <dgm:spPr/>
      <dgm:t>
        <a:bodyPr/>
        <a:lstStyle/>
        <a:p>
          <a:endParaRPr lang="en-US"/>
        </a:p>
      </dgm:t>
    </dgm:pt>
    <dgm:pt modelId="{CB7CFE0D-8C9C-40E2-9A34-E2436720A4C7}" type="pres">
      <dgm:prSet presAssocID="{969266CE-ED87-40A2-9BE0-766342C84264}" presName="rootConnector" presStyleLbl="node2" presStyleIdx="1" presStyleCnt="3"/>
      <dgm:spPr/>
      <dgm:t>
        <a:bodyPr/>
        <a:lstStyle/>
        <a:p>
          <a:endParaRPr lang="en-US"/>
        </a:p>
      </dgm:t>
    </dgm:pt>
    <dgm:pt modelId="{F5A2A488-24AE-4294-B9FA-497ABCB99467}" type="pres">
      <dgm:prSet presAssocID="{969266CE-ED87-40A2-9BE0-766342C84264}" presName="hierChild4" presStyleCnt="0"/>
      <dgm:spPr/>
    </dgm:pt>
    <dgm:pt modelId="{F29CB8B9-2068-4F62-81B0-EBF0DC8290A0}" type="pres">
      <dgm:prSet presAssocID="{969266CE-ED87-40A2-9BE0-766342C84264}" presName="hierChild5" presStyleCnt="0"/>
      <dgm:spPr/>
    </dgm:pt>
    <dgm:pt modelId="{4C30700C-CFDA-4F80-8308-75C883257ECF}" type="pres">
      <dgm:prSet presAssocID="{1A4F4F65-F6B0-4E00-B808-23AEDFE85427}" presName="Name37" presStyleLbl="parChTrans1D2" presStyleIdx="2" presStyleCnt="4"/>
      <dgm:spPr/>
      <dgm:t>
        <a:bodyPr/>
        <a:lstStyle/>
        <a:p>
          <a:endParaRPr lang="en-US"/>
        </a:p>
      </dgm:t>
    </dgm:pt>
    <dgm:pt modelId="{923679DC-6442-47D3-A628-2D184E4A5C87}" type="pres">
      <dgm:prSet presAssocID="{14656164-6734-4D60-9AB3-03F0E3C5FD98}" presName="hierRoot2" presStyleCnt="0">
        <dgm:presLayoutVars>
          <dgm:hierBranch val="init"/>
        </dgm:presLayoutVars>
      </dgm:prSet>
      <dgm:spPr/>
    </dgm:pt>
    <dgm:pt modelId="{39E2B10D-EA83-48E7-85F4-FA87D7073F98}" type="pres">
      <dgm:prSet presAssocID="{14656164-6734-4D60-9AB3-03F0E3C5FD98}" presName="rootComposite" presStyleCnt="0"/>
      <dgm:spPr/>
    </dgm:pt>
    <dgm:pt modelId="{FCCA9046-3392-440F-89DC-465538DB4584}" type="pres">
      <dgm:prSet presAssocID="{14656164-6734-4D60-9AB3-03F0E3C5FD98}" presName="rootText" presStyleLbl="node2" presStyleIdx="2" presStyleCnt="3">
        <dgm:presLayoutVars>
          <dgm:chPref val="3"/>
        </dgm:presLayoutVars>
      </dgm:prSet>
      <dgm:spPr/>
      <dgm:t>
        <a:bodyPr/>
        <a:lstStyle/>
        <a:p>
          <a:endParaRPr lang="en-US"/>
        </a:p>
      </dgm:t>
    </dgm:pt>
    <dgm:pt modelId="{347E6D5C-9D5E-4463-B9BE-1B17FD5D47EF}" type="pres">
      <dgm:prSet presAssocID="{14656164-6734-4D60-9AB3-03F0E3C5FD98}" presName="rootConnector" presStyleLbl="node2" presStyleIdx="2" presStyleCnt="3"/>
      <dgm:spPr/>
      <dgm:t>
        <a:bodyPr/>
        <a:lstStyle/>
        <a:p>
          <a:endParaRPr lang="en-US"/>
        </a:p>
      </dgm:t>
    </dgm:pt>
    <dgm:pt modelId="{E96303FF-F18A-4734-BE7A-1F2670AEB2CC}" type="pres">
      <dgm:prSet presAssocID="{14656164-6734-4D60-9AB3-03F0E3C5FD98}" presName="hierChild4" presStyleCnt="0"/>
      <dgm:spPr/>
    </dgm:pt>
    <dgm:pt modelId="{CE4CE11C-6B42-4EF4-BB04-4B0CEE5B3383}" type="pres">
      <dgm:prSet presAssocID="{14656164-6734-4D60-9AB3-03F0E3C5FD98}" presName="hierChild5" presStyleCnt="0"/>
      <dgm:spPr/>
    </dgm:pt>
    <dgm:pt modelId="{10A6C270-A49A-49F1-8C1E-BFD3985DC00E}" type="pres">
      <dgm:prSet presAssocID="{D76FE577-61F1-4E76-8EEF-5FF6DC17AD59}" presName="hierChild3" presStyleCnt="0"/>
      <dgm:spPr/>
    </dgm:pt>
    <dgm:pt modelId="{D4373FAC-3197-4077-8C22-7DC3263C9B97}" type="pres">
      <dgm:prSet presAssocID="{8A6D6521-D9A8-4353-AFEA-7136D591AA10}" presName="Name111" presStyleLbl="parChTrans1D2" presStyleIdx="3" presStyleCnt="4"/>
      <dgm:spPr/>
      <dgm:t>
        <a:bodyPr/>
        <a:lstStyle/>
        <a:p>
          <a:endParaRPr lang="en-US"/>
        </a:p>
      </dgm:t>
    </dgm:pt>
    <dgm:pt modelId="{1ED5F0FA-09D7-4B31-B6C3-9A9E43A1DD4E}" type="pres">
      <dgm:prSet presAssocID="{807326E6-9404-4D29-B49E-F168B24C70D7}" presName="hierRoot3" presStyleCnt="0">
        <dgm:presLayoutVars>
          <dgm:hierBranch val="init"/>
        </dgm:presLayoutVars>
      </dgm:prSet>
      <dgm:spPr/>
    </dgm:pt>
    <dgm:pt modelId="{CC5D0A6F-4729-4C56-A984-B6F949AE90DC}" type="pres">
      <dgm:prSet presAssocID="{807326E6-9404-4D29-B49E-F168B24C70D7}" presName="rootComposite3" presStyleCnt="0"/>
      <dgm:spPr/>
    </dgm:pt>
    <dgm:pt modelId="{448EE82F-5F1A-4C28-A84E-C7C541F924C8}" type="pres">
      <dgm:prSet presAssocID="{807326E6-9404-4D29-B49E-F168B24C70D7}" presName="rootText3" presStyleLbl="asst1" presStyleIdx="0" presStyleCnt="1" custScaleX="90793" custScaleY="64551">
        <dgm:presLayoutVars>
          <dgm:chPref val="3"/>
        </dgm:presLayoutVars>
      </dgm:prSet>
      <dgm:spPr/>
      <dgm:t>
        <a:bodyPr/>
        <a:lstStyle/>
        <a:p>
          <a:endParaRPr lang="en-US"/>
        </a:p>
      </dgm:t>
    </dgm:pt>
    <dgm:pt modelId="{E84FE6B6-B4BE-443E-8A14-D8B705D76039}" type="pres">
      <dgm:prSet presAssocID="{807326E6-9404-4D29-B49E-F168B24C70D7}" presName="rootConnector3" presStyleLbl="asst1" presStyleIdx="0" presStyleCnt="1"/>
      <dgm:spPr/>
      <dgm:t>
        <a:bodyPr/>
        <a:lstStyle/>
        <a:p>
          <a:endParaRPr lang="en-US"/>
        </a:p>
      </dgm:t>
    </dgm:pt>
    <dgm:pt modelId="{1542393E-1586-405F-8C78-FFAD979A2322}" type="pres">
      <dgm:prSet presAssocID="{807326E6-9404-4D29-B49E-F168B24C70D7}" presName="hierChild6" presStyleCnt="0"/>
      <dgm:spPr/>
    </dgm:pt>
    <dgm:pt modelId="{4263DF22-F127-4576-81E3-99337FFD9A61}" type="pres">
      <dgm:prSet presAssocID="{807326E6-9404-4D29-B49E-F168B24C70D7}" presName="hierChild7" presStyleCnt="0"/>
      <dgm:spPr/>
    </dgm:pt>
  </dgm:ptLst>
  <dgm:cxnLst>
    <dgm:cxn modelId="{0426E5A3-EDA6-4C4A-854E-5BE4C7C84AD0}" srcId="{D76FE577-61F1-4E76-8EEF-5FF6DC17AD59}" destId="{969266CE-ED87-40A2-9BE0-766342C84264}" srcOrd="2" destOrd="0" parTransId="{2B60DEE9-49AA-4B04-A37B-8DB30F5A58E6}" sibTransId="{E888CA38-C9C0-4A12-9EF6-2A06CD6496CB}"/>
    <dgm:cxn modelId="{041FA20E-1B5A-4B85-BDD6-9529676C9860}" type="presOf" srcId="{D76FE577-61F1-4E76-8EEF-5FF6DC17AD59}" destId="{49E43FDA-A33B-4F40-AF36-258E866411E6}" srcOrd="1" destOrd="0" presId="urn:microsoft.com/office/officeart/2005/8/layout/orgChart1"/>
    <dgm:cxn modelId="{C25C2E51-1754-4368-AF26-CAB31E3F32A0}" srcId="{D76FE577-61F1-4E76-8EEF-5FF6DC17AD59}" destId="{807326E6-9404-4D29-B49E-F168B24C70D7}" srcOrd="0" destOrd="0" parTransId="{8A6D6521-D9A8-4353-AFEA-7136D591AA10}" sibTransId="{30238B73-7101-4579-B742-2288C0A02F8E}"/>
    <dgm:cxn modelId="{3C6C0DA6-100C-4820-A0B3-1F12CDE93823}" type="presOf" srcId="{2B60DEE9-49AA-4B04-A37B-8DB30F5A58E6}" destId="{7F1421E5-8F9E-48DC-9250-92DA92506FBC}" srcOrd="0" destOrd="0" presId="urn:microsoft.com/office/officeart/2005/8/layout/orgChart1"/>
    <dgm:cxn modelId="{E3189A33-8938-4FAE-8DF9-0A8C703E048C}" type="presOf" srcId="{8A6D6521-D9A8-4353-AFEA-7136D591AA10}" destId="{D4373FAC-3197-4077-8C22-7DC3263C9B97}" srcOrd="0" destOrd="0" presId="urn:microsoft.com/office/officeart/2005/8/layout/orgChart1"/>
    <dgm:cxn modelId="{F03FB161-E56C-4332-BAA7-C2FC2306D2F4}" srcId="{F8321CED-E6DD-4E5F-A4CF-C92D64AC1706}" destId="{D76FE577-61F1-4E76-8EEF-5FF6DC17AD59}" srcOrd="0" destOrd="0" parTransId="{6D9FEF1D-EA30-465F-A35A-9211767301F6}" sibTransId="{4E748F45-0C37-4662-96C7-FDA4BAEEB8C5}"/>
    <dgm:cxn modelId="{63239ADB-3649-4DF4-82C7-A52F67785966}" type="presOf" srcId="{14656164-6734-4D60-9AB3-03F0E3C5FD98}" destId="{FCCA9046-3392-440F-89DC-465538DB4584}" srcOrd="0" destOrd="0" presId="urn:microsoft.com/office/officeart/2005/8/layout/orgChart1"/>
    <dgm:cxn modelId="{CF0F4BBB-2C93-49AB-BF41-DFA193521DC7}" type="presOf" srcId="{D76FE577-61F1-4E76-8EEF-5FF6DC17AD59}" destId="{160C37C4-A072-4D61-B8E1-E30ACC4F0532}" srcOrd="0" destOrd="0" presId="urn:microsoft.com/office/officeart/2005/8/layout/orgChart1"/>
    <dgm:cxn modelId="{FFCD5D25-C086-4A17-A9C5-9C036C652B82}" srcId="{D76FE577-61F1-4E76-8EEF-5FF6DC17AD59}" destId="{5742B432-BBC2-421E-9B88-F239C1F7E35C}" srcOrd="1" destOrd="0" parTransId="{927839CA-62EB-4DB5-882B-967F4156BD55}" sibTransId="{3DC429C8-0B4A-4938-8D35-85AB7AF26631}"/>
    <dgm:cxn modelId="{5B287F13-8D45-4256-9E01-1C1ACB86C9D7}" type="presOf" srcId="{5742B432-BBC2-421E-9B88-F239C1F7E35C}" destId="{B56E37C0-612F-441B-AF9B-2A90031A6EAC}" srcOrd="0" destOrd="0" presId="urn:microsoft.com/office/officeart/2005/8/layout/orgChart1"/>
    <dgm:cxn modelId="{608CF806-27F0-4040-9255-635A57AF0740}" type="presOf" srcId="{969266CE-ED87-40A2-9BE0-766342C84264}" destId="{CB7CFE0D-8C9C-40E2-9A34-E2436720A4C7}" srcOrd="1" destOrd="0" presId="urn:microsoft.com/office/officeart/2005/8/layout/orgChart1"/>
    <dgm:cxn modelId="{5A937B61-6991-4CD1-8FA7-B8319FBA22B9}" type="presOf" srcId="{14656164-6734-4D60-9AB3-03F0E3C5FD98}" destId="{347E6D5C-9D5E-4463-B9BE-1B17FD5D47EF}" srcOrd="1" destOrd="0" presId="urn:microsoft.com/office/officeart/2005/8/layout/orgChart1"/>
    <dgm:cxn modelId="{87A41AE3-F33D-49F0-825F-E2BF2701CF28}" type="presOf" srcId="{927839CA-62EB-4DB5-882B-967F4156BD55}" destId="{763EA38C-C318-4118-98FC-030FE41C6EDD}" srcOrd="0" destOrd="0" presId="urn:microsoft.com/office/officeart/2005/8/layout/orgChart1"/>
    <dgm:cxn modelId="{1865A4EF-84C2-478F-BCAC-EAE1B7ABBD01}" type="presOf" srcId="{969266CE-ED87-40A2-9BE0-766342C84264}" destId="{8FC2D9FE-553C-470A-9C91-33F7F842E2F7}" srcOrd="0" destOrd="0" presId="urn:microsoft.com/office/officeart/2005/8/layout/orgChart1"/>
    <dgm:cxn modelId="{66B90F4A-D32C-4490-94A7-C16BEBFD582F}" type="presOf" srcId="{807326E6-9404-4D29-B49E-F168B24C70D7}" destId="{448EE82F-5F1A-4C28-A84E-C7C541F924C8}" srcOrd="0" destOrd="0" presId="urn:microsoft.com/office/officeart/2005/8/layout/orgChart1"/>
    <dgm:cxn modelId="{8600CA51-B133-45B9-993C-3404CD610A1A}" srcId="{D76FE577-61F1-4E76-8EEF-5FF6DC17AD59}" destId="{14656164-6734-4D60-9AB3-03F0E3C5FD98}" srcOrd="3" destOrd="0" parTransId="{1A4F4F65-F6B0-4E00-B808-23AEDFE85427}" sibTransId="{936C91DC-76BF-4017-8EA1-6266142A42CC}"/>
    <dgm:cxn modelId="{B0253AF0-4057-4DB3-B5AF-D9834FDEF169}" type="presOf" srcId="{807326E6-9404-4D29-B49E-F168B24C70D7}" destId="{E84FE6B6-B4BE-443E-8A14-D8B705D76039}" srcOrd="1" destOrd="0" presId="urn:microsoft.com/office/officeart/2005/8/layout/orgChart1"/>
    <dgm:cxn modelId="{263FDA66-014E-4274-A15E-94B58497DD5D}" type="presOf" srcId="{5742B432-BBC2-421E-9B88-F239C1F7E35C}" destId="{F8C49930-30F4-4F8D-878A-7A9F1027F7BE}" srcOrd="1" destOrd="0" presId="urn:microsoft.com/office/officeart/2005/8/layout/orgChart1"/>
    <dgm:cxn modelId="{9D648D93-0FF7-4630-82EB-161DDE1EECA8}" type="presOf" srcId="{1A4F4F65-F6B0-4E00-B808-23AEDFE85427}" destId="{4C30700C-CFDA-4F80-8308-75C883257ECF}" srcOrd="0" destOrd="0" presId="urn:microsoft.com/office/officeart/2005/8/layout/orgChart1"/>
    <dgm:cxn modelId="{BF951F73-7E7C-4678-930E-7B1EE8CFD749}" type="presOf" srcId="{F8321CED-E6DD-4E5F-A4CF-C92D64AC1706}" destId="{78761C84-C41C-4FCF-B676-AAD914658881}" srcOrd="0" destOrd="0" presId="urn:microsoft.com/office/officeart/2005/8/layout/orgChart1"/>
    <dgm:cxn modelId="{54B4976E-7E69-4F88-B922-797F0F92619F}" type="presParOf" srcId="{78761C84-C41C-4FCF-B676-AAD914658881}" destId="{4EE1FCFA-3862-4623-A5FA-3111C8EF9F25}" srcOrd="0" destOrd="0" presId="urn:microsoft.com/office/officeart/2005/8/layout/orgChart1"/>
    <dgm:cxn modelId="{5251E332-BB8E-4739-86DC-8FCE94F8D062}" type="presParOf" srcId="{4EE1FCFA-3862-4623-A5FA-3111C8EF9F25}" destId="{350C2374-7EB8-427E-A76B-E06648D1FF6B}" srcOrd="0" destOrd="0" presId="urn:microsoft.com/office/officeart/2005/8/layout/orgChart1"/>
    <dgm:cxn modelId="{0515C75D-02DC-45EA-8296-1B85096815F6}" type="presParOf" srcId="{350C2374-7EB8-427E-A76B-E06648D1FF6B}" destId="{160C37C4-A072-4D61-B8E1-E30ACC4F0532}" srcOrd="0" destOrd="0" presId="urn:microsoft.com/office/officeart/2005/8/layout/orgChart1"/>
    <dgm:cxn modelId="{DAC88BD2-B36F-487E-B7F0-63110AE78099}" type="presParOf" srcId="{350C2374-7EB8-427E-A76B-E06648D1FF6B}" destId="{49E43FDA-A33B-4F40-AF36-258E866411E6}" srcOrd="1" destOrd="0" presId="urn:microsoft.com/office/officeart/2005/8/layout/orgChart1"/>
    <dgm:cxn modelId="{917154E4-0C31-41FE-9137-9C62485192A5}" type="presParOf" srcId="{4EE1FCFA-3862-4623-A5FA-3111C8EF9F25}" destId="{F99F2DAA-5640-4ED5-9D47-433E02E8B825}" srcOrd="1" destOrd="0" presId="urn:microsoft.com/office/officeart/2005/8/layout/orgChart1"/>
    <dgm:cxn modelId="{59A95564-45EC-4756-8D33-A7484420B9E2}" type="presParOf" srcId="{F99F2DAA-5640-4ED5-9D47-433E02E8B825}" destId="{763EA38C-C318-4118-98FC-030FE41C6EDD}" srcOrd="0" destOrd="0" presId="urn:microsoft.com/office/officeart/2005/8/layout/orgChart1"/>
    <dgm:cxn modelId="{3D0DCA37-4049-44CF-B094-45931A62EBAB}" type="presParOf" srcId="{F99F2DAA-5640-4ED5-9D47-433E02E8B825}" destId="{FD77114A-8D52-4D90-AC94-EBA54BD7EC8E}" srcOrd="1" destOrd="0" presId="urn:microsoft.com/office/officeart/2005/8/layout/orgChart1"/>
    <dgm:cxn modelId="{99298FC7-2040-424D-ABAB-4BD11F09D628}" type="presParOf" srcId="{FD77114A-8D52-4D90-AC94-EBA54BD7EC8E}" destId="{7D6139A0-4F64-44B2-84D3-165BF244B91C}" srcOrd="0" destOrd="0" presId="urn:microsoft.com/office/officeart/2005/8/layout/orgChart1"/>
    <dgm:cxn modelId="{ABBFAF7A-73F8-4BC6-936A-86758CC3665C}" type="presParOf" srcId="{7D6139A0-4F64-44B2-84D3-165BF244B91C}" destId="{B56E37C0-612F-441B-AF9B-2A90031A6EAC}" srcOrd="0" destOrd="0" presId="urn:microsoft.com/office/officeart/2005/8/layout/orgChart1"/>
    <dgm:cxn modelId="{51168A2E-6CB1-4B35-A34A-55016987D2B0}" type="presParOf" srcId="{7D6139A0-4F64-44B2-84D3-165BF244B91C}" destId="{F8C49930-30F4-4F8D-878A-7A9F1027F7BE}" srcOrd="1" destOrd="0" presId="urn:microsoft.com/office/officeart/2005/8/layout/orgChart1"/>
    <dgm:cxn modelId="{F296B2A6-DF44-44CB-B684-5FD7B1423D64}" type="presParOf" srcId="{FD77114A-8D52-4D90-AC94-EBA54BD7EC8E}" destId="{006B2459-4909-4DE4-9F59-F0BFA10690FD}" srcOrd="1" destOrd="0" presId="urn:microsoft.com/office/officeart/2005/8/layout/orgChart1"/>
    <dgm:cxn modelId="{4B3AF400-A2BA-44B9-A184-14E75E165E58}" type="presParOf" srcId="{FD77114A-8D52-4D90-AC94-EBA54BD7EC8E}" destId="{546C3C77-705E-4E52-9AFB-3B91833462E4}" srcOrd="2" destOrd="0" presId="urn:microsoft.com/office/officeart/2005/8/layout/orgChart1"/>
    <dgm:cxn modelId="{953818E8-0834-49DB-BE1D-4CC83D508480}" type="presParOf" srcId="{F99F2DAA-5640-4ED5-9D47-433E02E8B825}" destId="{7F1421E5-8F9E-48DC-9250-92DA92506FBC}" srcOrd="2" destOrd="0" presId="urn:microsoft.com/office/officeart/2005/8/layout/orgChart1"/>
    <dgm:cxn modelId="{BD1D3F6D-82E6-4298-865F-7CD2E8E145E1}" type="presParOf" srcId="{F99F2DAA-5640-4ED5-9D47-433E02E8B825}" destId="{E389808E-AC96-4A78-AA65-EB4141567DC3}" srcOrd="3" destOrd="0" presId="urn:microsoft.com/office/officeart/2005/8/layout/orgChart1"/>
    <dgm:cxn modelId="{1C848BD0-BCA3-42C0-ACD5-7B8C4D474B25}" type="presParOf" srcId="{E389808E-AC96-4A78-AA65-EB4141567DC3}" destId="{724AF2DC-6C48-40ED-8345-F0700D4107DA}" srcOrd="0" destOrd="0" presId="urn:microsoft.com/office/officeart/2005/8/layout/orgChart1"/>
    <dgm:cxn modelId="{B340E27B-3F2D-480D-8110-A043FE51D466}" type="presParOf" srcId="{724AF2DC-6C48-40ED-8345-F0700D4107DA}" destId="{8FC2D9FE-553C-470A-9C91-33F7F842E2F7}" srcOrd="0" destOrd="0" presId="urn:microsoft.com/office/officeart/2005/8/layout/orgChart1"/>
    <dgm:cxn modelId="{76C364E5-4733-4FEF-A191-4A186B0FFE4E}" type="presParOf" srcId="{724AF2DC-6C48-40ED-8345-F0700D4107DA}" destId="{CB7CFE0D-8C9C-40E2-9A34-E2436720A4C7}" srcOrd="1" destOrd="0" presId="urn:microsoft.com/office/officeart/2005/8/layout/orgChart1"/>
    <dgm:cxn modelId="{42DF454D-BEA9-41E1-B9F5-1937EB56602F}" type="presParOf" srcId="{E389808E-AC96-4A78-AA65-EB4141567DC3}" destId="{F5A2A488-24AE-4294-B9FA-497ABCB99467}" srcOrd="1" destOrd="0" presId="urn:microsoft.com/office/officeart/2005/8/layout/orgChart1"/>
    <dgm:cxn modelId="{B2470A35-A7DD-4EF0-83D7-D19DC3D6F454}" type="presParOf" srcId="{E389808E-AC96-4A78-AA65-EB4141567DC3}" destId="{F29CB8B9-2068-4F62-81B0-EBF0DC8290A0}" srcOrd="2" destOrd="0" presId="urn:microsoft.com/office/officeart/2005/8/layout/orgChart1"/>
    <dgm:cxn modelId="{CBF229C9-31AE-4127-8844-74DBDF29BC73}" type="presParOf" srcId="{F99F2DAA-5640-4ED5-9D47-433E02E8B825}" destId="{4C30700C-CFDA-4F80-8308-75C883257ECF}" srcOrd="4" destOrd="0" presId="urn:microsoft.com/office/officeart/2005/8/layout/orgChart1"/>
    <dgm:cxn modelId="{7DB2A50D-BA82-4ECB-9368-F5AC930725EF}" type="presParOf" srcId="{F99F2DAA-5640-4ED5-9D47-433E02E8B825}" destId="{923679DC-6442-47D3-A628-2D184E4A5C87}" srcOrd="5" destOrd="0" presId="urn:microsoft.com/office/officeart/2005/8/layout/orgChart1"/>
    <dgm:cxn modelId="{E87B9FAA-183C-4D6F-9ED9-4AFFEB68A8EA}" type="presParOf" srcId="{923679DC-6442-47D3-A628-2D184E4A5C87}" destId="{39E2B10D-EA83-48E7-85F4-FA87D7073F98}" srcOrd="0" destOrd="0" presId="urn:microsoft.com/office/officeart/2005/8/layout/orgChart1"/>
    <dgm:cxn modelId="{A64537C7-774C-4167-A7EC-1670BD7B50E5}" type="presParOf" srcId="{39E2B10D-EA83-48E7-85F4-FA87D7073F98}" destId="{FCCA9046-3392-440F-89DC-465538DB4584}" srcOrd="0" destOrd="0" presId="urn:microsoft.com/office/officeart/2005/8/layout/orgChart1"/>
    <dgm:cxn modelId="{11B1EBFF-11C8-4DD6-99DB-F57A3BCA4EE2}" type="presParOf" srcId="{39E2B10D-EA83-48E7-85F4-FA87D7073F98}" destId="{347E6D5C-9D5E-4463-B9BE-1B17FD5D47EF}" srcOrd="1" destOrd="0" presId="urn:microsoft.com/office/officeart/2005/8/layout/orgChart1"/>
    <dgm:cxn modelId="{BD84D30C-A032-46AB-B14A-3AD17792EB30}" type="presParOf" srcId="{923679DC-6442-47D3-A628-2D184E4A5C87}" destId="{E96303FF-F18A-4734-BE7A-1F2670AEB2CC}" srcOrd="1" destOrd="0" presId="urn:microsoft.com/office/officeart/2005/8/layout/orgChart1"/>
    <dgm:cxn modelId="{C4CEEE38-D665-4B03-BE2C-EC21CC38DAEF}" type="presParOf" srcId="{923679DC-6442-47D3-A628-2D184E4A5C87}" destId="{CE4CE11C-6B42-4EF4-BB04-4B0CEE5B3383}" srcOrd="2" destOrd="0" presId="urn:microsoft.com/office/officeart/2005/8/layout/orgChart1"/>
    <dgm:cxn modelId="{49CEB6F1-032E-47FE-957C-76EF60397784}" type="presParOf" srcId="{4EE1FCFA-3862-4623-A5FA-3111C8EF9F25}" destId="{10A6C270-A49A-49F1-8C1E-BFD3985DC00E}" srcOrd="2" destOrd="0" presId="urn:microsoft.com/office/officeart/2005/8/layout/orgChart1"/>
    <dgm:cxn modelId="{69D2FBC0-1E2C-4056-BB25-99C3E957C9F6}" type="presParOf" srcId="{10A6C270-A49A-49F1-8C1E-BFD3985DC00E}" destId="{D4373FAC-3197-4077-8C22-7DC3263C9B97}" srcOrd="0" destOrd="0" presId="urn:microsoft.com/office/officeart/2005/8/layout/orgChart1"/>
    <dgm:cxn modelId="{968CBEE7-88E9-4253-B65B-12492FA38C84}" type="presParOf" srcId="{10A6C270-A49A-49F1-8C1E-BFD3985DC00E}" destId="{1ED5F0FA-09D7-4B31-B6C3-9A9E43A1DD4E}" srcOrd="1" destOrd="0" presId="urn:microsoft.com/office/officeart/2005/8/layout/orgChart1"/>
    <dgm:cxn modelId="{49EDA088-6C83-412B-BAED-8FDF9767431C}" type="presParOf" srcId="{1ED5F0FA-09D7-4B31-B6C3-9A9E43A1DD4E}" destId="{CC5D0A6F-4729-4C56-A984-B6F949AE90DC}" srcOrd="0" destOrd="0" presId="urn:microsoft.com/office/officeart/2005/8/layout/orgChart1"/>
    <dgm:cxn modelId="{13628558-48BE-42BC-A226-2E33A123CBDA}" type="presParOf" srcId="{CC5D0A6F-4729-4C56-A984-B6F949AE90DC}" destId="{448EE82F-5F1A-4C28-A84E-C7C541F924C8}" srcOrd="0" destOrd="0" presId="urn:microsoft.com/office/officeart/2005/8/layout/orgChart1"/>
    <dgm:cxn modelId="{DA21F8E2-27B0-4329-A2DE-EA1AC30CE995}" type="presParOf" srcId="{CC5D0A6F-4729-4C56-A984-B6F949AE90DC}" destId="{E84FE6B6-B4BE-443E-8A14-D8B705D76039}" srcOrd="1" destOrd="0" presId="urn:microsoft.com/office/officeart/2005/8/layout/orgChart1"/>
    <dgm:cxn modelId="{5B723324-6DC1-414C-B1D5-88080694B373}" type="presParOf" srcId="{1ED5F0FA-09D7-4B31-B6C3-9A9E43A1DD4E}" destId="{1542393E-1586-405F-8C78-FFAD979A2322}" srcOrd="1" destOrd="0" presId="urn:microsoft.com/office/officeart/2005/8/layout/orgChart1"/>
    <dgm:cxn modelId="{46756863-4238-420F-8379-F3F32D0CD57B}" type="presParOf" srcId="{1ED5F0FA-09D7-4B31-B6C3-9A9E43A1DD4E}" destId="{4263DF22-F127-4576-81E3-99337FFD9A6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3A984E-0B5A-470B-B488-6E3ED888D836}" type="doc">
      <dgm:prSet loTypeId="urn:microsoft.com/office/officeart/2005/8/layout/hProcess9" loCatId="process" qsTypeId="urn:microsoft.com/office/officeart/2005/8/quickstyle/simple1" qsCatId="simple" csTypeId="urn:microsoft.com/office/officeart/2005/8/colors/accent1_2" csCatId="accent1" phldr="1"/>
      <dgm:spPr/>
    </dgm:pt>
    <dgm:pt modelId="{D8355C7E-DFCC-4CE7-96EF-2D89616DD68A}">
      <dgm:prSet phldrT="[Text]"/>
      <dgm:spPr/>
      <dgm:t>
        <a:bodyPr/>
        <a:lstStyle/>
        <a:p>
          <a:r>
            <a:rPr lang="en-US" dirty="0"/>
            <a:t>Develop campaign marketing materials</a:t>
          </a:r>
        </a:p>
      </dgm:t>
    </dgm:pt>
    <dgm:pt modelId="{E31690C8-A78E-46EE-881A-8AB2EE6F955C}" type="parTrans" cxnId="{704D517B-E1EA-473C-BD58-EFFF50E0BB05}">
      <dgm:prSet/>
      <dgm:spPr/>
      <dgm:t>
        <a:bodyPr/>
        <a:lstStyle/>
        <a:p>
          <a:endParaRPr lang="en-US"/>
        </a:p>
      </dgm:t>
    </dgm:pt>
    <dgm:pt modelId="{00193CEA-DC1E-4906-8F1C-FAAB17BD03AD}" type="sibTrans" cxnId="{704D517B-E1EA-473C-BD58-EFFF50E0BB05}">
      <dgm:prSet/>
      <dgm:spPr/>
      <dgm:t>
        <a:bodyPr/>
        <a:lstStyle/>
        <a:p>
          <a:endParaRPr lang="en-US"/>
        </a:p>
      </dgm:t>
    </dgm:pt>
    <dgm:pt modelId="{A297F8EA-F271-4838-B2D9-7D54832A9439}">
      <dgm:prSet phldrT="[Text]"/>
      <dgm:spPr/>
      <dgm:t>
        <a:bodyPr/>
        <a:lstStyle/>
        <a:p>
          <a:r>
            <a:rPr lang="en-US" dirty="0"/>
            <a:t>Recruit campaign cabinet and loaned executives</a:t>
          </a:r>
        </a:p>
      </dgm:t>
    </dgm:pt>
    <dgm:pt modelId="{0A664053-5827-4CD7-9E5B-79C5D06D3611}" type="parTrans" cxnId="{BD688DA7-8DE9-4317-BC8F-01BD7139D1B0}">
      <dgm:prSet/>
      <dgm:spPr/>
      <dgm:t>
        <a:bodyPr/>
        <a:lstStyle/>
        <a:p>
          <a:endParaRPr lang="en-US"/>
        </a:p>
      </dgm:t>
    </dgm:pt>
    <dgm:pt modelId="{443C621D-3380-4A1A-BBB2-060797561937}" type="sibTrans" cxnId="{BD688DA7-8DE9-4317-BC8F-01BD7139D1B0}">
      <dgm:prSet/>
      <dgm:spPr/>
      <dgm:t>
        <a:bodyPr/>
        <a:lstStyle/>
        <a:p>
          <a:endParaRPr lang="en-US"/>
        </a:p>
      </dgm:t>
    </dgm:pt>
    <dgm:pt modelId="{6C7EE449-1015-408F-A339-7C8A2C80793B}">
      <dgm:prSet phldrT="[Text]"/>
      <dgm:spPr/>
      <dgm:t>
        <a:bodyPr/>
        <a:lstStyle/>
        <a:p>
          <a:r>
            <a:rPr lang="en-US" dirty="0"/>
            <a:t>Segment campaign by “campaign map”</a:t>
          </a:r>
        </a:p>
      </dgm:t>
    </dgm:pt>
    <dgm:pt modelId="{59B1CAC6-2E3E-47C8-B98B-50EBD4E783E7}" type="parTrans" cxnId="{30CB71FD-594D-488A-85AE-B087B4CBB8C2}">
      <dgm:prSet/>
      <dgm:spPr/>
      <dgm:t>
        <a:bodyPr/>
        <a:lstStyle/>
        <a:p>
          <a:endParaRPr lang="en-US"/>
        </a:p>
      </dgm:t>
    </dgm:pt>
    <dgm:pt modelId="{A27F26EF-4BB9-4A90-BD9A-8FDFDA5F1E05}" type="sibTrans" cxnId="{30CB71FD-594D-488A-85AE-B087B4CBB8C2}">
      <dgm:prSet/>
      <dgm:spPr/>
      <dgm:t>
        <a:bodyPr/>
        <a:lstStyle/>
        <a:p>
          <a:endParaRPr lang="en-US"/>
        </a:p>
      </dgm:t>
    </dgm:pt>
    <dgm:pt modelId="{BEA15A80-994B-4CBD-BB10-C8A82888D50B}">
      <dgm:prSet/>
      <dgm:spPr/>
      <dgm:t>
        <a:bodyPr/>
        <a:lstStyle/>
        <a:p>
          <a:r>
            <a:rPr lang="en-US" dirty="0"/>
            <a:t>Solicit everyone via letter; have cabinet sign</a:t>
          </a:r>
        </a:p>
      </dgm:t>
    </dgm:pt>
    <dgm:pt modelId="{67157D24-8D9F-4064-BCE0-C9C0A81527A7}" type="parTrans" cxnId="{62911561-44F8-41B3-BE56-BB0B2CC2FF38}">
      <dgm:prSet/>
      <dgm:spPr/>
    </dgm:pt>
    <dgm:pt modelId="{D3FE3F77-F8A3-4576-8643-301B792A390A}" type="sibTrans" cxnId="{62911561-44F8-41B3-BE56-BB0B2CC2FF38}">
      <dgm:prSet/>
      <dgm:spPr/>
    </dgm:pt>
    <dgm:pt modelId="{5B2FED68-986D-421E-9A06-BA85767F8C35}">
      <dgm:prSet/>
      <dgm:spPr/>
      <dgm:t>
        <a:bodyPr/>
        <a:lstStyle/>
        <a:p>
          <a:r>
            <a:rPr lang="en-US" dirty="0"/>
            <a:t>Conduct workplace campaigns</a:t>
          </a:r>
        </a:p>
      </dgm:t>
    </dgm:pt>
    <dgm:pt modelId="{4B3DA839-6215-4D28-AA3C-D4A7C616CE8E}" type="parTrans" cxnId="{C3D98B6A-04E4-418C-B203-B251D71AB4CD}">
      <dgm:prSet/>
      <dgm:spPr/>
    </dgm:pt>
    <dgm:pt modelId="{64A7EF63-8122-42E5-9A27-FDC44026B782}" type="sibTrans" cxnId="{C3D98B6A-04E4-418C-B203-B251D71AB4CD}">
      <dgm:prSet/>
      <dgm:spPr/>
    </dgm:pt>
    <dgm:pt modelId="{65524128-9EF2-4BCA-86C1-B87BA13FF71E}">
      <dgm:prSet/>
      <dgm:spPr/>
      <dgm:t>
        <a:bodyPr/>
        <a:lstStyle/>
        <a:p>
          <a:r>
            <a:rPr lang="en-US" dirty="0"/>
            <a:t>Campaign kickoff event</a:t>
          </a:r>
        </a:p>
      </dgm:t>
    </dgm:pt>
    <dgm:pt modelId="{BFDCAE32-E2DA-4326-9479-887629AFD1D9}" type="parTrans" cxnId="{BEFEFB71-205C-4C94-883C-BE96FD26A038}">
      <dgm:prSet/>
      <dgm:spPr/>
    </dgm:pt>
    <dgm:pt modelId="{E61EECF2-A4A0-4678-A137-1C60901BCB4B}" type="sibTrans" cxnId="{BEFEFB71-205C-4C94-883C-BE96FD26A038}">
      <dgm:prSet/>
      <dgm:spPr/>
    </dgm:pt>
    <dgm:pt modelId="{9D052878-B74E-459F-91CF-587ACB9B0AF5}" type="pres">
      <dgm:prSet presAssocID="{A93A984E-0B5A-470B-B488-6E3ED888D836}" presName="CompostProcess" presStyleCnt="0">
        <dgm:presLayoutVars>
          <dgm:dir/>
          <dgm:resizeHandles val="exact"/>
        </dgm:presLayoutVars>
      </dgm:prSet>
      <dgm:spPr/>
    </dgm:pt>
    <dgm:pt modelId="{85C60490-CB23-4EF4-8BF0-C26B992925C6}" type="pres">
      <dgm:prSet presAssocID="{A93A984E-0B5A-470B-B488-6E3ED888D836}" presName="arrow" presStyleLbl="bgShp" presStyleIdx="0" presStyleCnt="1"/>
      <dgm:spPr/>
    </dgm:pt>
    <dgm:pt modelId="{78DB7B10-A5ED-4EBD-802A-40684226E2A8}" type="pres">
      <dgm:prSet presAssocID="{A93A984E-0B5A-470B-B488-6E3ED888D836}" presName="linearProcess" presStyleCnt="0"/>
      <dgm:spPr/>
    </dgm:pt>
    <dgm:pt modelId="{AE7991C9-93EE-4298-B09F-04B040923C93}" type="pres">
      <dgm:prSet presAssocID="{D8355C7E-DFCC-4CE7-96EF-2D89616DD68A}" presName="textNode" presStyleLbl="node1" presStyleIdx="0" presStyleCnt="6">
        <dgm:presLayoutVars>
          <dgm:bulletEnabled val="1"/>
        </dgm:presLayoutVars>
      </dgm:prSet>
      <dgm:spPr/>
      <dgm:t>
        <a:bodyPr/>
        <a:lstStyle/>
        <a:p>
          <a:endParaRPr lang="en-US"/>
        </a:p>
      </dgm:t>
    </dgm:pt>
    <dgm:pt modelId="{45985EA4-DF40-453A-A976-5AF5A37F2E6E}" type="pres">
      <dgm:prSet presAssocID="{00193CEA-DC1E-4906-8F1C-FAAB17BD03AD}" presName="sibTrans" presStyleCnt="0"/>
      <dgm:spPr/>
    </dgm:pt>
    <dgm:pt modelId="{239B2DF9-7636-4913-A842-B4D09FBDFE47}" type="pres">
      <dgm:prSet presAssocID="{A297F8EA-F271-4838-B2D9-7D54832A9439}" presName="textNode" presStyleLbl="node1" presStyleIdx="1" presStyleCnt="6">
        <dgm:presLayoutVars>
          <dgm:bulletEnabled val="1"/>
        </dgm:presLayoutVars>
      </dgm:prSet>
      <dgm:spPr/>
      <dgm:t>
        <a:bodyPr/>
        <a:lstStyle/>
        <a:p>
          <a:endParaRPr lang="en-US"/>
        </a:p>
      </dgm:t>
    </dgm:pt>
    <dgm:pt modelId="{738C6B66-2153-405E-9745-FCCFB81CFC2C}" type="pres">
      <dgm:prSet presAssocID="{443C621D-3380-4A1A-BBB2-060797561937}" presName="sibTrans" presStyleCnt="0"/>
      <dgm:spPr/>
    </dgm:pt>
    <dgm:pt modelId="{13F52B30-D466-44F0-90BB-D47E19B3182E}" type="pres">
      <dgm:prSet presAssocID="{6C7EE449-1015-408F-A339-7C8A2C80793B}" presName="textNode" presStyleLbl="node1" presStyleIdx="2" presStyleCnt="6">
        <dgm:presLayoutVars>
          <dgm:bulletEnabled val="1"/>
        </dgm:presLayoutVars>
      </dgm:prSet>
      <dgm:spPr/>
      <dgm:t>
        <a:bodyPr/>
        <a:lstStyle/>
        <a:p>
          <a:endParaRPr lang="en-US"/>
        </a:p>
      </dgm:t>
    </dgm:pt>
    <dgm:pt modelId="{F89812A0-68F8-4DA4-891D-118D2C3C116D}" type="pres">
      <dgm:prSet presAssocID="{A27F26EF-4BB9-4A90-BD9A-8FDFDA5F1E05}" presName="sibTrans" presStyleCnt="0"/>
      <dgm:spPr/>
    </dgm:pt>
    <dgm:pt modelId="{B6F63589-E622-4F0A-ABC8-A258F3816B89}" type="pres">
      <dgm:prSet presAssocID="{65524128-9EF2-4BCA-86C1-B87BA13FF71E}" presName="textNode" presStyleLbl="node1" presStyleIdx="3" presStyleCnt="6">
        <dgm:presLayoutVars>
          <dgm:bulletEnabled val="1"/>
        </dgm:presLayoutVars>
      </dgm:prSet>
      <dgm:spPr/>
      <dgm:t>
        <a:bodyPr/>
        <a:lstStyle/>
        <a:p>
          <a:endParaRPr lang="en-US"/>
        </a:p>
      </dgm:t>
    </dgm:pt>
    <dgm:pt modelId="{48967DEF-B2D0-40B5-AE62-4303FD83C00E}" type="pres">
      <dgm:prSet presAssocID="{E61EECF2-A4A0-4678-A137-1C60901BCB4B}" presName="sibTrans" presStyleCnt="0"/>
      <dgm:spPr/>
    </dgm:pt>
    <dgm:pt modelId="{B8BE6F82-527B-4E2A-BCD5-ED2FFE698A87}" type="pres">
      <dgm:prSet presAssocID="{BEA15A80-994B-4CBD-BB10-C8A82888D50B}" presName="textNode" presStyleLbl="node1" presStyleIdx="4" presStyleCnt="6">
        <dgm:presLayoutVars>
          <dgm:bulletEnabled val="1"/>
        </dgm:presLayoutVars>
      </dgm:prSet>
      <dgm:spPr/>
      <dgm:t>
        <a:bodyPr/>
        <a:lstStyle/>
        <a:p>
          <a:endParaRPr lang="en-US"/>
        </a:p>
      </dgm:t>
    </dgm:pt>
    <dgm:pt modelId="{B558A4BD-DCA7-4452-BD3B-61DC2630BD4B}" type="pres">
      <dgm:prSet presAssocID="{D3FE3F77-F8A3-4576-8643-301B792A390A}" presName="sibTrans" presStyleCnt="0"/>
      <dgm:spPr/>
    </dgm:pt>
    <dgm:pt modelId="{63F2D11E-E410-49EF-9C6B-01F1D9D6661A}" type="pres">
      <dgm:prSet presAssocID="{5B2FED68-986D-421E-9A06-BA85767F8C35}" presName="textNode" presStyleLbl="node1" presStyleIdx="5" presStyleCnt="6">
        <dgm:presLayoutVars>
          <dgm:bulletEnabled val="1"/>
        </dgm:presLayoutVars>
      </dgm:prSet>
      <dgm:spPr/>
      <dgm:t>
        <a:bodyPr/>
        <a:lstStyle/>
        <a:p>
          <a:endParaRPr lang="en-US"/>
        </a:p>
      </dgm:t>
    </dgm:pt>
  </dgm:ptLst>
  <dgm:cxnLst>
    <dgm:cxn modelId="{5EEAA490-93EF-4F56-A402-F1AC5F28EB70}" type="presOf" srcId="{5B2FED68-986D-421E-9A06-BA85767F8C35}" destId="{63F2D11E-E410-49EF-9C6B-01F1D9D6661A}" srcOrd="0" destOrd="0" presId="urn:microsoft.com/office/officeart/2005/8/layout/hProcess9"/>
    <dgm:cxn modelId="{9827417A-8D3F-43A9-AA28-4F119DA93684}" type="presOf" srcId="{65524128-9EF2-4BCA-86C1-B87BA13FF71E}" destId="{B6F63589-E622-4F0A-ABC8-A258F3816B89}" srcOrd="0" destOrd="0" presId="urn:microsoft.com/office/officeart/2005/8/layout/hProcess9"/>
    <dgm:cxn modelId="{BEFEFB71-205C-4C94-883C-BE96FD26A038}" srcId="{A93A984E-0B5A-470B-B488-6E3ED888D836}" destId="{65524128-9EF2-4BCA-86C1-B87BA13FF71E}" srcOrd="3" destOrd="0" parTransId="{BFDCAE32-E2DA-4326-9479-887629AFD1D9}" sibTransId="{E61EECF2-A4A0-4678-A137-1C60901BCB4B}"/>
    <dgm:cxn modelId="{54DDC495-2A0B-46CC-AF4A-142066BAE375}" type="presOf" srcId="{A93A984E-0B5A-470B-B488-6E3ED888D836}" destId="{9D052878-B74E-459F-91CF-587ACB9B0AF5}" srcOrd="0" destOrd="0" presId="urn:microsoft.com/office/officeart/2005/8/layout/hProcess9"/>
    <dgm:cxn modelId="{704D517B-E1EA-473C-BD58-EFFF50E0BB05}" srcId="{A93A984E-0B5A-470B-B488-6E3ED888D836}" destId="{D8355C7E-DFCC-4CE7-96EF-2D89616DD68A}" srcOrd="0" destOrd="0" parTransId="{E31690C8-A78E-46EE-881A-8AB2EE6F955C}" sibTransId="{00193CEA-DC1E-4906-8F1C-FAAB17BD03AD}"/>
    <dgm:cxn modelId="{62911561-44F8-41B3-BE56-BB0B2CC2FF38}" srcId="{A93A984E-0B5A-470B-B488-6E3ED888D836}" destId="{BEA15A80-994B-4CBD-BB10-C8A82888D50B}" srcOrd="4" destOrd="0" parTransId="{67157D24-8D9F-4064-BCE0-C9C0A81527A7}" sibTransId="{D3FE3F77-F8A3-4576-8643-301B792A390A}"/>
    <dgm:cxn modelId="{30CB71FD-594D-488A-85AE-B087B4CBB8C2}" srcId="{A93A984E-0B5A-470B-B488-6E3ED888D836}" destId="{6C7EE449-1015-408F-A339-7C8A2C80793B}" srcOrd="2" destOrd="0" parTransId="{59B1CAC6-2E3E-47C8-B98B-50EBD4E783E7}" sibTransId="{A27F26EF-4BB9-4A90-BD9A-8FDFDA5F1E05}"/>
    <dgm:cxn modelId="{69407F62-56FA-4D73-A4EE-641D1E2F5D30}" type="presOf" srcId="{6C7EE449-1015-408F-A339-7C8A2C80793B}" destId="{13F52B30-D466-44F0-90BB-D47E19B3182E}" srcOrd="0" destOrd="0" presId="urn:microsoft.com/office/officeart/2005/8/layout/hProcess9"/>
    <dgm:cxn modelId="{42265C24-5315-4C0B-9D63-2B236AEFCF92}" type="presOf" srcId="{D8355C7E-DFCC-4CE7-96EF-2D89616DD68A}" destId="{AE7991C9-93EE-4298-B09F-04B040923C93}" srcOrd="0" destOrd="0" presId="urn:microsoft.com/office/officeart/2005/8/layout/hProcess9"/>
    <dgm:cxn modelId="{BD688DA7-8DE9-4317-BC8F-01BD7139D1B0}" srcId="{A93A984E-0B5A-470B-B488-6E3ED888D836}" destId="{A297F8EA-F271-4838-B2D9-7D54832A9439}" srcOrd="1" destOrd="0" parTransId="{0A664053-5827-4CD7-9E5B-79C5D06D3611}" sibTransId="{443C621D-3380-4A1A-BBB2-060797561937}"/>
    <dgm:cxn modelId="{22527657-967D-433A-A0CA-A26D30E80364}" type="presOf" srcId="{BEA15A80-994B-4CBD-BB10-C8A82888D50B}" destId="{B8BE6F82-527B-4E2A-BCD5-ED2FFE698A87}" srcOrd="0" destOrd="0" presId="urn:microsoft.com/office/officeart/2005/8/layout/hProcess9"/>
    <dgm:cxn modelId="{C3D98B6A-04E4-418C-B203-B251D71AB4CD}" srcId="{A93A984E-0B5A-470B-B488-6E3ED888D836}" destId="{5B2FED68-986D-421E-9A06-BA85767F8C35}" srcOrd="5" destOrd="0" parTransId="{4B3DA839-6215-4D28-AA3C-D4A7C616CE8E}" sibTransId="{64A7EF63-8122-42E5-9A27-FDC44026B782}"/>
    <dgm:cxn modelId="{A4D915B8-A19A-4323-964D-1F6B29F4FF42}" type="presOf" srcId="{A297F8EA-F271-4838-B2D9-7D54832A9439}" destId="{239B2DF9-7636-4913-A842-B4D09FBDFE47}" srcOrd="0" destOrd="0" presId="urn:microsoft.com/office/officeart/2005/8/layout/hProcess9"/>
    <dgm:cxn modelId="{06DD488A-EBE0-4170-9BCE-F008C0E48ADC}" type="presParOf" srcId="{9D052878-B74E-459F-91CF-587ACB9B0AF5}" destId="{85C60490-CB23-4EF4-8BF0-C26B992925C6}" srcOrd="0" destOrd="0" presId="urn:microsoft.com/office/officeart/2005/8/layout/hProcess9"/>
    <dgm:cxn modelId="{5CB1AE83-E31D-4A83-8C18-954CB4CC2DE0}" type="presParOf" srcId="{9D052878-B74E-459F-91CF-587ACB9B0AF5}" destId="{78DB7B10-A5ED-4EBD-802A-40684226E2A8}" srcOrd="1" destOrd="0" presId="urn:microsoft.com/office/officeart/2005/8/layout/hProcess9"/>
    <dgm:cxn modelId="{4CB42723-AD2A-4466-9A92-439C92C44A18}" type="presParOf" srcId="{78DB7B10-A5ED-4EBD-802A-40684226E2A8}" destId="{AE7991C9-93EE-4298-B09F-04B040923C93}" srcOrd="0" destOrd="0" presId="urn:microsoft.com/office/officeart/2005/8/layout/hProcess9"/>
    <dgm:cxn modelId="{E922E8B4-F988-4F15-BC13-92DF40BCE40C}" type="presParOf" srcId="{78DB7B10-A5ED-4EBD-802A-40684226E2A8}" destId="{45985EA4-DF40-453A-A976-5AF5A37F2E6E}" srcOrd="1" destOrd="0" presId="urn:microsoft.com/office/officeart/2005/8/layout/hProcess9"/>
    <dgm:cxn modelId="{72223E00-CA1E-4D4E-9EB0-23236B85851F}" type="presParOf" srcId="{78DB7B10-A5ED-4EBD-802A-40684226E2A8}" destId="{239B2DF9-7636-4913-A842-B4D09FBDFE47}" srcOrd="2" destOrd="0" presId="urn:microsoft.com/office/officeart/2005/8/layout/hProcess9"/>
    <dgm:cxn modelId="{363E27A7-9D76-4F49-91E1-CA826CD64539}" type="presParOf" srcId="{78DB7B10-A5ED-4EBD-802A-40684226E2A8}" destId="{738C6B66-2153-405E-9745-FCCFB81CFC2C}" srcOrd="3" destOrd="0" presId="urn:microsoft.com/office/officeart/2005/8/layout/hProcess9"/>
    <dgm:cxn modelId="{4BE9E989-0DB9-4C0D-8ADB-62802A37B6D3}" type="presParOf" srcId="{78DB7B10-A5ED-4EBD-802A-40684226E2A8}" destId="{13F52B30-D466-44F0-90BB-D47E19B3182E}" srcOrd="4" destOrd="0" presId="urn:microsoft.com/office/officeart/2005/8/layout/hProcess9"/>
    <dgm:cxn modelId="{A6A87120-3A23-4F1E-A0B7-96882EF4DC39}" type="presParOf" srcId="{78DB7B10-A5ED-4EBD-802A-40684226E2A8}" destId="{F89812A0-68F8-4DA4-891D-118D2C3C116D}" srcOrd="5" destOrd="0" presId="urn:microsoft.com/office/officeart/2005/8/layout/hProcess9"/>
    <dgm:cxn modelId="{B93188D1-D783-4C1A-B41A-5B7663C1D122}" type="presParOf" srcId="{78DB7B10-A5ED-4EBD-802A-40684226E2A8}" destId="{B6F63589-E622-4F0A-ABC8-A258F3816B89}" srcOrd="6" destOrd="0" presId="urn:microsoft.com/office/officeart/2005/8/layout/hProcess9"/>
    <dgm:cxn modelId="{D4EDDE39-92DF-493A-A014-3F81F0552BA7}" type="presParOf" srcId="{78DB7B10-A5ED-4EBD-802A-40684226E2A8}" destId="{48967DEF-B2D0-40B5-AE62-4303FD83C00E}" srcOrd="7" destOrd="0" presId="urn:microsoft.com/office/officeart/2005/8/layout/hProcess9"/>
    <dgm:cxn modelId="{1F180C3A-8FC2-4AD7-8A09-BAE791C378C4}" type="presParOf" srcId="{78DB7B10-A5ED-4EBD-802A-40684226E2A8}" destId="{B8BE6F82-527B-4E2A-BCD5-ED2FFE698A87}" srcOrd="8" destOrd="0" presId="urn:microsoft.com/office/officeart/2005/8/layout/hProcess9"/>
    <dgm:cxn modelId="{10599261-6192-4F69-88F5-788080C58590}" type="presParOf" srcId="{78DB7B10-A5ED-4EBD-802A-40684226E2A8}" destId="{B558A4BD-DCA7-4452-BD3B-61DC2630BD4B}" srcOrd="9" destOrd="0" presId="urn:microsoft.com/office/officeart/2005/8/layout/hProcess9"/>
    <dgm:cxn modelId="{A48DF4F6-1B3C-48B2-9B47-744E38CF7DC0}" type="presParOf" srcId="{78DB7B10-A5ED-4EBD-802A-40684226E2A8}" destId="{63F2D11E-E410-49EF-9C6B-01F1D9D6661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3A984E-0B5A-470B-B488-6E3ED888D836}" type="doc">
      <dgm:prSet loTypeId="urn:microsoft.com/office/officeart/2005/8/layout/hProcess9" loCatId="process" qsTypeId="urn:microsoft.com/office/officeart/2005/8/quickstyle/simple1" qsCatId="simple" csTypeId="urn:microsoft.com/office/officeart/2005/8/colors/accent1_2" csCatId="accent1" phldr="1"/>
      <dgm:spPr/>
    </dgm:pt>
    <dgm:pt modelId="{D8355C7E-DFCC-4CE7-96EF-2D89616DD68A}">
      <dgm:prSet phldrT="[Text]"/>
      <dgm:spPr/>
      <dgm:t>
        <a:bodyPr/>
        <a:lstStyle/>
        <a:p>
          <a:r>
            <a:rPr lang="en-US" dirty="0"/>
            <a:t>Develop campaign marketing materials</a:t>
          </a:r>
        </a:p>
      </dgm:t>
    </dgm:pt>
    <dgm:pt modelId="{E31690C8-A78E-46EE-881A-8AB2EE6F955C}" type="parTrans" cxnId="{704D517B-E1EA-473C-BD58-EFFF50E0BB05}">
      <dgm:prSet/>
      <dgm:spPr/>
      <dgm:t>
        <a:bodyPr/>
        <a:lstStyle/>
        <a:p>
          <a:endParaRPr lang="en-US"/>
        </a:p>
      </dgm:t>
    </dgm:pt>
    <dgm:pt modelId="{00193CEA-DC1E-4906-8F1C-FAAB17BD03AD}" type="sibTrans" cxnId="{704D517B-E1EA-473C-BD58-EFFF50E0BB05}">
      <dgm:prSet/>
      <dgm:spPr/>
      <dgm:t>
        <a:bodyPr/>
        <a:lstStyle/>
        <a:p>
          <a:endParaRPr lang="en-US"/>
        </a:p>
      </dgm:t>
    </dgm:pt>
    <dgm:pt modelId="{A297F8EA-F271-4838-B2D9-7D54832A9439}">
      <dgm:prSet phldrT="[Text]"/>
      <dgm:spPr/>
      <dgm:t>
        <a:bodyPr/>
        <a:lstStyle/>
        <a:p>
          <a:r>
            <a:rPr lang="en-US" dirty="0"/>
            <a:t>Campaign kick-off event</a:t>
          </a:r>
        </a:p>
      </dgm:t>
    </dgm:pt>
    <dgm:pt modelId="{0A664053-5827-4CD7-9E5B-79C5D06D3611}" type="parTrans" cxnId="{BD688DA7-8DE9-4317-BC8F-01BD7139D1B0}">
      <dgm:prSet/>
      <dgm:spPr/>
      <dgm:t>
        <a:bodyPr/>
        <a:lstStyle/>
        <a:p>
          <a:endParaRPr lang="en-US"/>
        </a:p>
      </dgm:t>
    </dgm:pt>
    <dgm:pt modelId="{443C621D-3380-4A1A-BBB2-060797561937}" type="sibTrans" cxnId="{BD688DA7-8DE9-4317-BC8F-01BD7139D1B0}">
      <dgm:prSet/>
      <dgm:spPr/>
      <dgm:t>
        <a:bodyPr/>
        <a:lstStyle/>
        <a:p>
          <a:endParaRPr lang="en-US"/>
        </a:p>
      </dgm:t>
    </dgm:pt>
    <dgm:pt modelId="{6C7EE449-1015-408F-A339-7C8A2C80793B}">
      <dgm:prSet phldrT="[Text]"/>
      <dgm:spPr/>
      <dgm:t>
        <a:bodyPr/>
        <a:lstStyle/>
        <a:p>
          <a:r>
            <a:rPr lang="en-US" dirty="0"/>
            <a:t>Segment campaign by leadership and non-leadership – board chooses prospects</a:t>
          </a:r>
        </a:p>
      </dgm:t>
    </dgm:pt>
    <dgm:pt modelId="{59B1CAC6-2E3E-47C8-B98B-50EBD4E783E7}" type="parTrans" cxnId="{30CB71FD-594D-488A-85AE-B087B4CBB8C2}">
      <dgm:prSet/>
      <dgm:spPr/>
      <dgm:t>
        <a:bodyPr/>
        <a:lstStyle/>
        <a:p>
          <a:endParaRPr lang="en-US"/>
        </a:p>
      </dgm:t>
    </dgm:pt>
    <dgm:pt modelId="{A27F26EF-4BB9-4A90-BD9A-8FDFDA5F1E05}" type="sibTrans" cxnId="{30CB71FD-594D-488A-85AE-B087B4CBB8C2}">
      <dgm:prSet/>
      <dgm:spPr/>
      <dgm:t>
        <a:bodyPr/>
        <a:lstStyle/>
        <a:p>
          <a:endParaRPr lang="en-US"/>
        </a:p>
      </dgm:t>
    </dgm:pt>
    <dgm:pt modelId="{BEA15A80-994B-4CBD-BB10-C8A82888D50B}">
      <dgm:prSet/>
      <dgm:spPr/>
      <dgm:t>
        <a:bodyPr/>
        <a:lstStyle/>
        <a:p>
          <a:r>
            <a:rPr lang="en-US" dirty="0"/>
            <a:t>Solicit everyone via letter; signed by chairs or Board </a:t>
          </a:r>
        </a:p>
      </dgm:t>
    </dgm:pt>
    <dgm:pt modelId="{67157D24-8D9F-4064-BCE0-C9C0A81527A7}" type="parTrans" cxnId="{62911561-44F8-41B3-BE56-BB0B2CC2FF38}">
      <dgm:prSet/>
      <dgm:spPr/>
      <dgm:t>
        <a:bodyPr/>
        <a:lstStyle/>
        <a:p>
          <a:endParaRPr lang="en-US"/>
        </a:p>
      </dgm:t>
    </dgm:pt>
    <dgm:pt modelId="{D3FE3F77-F8A3-4576-8643-301B792A390A}" type="sibTrans" cxnId="{62911561-44F8-41B3-BE56-BB0B2CC2FF38}">
      <dgm:prSet/>
      <dgm:spPr/>
      <dgm:t>
        <a:bodyPr/>
        <a:lstStyle/>
        <a:p>
          <a:endParaRPr lang="en-US"/>
        </a:p>
      </dgm:t>
    </dgm:pt>
    <dgm:pt modelId="{5B2FED68-986D-421E-9A06-BA85767F8C35}">
      <dgm:prSet/>
      <dgm:spPr/>
      <dgm:t>
        <a:bodyPr/>
        <a:lstStyle/>
        <a:p>
          <a:r>
            <a:rPr lang="en-US" dirty="0"/>
            <a:t>Conduct workplace campaigns</a:t>
          </a:r>
        </a:p>
      </dgm:t>
    </dgm:pt>
    <dgm:pt modelId="{4B3DA839-6215-4D28-AA3C-D4A7C616CE8E}" type="parTrans" cxnId="{C3D98B6A-04E4-418C-B203-B251D71AB4CD}">
      <dgm:prSet/>
      <dgm:spPr/>
      <dgm:t>
        <a:bodyPr/>
        <a:lstStyle/>
        <a:p>
          <a:endParaRPr lang="en-US"/>
        </a:p>
      </dgm:t>
    </dgm:pt>
    <dgm:pt modelId="{64A7EF63-8122-42E5-9A27-FDC44026B782}" type="sibTrans" cxnId="{C3D98B6A-04E4-418C-B203-B251D71AB4CD}">
      <dgm:prSet/>
      <dgm:spPr/>
      <dgm:t>
        <a:bodyPr/>
        <a:lstStyle/>
        <a:p>
          <a:endParaRPr lang="en-US"/>
        </a:p>
      </dgm:t>
    </dgm:pt>
    <dgm:pt modelId="{D9000A51-06A7-4DD5-93CD-FAFC3A1E2F4A}">
      <dgm:prSet/>
      <dgm:spPr/>
      <dgm:t>
        <a:bodyPr/>
        <a:lstStyle/>
        <a:p>
          <a:r>
            <a:rPr lang="en-US" dirty="0"/>
            <a:t>Establish goals with Resource Development Committee</a:t>
          </a:r>
        </a:p>
      </dgm:t>
    </dgm:pt>
    <dgm:pt modelId="{BAEFDD36-379C-4AC9-B285-ECEADA2923A3}" type="parTrans" cxnId="{26A2D9C4-EA7E-4AB8-A36C-E4A446E0D5CB}">
      <dgm:prSet/>
      <dgm:spPr/>
      <dgm:t>
        <a:bodyPr/>
        <a:lstStyle/>
        <a:p>
          <a:endParaRPr lang="en-US"/>
        </a:p>
      </dgm:t>
    </dgm:pt>
    <dgm:pt modelId="{A6711632-457D-4E9B-8588-9B6FB8A274FE}" type="sibTrans" cxnId="{26A2D9C4-EA7E-4AB8-A36C-E4A446E0D5CB}">
      <dgm:prSet/>
      <dgm:spPr/>
      <dgm:t>
        <a:bodyPr/>
        <a:lstStyle/>
        <a:p>
          <a:endParaRPr lang="en-US"/>
        </a:p>
      </dgm:t>
    </dgm:pt>
    <dgm:pt modelId="{C0959094-5860-4357-AD6D-7ADDD7B11805}">
      <dgm:prSet/>
      <dgm:spPr/>
      <dgm:t>
        <a:bodyPr/>
        <a:lstStyle/>
        <a:p>
          <a:r>
            <a:rPr lang="en-US" dirty="0"/>
            <a:t>Recruit campaign chairs</a:t>
          </a:r>
        </a:p>
      </dgm:t>
    </dgm:pt>
    <dgm:pt modelId="{1F6FC697-A881-42F6-A189-292179D0A4BF}" type="parTrans" cxnId="{EFFAA4E2-1584-4EF7-A1F7-44C46FAAEDB1}">
      <dgm:prSet/>
      <dgm:spPr/>
      <dgm:t>
        <a:bodyPr/>
        <a:lstStyle/>
        <a:p>
          <a:endParaRPr lang="en-US"/>
        </a:p>
      </dgm:t>
    </dgm:pt>
    <dgm:pt modelId="{EC8BE5DA-9927-4439-80DD-F72950A6ECF3}" type="sibTrans" cxnId="{EFFAA4E2-1584-4EF7-A1F7-44C46FAAEDB1}">
      <dgm:prSet/>
      <dgm:spPr/>
      <dgm:t>
        <a:bodyPr/>
        <a:lstStyle/>
        <a:p>
          <a:endParaRPr lang="en-US"/>
        </a:p>
      </dgm:t>
    </dgm:pt>
    <dgm:pt modelId="{2F9D146B-F221-4127-8672-13198423F6FA}">
      <dgm:prSet/>
      <dgm:spPr/>
      <dgm:t>
        <a:bodyPr/>
        <a:lstStyle/>
        <a:p>
          <a:r>
            <a:rPr lang="en-US" dirty="0"/>
            <a:t>Leadership prospects receive follow-up contact</a:t>
          </a:r>
        </a:p>
      </dgm:t>
    </dgm:pt>
    <dgm:pt modelId="{A161305C-6942-4271-926C-FE8EAEAA4442}" type="parTrans" cxnId="{BBC6C83C-D893-4A0E-AF41-3C59E5C1883B}">
      <dgm:prSet/>
      <dgm:spPr/>
      <dgm:t>
        <a:bodyPr/>
        <a:lstStyle/>
        <a:p>
          <a:endParaRPr lang="en-US"/>
        </a:p>
      </dgm:t>
    </dgm:pt>
    <dgm:pt modelId="{4DB7B59D-BDB7-49E8-A451-2EFDAFAD7945}" type="sibTrans" cxnId="{BBC6C83C-D893-4A0E-AF41-3C59E5C1883B}">
      <dgm:prSet/>
      <dgm:spPr/>
      <dgm:t>
        <a:bodyPr/>
        <a:lstStyle/>
        <a:p>
          <a:endParaRPr lang="en-US"/>
        </a:p>
      </dgm:t>
    </dgm:pt>
    <dgm:pt modelId="{9D052878-B74E-459F-91CF-587ACB9B0AF5}" type="pres">
      <dgm:prSet presAssocID="{A93A984E-0B5A-470B-B488-6E3ED888D836}" presName="CompostProcess" presStyleCnt="0">
        <dgm:presLayoutVars>
          <dgm:dir/>
          <dgm:resizeHandles val="exact"/>
        </dgm:presLayoutVars>
      </dgm:prSet>
      <dgm:spPr/>
    </dgm:pt>
    <dgm:pt modelId="{85C60490-CB23-4EF4-8BF0-C26B992925C6}" type="pres">
      <dgm:prSet presAssocID="{A93A984E-0B5A-470B-B488-6E3ED888D836}" presName="arrow" presStyleLbl="bgShp" presStyleIdx="0" presStyleCnt="1"/>
      <dgm:spPr/>
    </dgm:pt>
    <dgm:pt modelId="{78DB7B10-A5ED-4EBD-802A-40684226E2A8}" type="pres">
      <dgm:prSet presAssocID="{A93A984E-0B5A-470B-B488-6E3ED888D836}" presName="linearProcess" presStyleCnt="0"/>
      <dgm:spPr/>
    </dgm:pt>
    <dgm:pt modelId="{D2BB7FB2-F9A3-4326-B6F1-F59D00F4FA03}" type="pres">
      <dgm:prSet presAssocID="{D9000A51-06A7-4DD5-93CD-FAFC3A1E2F4A}" presName="textNode" presStyleLbl="node1" presStyleIdx="0" presStyleCnt="8" custLinFactNeighborX="-4018" custLinFactNeighborY="2528">
        <dgm:presLayoutVars>
          <dgm:bulletEnabled val="1"/>
        </dgm:presLayoutVars>
      </dgm:prSet>
      <dgm:spPr/>
      <dgm:t>
        <a:bodyPr/>
        <a:lstStyle/>
        <a:p>
          <a:endParaRPr lang="en-US"/>
        </a:p>
      </dgm:t>
    </dgm:pt>
    <dgm:pt modelId="{0131E30B-97F2-41B0-B065-B55DDF433786}" type="pres">
      <dgm:prSet presAssocID="{A6711632-457D-4E9B-8588-9B6FB8A274FE}" presName="sibTrans" presStyleCnt="0"/>
      <dgm:spPr/>
    </dgm:pt>
    <dgm:pt modelId="{A4281910-0753-4209-AA8A-308B5239E4AF}" type="pres">
      <dgm:prSet presAssocID="{C0959094-5860-4357-AD6D-7ADDD7B11805}" presName="textNode" presStyleLbl="node1" presStyleIdx="1" presStyleCnt="8">
        <dgm:presLayoutVars>
          <dgm:bulletEnabled val="1"/>
        </dgm:presLayoutVars>
      </dgm:prSet>
      <dgm:spPr/>
      <dgm:t>
        <a:bodyPr/>
        <a:lstStyle/>
        <a:p>
          <a:endParaRPr lang="en-US"/>
        </a:p>
      </dgm:t>
    </dgm:pt>
    <dgm:pt modelId="{3B83C8DC-FC4C-44D1-8B30-8463C9DECC91}" type="pres">
      <dgm:prSet presAssocID="{EC8BE5DA-9927-4439-80DD-F72950A6ECF3}" presName="sibTrans" presStyleCnt="0"/>
      <dgm:spPr/>
    </dgm:pt>
    <dgm:pt modelId="{AE7991C9-93EE-4298-B09F-04B040923C93}" type="pres">
      <dgm:prSet presAssocID="{D8355C7E-DFCC-4CE7-96EF-2D89616DD68A}" presName="textNode" presStyleLbl="node1" presStyleIdx="2" presStyleCnt="8">
        <dgm:presLayoutVars>
          <dgm:bulletEnabled val="1"/>
        </dgm:presLayoutVars>
      </dgm:prSet>
      <dgm:spPr/>
      <dgm:t>
        <a:bodyPr/>
        <a:lstStyle/>
        <a:p>
          <a:endParaRPr lang="en-US"/>
        </a:p>
      </dgm:t>
    </dgm:pt>
    <dgm:pt modelId="{45985EA4-DF40-453A-A976-5AF5A37F2E6E}" type="pres">
      <dgm:prSet presAssocID="{00193CEA-DC1E-4906-8F1C-FAAB17BD03AD}" presName="sibTrans" presStyleCnt="0"/>
      <dgm:spPr/>
    </dgm:pt>
    <dgm:pt modelId="{13F52B30-D466-44F0-90BB-D47E19B3182E}" type="pres">
      <dgm:prSet presAssocID="{6C7EE449-1015-408F-A339-7C8A2C80793B}" presName="textNode" presStyleLbl="node1" presStyleIdx="3" presStyleCnt="8">
        <dgm:presLayoutVars>
          <dgm:bulletEnabled val="1"/>
        </dgm:presLayoutVars>
      </dgm:prSet>
      <dgm:spPr/>
      <dgm:t>
        <a:bodyPr/>
        <a:lstStyle/>
        <a:p>
          <a:endParaRPr lang="en-US"/>
        </a:p>
      </dgm:t>
    </dgm:pt>
    <dgm:pt modelId="{F89812A0-68F8-4DA4-891D-118D2C3C116D}" type="pres">
      <dgm:prSet presAssocID="{A27F26EF-4BB9-4A90-BD9A-8FDFDA5F1E05}" presName="sibTrans" presStyleCnt="0"/>
      <dgm:spPr/>
    </dgm:pt>
    <dgm:pt modelId="{239B2DF9-7636-4913-A842-B4D09FBDFE47}" type="pres">
      <dgm:prSet presAssocID="{A297F8EA-F271-4838-B2D9-7D54832A9439}" presName="textNode" presStyleLbl="node1" presStyleIdx="4" presStyleCnt="8">
        <dgm:presLayoutVars>
          <dgm:bulletEnabled val="1"/>
        </dgm:presLayoutVars>
      </dgm:prSet>
      <dgm:spPr/>
      <dgm:t>
        <a:bodyPr/>
        <a:lstStyle/>
        <a:p>
          <a:endParaRPr lang="en-US"/>
        </a:p>
      </dgm:t>
    </dgm:pt>
    <dgm:pt modelId="{738C6B66-2153-405E-9745-FCCFB81CFC2C}" type="pres">
      <dgm:prSet presAssocID="{443C621D-3380-4A1A-BBB2-060797561937}" presName="sibTrans" presStyleCnt="0"/>
      <dgm:spPr/>
    </dgm:pt>
    <dgm:pt modelId="{B8BE6F82-527B-4E2A-BCD5-ED2FFE698A87}" type="pres">
      <dgm:prSet presAssocID="{BEA15A80-994B-4CBD-BB10-C8A82888D50B}" presName="textNode" presStyleLbl="node1" presStyleIdx="5" presStyleCnt="8">
        <dgm:presLayoutVars>
          <dgm:bulletEnabled val="1"/>
        </dgm:presLayoutVars>
      </dgm:prSet>
      <dgm:spPr/>
      <dgm:t>
        <a:bodyPr/>
        <a:lstStyle/>
        <a:p>
          <a:endParaRPr lang="en-US"/>
        </a:p>
      </dgm:t>
    </dgm:pt>
    <dgm:pt modelId="{B558A4BD-DCA7-4452-BD3B-61DC2630BD4B}" type="pres">
      <dgm:prSet presAssocID="{D3FE3F77-F8A3-4576-8643-301B792A390A}" presName="sibTrans" presStyleCnt="0"/>
      <dgm:spPr/>
    </dgm:pt>
    <dgm:pt modelId="{63F2D11E-E410-49EF-9C6B-01F1D9D6661A}" type="pres">
      <dgm:prSet presAssocID="{5B2FED68-986D-421E-9A06-BA85767F8C35}" presName="textNode" presStyleLbl="node1" presStyleIdx="6" presStyleCnt="8">
        <dgm:presLayoutVars>
          <dgm:bulletEnabled val="1"/>
        </dgm:presLayoutVars>
      </dgm:prSet>
      <dgm:spPr/>
      <dgm:t>
        <a:bodyPr/>
        <a:lstStyle/>
        <a:p>
          <a:endParaRPr lang="en-US"/>
        </a:p>
      </dgm:t>
    </dgm:pt>
    <dgm:pt modelId="{84BB33E7-30E6-4585-85CA-2A4069169D82}" type="pres">
      <dgm:prSet presAssocID="{64A7EF63-8122-42E5-9A27-FDC44026B782}" presName="sibTrans" presStyleCnt="0"/>
      <dgm:spPr/>
    </dgm:pt>
    <dgm:pt modelId="{C7CA5814-5CE3-4249-8B54-41108A6CF65D}" type="pres">
      <dgm:prSet presAssocID="{2F9D146B-F221-4127-8672-13198423F6FA}" presName="textNode" presStyleLbl="node1" presStyleIdx="7" presStyleCnt="8">
        <dgm:presLayoutVars>
          <dgm:bulletEnabled val="1"/>
        </dgm:presLayoutVars>
      </dgm:prSet>
      <dgm:spPr/>
      <dgm:t>
        <a:bodyPr/>
        <a:lstStyle/>
        <a:p>
          <a:endParaRPr lang="en-US"/>
        </a:p>
      </dgm:t>
    </dgm:pt>
  </dgm:ptLst>
  <dgm:cxnLst>
    <dgm:cxn modelId="{4A0C42CF-9DA3-42CE-ADF4-A613CCBC5FB6}" type="presOf" srcId="{C0959094-5860-4357-AD6D-7ADDD7B11805}" destId="{A4281910-0753-4209-AA8A-308B5239E4AF}" srcOrd="0" destOrd="0" presId="urn:microsoft.com/office/officeart/2005/8/layout/hProcess9"/>
    <dgm:cxn modelId="{58C6F5EA-9244-47F0-934C-5E9EF1DADA4C}" type="presOf" srcId="{A297F8EA-F271-4838-B2D9-7D54832A9439}" destId="{239B2DF9-7636-4913-A842-B4D09FBDFE47}" srcOrd="0" destOrd="0" presId="urn:microsoft.com/office/officeart/2005/8/layout/hProcess9"/>
    <dgm:cxn modelId="{36316564-A850-4CEF-A973-D15678E9BEAF}" type="presOf" srcId="{BEA15A80-994B-4CBD-BB10-C8A82888D50B}" destId="{B8BE6F82-527B-4E2A-BCD5-ED2FFE698A87}" srcOrd="0" destOrd="0" presId="urn:microsoft.com/office/officeart/2005/8/layout/hProcess9"/>
    <dgm:cxn modelId="{AB339155-086B-4283-94C2-47A8F10EB5F7}" type="presOf" srcId="{2F9D146B-F221-4127-8672-13198423F6FA}" destId="{C7CA5814-5CE3-4249-8B54-41108A6CF65D}" srcOrd="0" destOrd="0" presId="urn:microsoft.com/office/officeart/2005/8/layout/hProcess9"/>
    <dgm:cxn modelId="{57AD07A5-0328-4691-9486-DA1F186AD5A1}" type="presOf" srcId="{D9000A51-06A7-4DD5-93CD-FAFC3A1E2F4A}" destId="{D2BB7FB2-F9A3-4326-B6F1-F59D00F4FA03}" srcOrd="0" destOrd="0" presId="urn:microsoft.com/office/officeart/2005/8/layout/hProcess9"/>
    <dgm:cxn modelId="{704D517B-E1EA-473C-BD58-EFFF50E0BB05}" srcId="{A93A984E-0B5A-470B-B488-6E3ED888D836}" destId="{D8355C7E-DFCC-4CE7-96EF-2D89616DD68A}" srcOrd="2" destOrd="0" parTransId="{E31690C8-A78E-46EE-881A-8AB2EE6F955C}" sibTransId="{00193CEA-DC1E-4906-8F1C-FAAB17BD03AD}"/>
    <dgm:cxn modelId="{EFFAA4E2-1584-4EF7-A1F7-44C46FAAEDB1}" srcId="{A93A984E-0B5A-470B-B488-6E3ED888D836}" destId="{C0959094-5860-4357-AD6D-7ADDD7B11805}" srcOrd="1" destOrd="0" parTransId="{1F6FC697-A881-42F6-A189-292179D0A4BF}" sibTransId="{EC8BE5DA-9927-4439-80DD-F72950A6ECF3}"/>
    <dgm:cxn modelId="{26A2D9C4-EA7E-4AB8-A36C-E4A446E0D5CB}" srcId="{A93A984E-0B5A-470B-B488-6E3ED888D836}" destId="{D9000A51-06A7-4DD5-93CD-FAFC3A1E2F4A}" srcOrd="0" destOrd="0" parTransId="{BAEFDD36-379C-4AC9-B285-ECEADA2923A3}" sibTransId="{A6711632-457D-4E9B-8588-9B6FB8A274FE}"/>
    <dgm:cxn modelId="{62911561-44F8-41B3-BE56-BB0B2CC2FF38}" srcId="{A93A984E-0B5A-470B-B488-6E3ED888D836}" destId="{BEA15A80-994B-4CBD-BB10-C8A82888D50B}" srcOrd="5" destOrd="0" parTransId="{67157D24-8D9F-4064-BCE0-C9C0A81527A7}" sibTransId="{D3FE3F77-F8A3-4576-8643-301B792A390A}"/>
    <dgm:cxn modelId="{30CB71FD-594D-488A-85AE-B087B4CBB8C2}" srcId="{A93A984E-0B5A-470B-B488-6E3ED888D836}" destId="{6C7EE449-1015-408F-A339-7C8A2C80793B}" srcOrd="3" destOrd="0" parTransId="{59B1CAC6-2E3E-47C8-B98B-50EBD4E783E7}" sibTransId="{A27F26EF-4BB9-4A90-BD9A-8FDFDA5F1E05}"/>
    <dgm:cxn modelId="{F90D7ECA-4FFC-45F2-88AC-6AF73F9DB718}" type="presOf" srcId="{D8355C7E-DFCC-4CE7-96EF-2D89616DD68A}" destId="{AE7991C9-93EE-4298-B09F-04B040923C93}" srcOrd="0" destOrd="0" presId="urn:microsoft.com/office/officeart/2005/8/layout/hProcess9"/>
    <dgm:cxn modelId="{BBC6C83C-D893-4A0E-AF41-3C59E5C1883B}" srcId="{A93A984E-0B5A-470B-B488-6E3ED888D836}" destId="{2F9D146B-F221-4127-8672-13198423F6FA}" srcOrd="7" destOrd="0" parTransId="{A161305C-6942-4271-926C-FE8EAEAA4442}" sibTransId="{4DB7B59D-BDB7-49E8-A451-2EFDAFAD7945}"/>
    <dgm:cxn modelId="{E8FBDB4C-3B69-4531-810E-0BF184216BB8}" type="presOf" srcId="{6C7EE449-1015-408F-A339-7C8A2C80793B}" destId="{13F52B30-D466-44F0-90BB-D47E19B3182E}" srcOrd="0" destOrd="0" presId="urn:microsoft.com/office/officeart/2005/8/layout/hProcess9"/>
    <dgm:cxn modelId="{BD688DA7-8DE9-4317-BC8F-01BD7139D1B0}" srcId="{A93A984E-0B5A-470B-B488-6E3ED888D836}" destId="{A297F8EA-F271-4838-B2D9-7D54832A9439}" srcOrd="4" destOrd="0" parTransId="{0A664053-5827-4CD7-9E5B-79C5D06D3611}" sibTransId="{443C621D-3380-4A1A-BBB2-060797561937}"/>
    <dgm:cxn modelId="{DAE85D8A-4FA7-4F5F-918A-C666B72C0FE7}" type="presOf" srcId="{A93A984E-0B5A-470B-B488-6E3ED888D836}" destId="{9D052878-B74E-459F-91CF-587ACB9B0AF5}" srcOrd="0" destOrd="0" presId="urn:microsoft.com/office/officeart/2005/8/layout/hProcess9"/>
    <dgm:cxn modelId="{C3D98B6A-04E4-418C-B203-B251D71AB4CD}" srcId="{A93A984E-0B5A-470B-B488-6E3ED888D836}" destId="{5B2FED68-986D-421E-9A06-BA85767F8C35}" srcOrd="6" destOrd="0" parTransId="{4B3DA839-6215-4D28-AA3C-D4A7C616CE8E}" sibTransId="{64A7EF63-8122-42E5-9A27-FDC44026B782}"/>
    <dgm:cxn modelId="{C03D34BD-F933-4D21-A4A8-DAC0463A66D5}" type="presOf" srcId="{5B2FED68-986D-421E-9A06-BA85767F8C35}" destId="{63F2D11E-E410-49EF-9C6B-01F1D9D6661A}" srcOrd="0" destOrd="0" presId="urn:microsoft.com/office/officeart/2005/8/layout/hProcess9"/>
    <dgm:cxn modelId="{B1CA7931-566D-474D-9CF0-22B299947BEC}" type="presParOf" srcId="{9D052878-B74E-459F-91CF-587ACB9B0AF5}" destId="{85C60490-CB23-4EF4-8BF0-C26B992925C6}" srcOrd="0" destOrd="0" presId="urn:microsoft.com/office/officeart/2005/8/layout/hProcess9"/>
    <dgm:cxn modelId="{0C948A80-69FD-4097-AD86-C61478416A41}" type="presParOf" srcId="{9D052878-B74E-459F-91CF-587ACB9B0AF5}" destId="{78DB7B10-A5ED-4EBD-802A-40684226E2A8}" srcOrd="1" destOrd="0" presId="urn:microsoft.com/office/officeart/2005/8/layout/hProcess9"/>
    <dgm:cxn modelId="{278F97CB-3B0B-4C6B-9E3A-B227C9543BC9}" type="presParOf" srcId="{78DB7B10-A5ED-4EBD-802A-40684226E2A8}" destId="{D2BB7FB2-F9A3-4326-B6F1-F59D00F4FA03}" srcOrd="0" destOrd="0" presId="urn:microsoft.com/office/officeart/2005/8/layout/hProcess9"/>
    <dgm:cxn modelId="{F6C5816B-D385-4260-BC21-DEDAC8EFED7A}" type="presParOf" srcId="{78DB7B10-A5ED-4EBD-802A-40684226E2A8}" destId="{0131E30B-97F2-41B0-B065-B55DDF433786}" srcOrd="1" destOrd="0" presId="urn:microsoft.com/office/officeart/2005/8/layout/hProcess9"/>
    <dgm:cxn modelId="{C251C993-86ED-44FB-9557-C13D9B0E1574}" type="presParOf" srcId="{78DB7B10-A5ED-4EBD-802A-40684226E2A8}" destId="{A4281910-0753-4209-AA8A-308B5239E4AF}" srcOrd="2" destOrd="0" presId="urn:microsoft.com/office/officeart/2005/8/layout/hProcess9"/>
    <dgm:cxn modelId="{1031E430-68D5-4CDF-B404-E05D11F88BCC}" type="presParOf" srcId="{78DB7B10-A5ED-4EBD-802A-40684226E2A8}" destId="{3B83C8DC-FC4C-44D1-8B30-8463C9DECC91}" srcOrd="3" destOrd="0" presId="urn:microsoft.com/office/officeart/2005/8/layout/hProcess9"/>
    <dgm:cxn modelId="{F29B2215-B526-439F-A5CA-86379E98D1DD}" type="presParOf" srcId="{78DB7B10-A5ED-4EBD-802A-40684226E2A8}" destId="{AE7991C9-93EE-4298-B09F-04B040923C93}" srcOrd="4" destOrd="0" presId="urn:microsoft.com/office/officeart/2005/8/layout/hProcess9"/>
    <dgm:cxn modelId="{50CAEBDC-5E3A-4E74-A76F-6A63AD6FCE8C}" type="presParOf" srcId="{78DB7B10-A5ED-4EBD-802A-40684226E2A8}" destId="{45985EA4-DF40-453A-A976-5AF5A37F2E6E}" srcOrd="5" destOrd="0" presId="urn:microsoft.com/office/officeart/2005/8/layout/hProcess9"/>
    <dgm:cxn modelId="{7EF8F908-77C6-4230-A12D-2A915ED06339}" type="presParOf" srcId="{78DB7B10-A5ED-4EBD-802A-40684226E2A8}" destId="{13F52B30-D466-44F0-90BB-D47E19B3182E}" srcOrd="6" destOrd="0" presId="urn:microsoft.com/office/officeart/2005/8/layout/hProcess9"/>
    <dgm:cxn modelId="{F83C467C-C282-4C5D-8C13-215ADC880C2A}" type="presParOf" srcId="{78DB7B10-A5ED-4EBD-802A-40684226E2A8}" destId="{F89812A0-68F8-4DA4-891D-118D2C3C116D}" srcOrd="7" destOrd="0" presId="urn:microsoft.com/office/officeart/2005/8/layout/hProcess9"/>
    <dgm:cxn modelId="{6A9FAB2F-01F5-4C42-AEEC-C4AEDDCE20CA}" type="presParOf" srcId="{78DB7B10-A5ED-4EBD-802A-40684226E2A8}" destId="{239B2DF9-7636-4913-A842-B4D09FBDFE47}" srcOrd="8" destOrd="0" presId="urn:microsoft.com/office/officeart/2005/8/layout/hProcess9"/>
    <dgm:cxn modelId="{E600295C-EDBA-45C7-B287-FE73E56BCC64}" type="presParOf" srcId="{78DB7B10-A5ED-4EBD-802A-40684226E2A8}" destId="{738C6B66-2153-405E-9745-FCCFB81CFC2C}" srcOrd="9" destOrd="0" presId="urn:microsoft.com/office/officeart/2005/8/layout/hProcess9"/>
    <dgm:cxn modelId="{8C498625-2445-47ED-B062-A283EFEDA2AF}" type="presParOf" srcId="{78DB7B10-A5ED-4EBD-802A-40684226E2A8}" destId="{B8BE6F82-527B-4E2A-BCD5-ED2FFE698A87}" srcOrd="10" destOrd="0" presId="urn:microsoft.com/office/officeart/2005/8/layout/hProcess9"/>
    <dgm:cxn modelId="{556ED708-AE1A-4430-852D-D18360F01DD6}" type="presParOf" srcId="{78DB7B10-A5ED-4EBD-802A-40684226E2A8}" destId="{B558A4BD-DCA7-4452-BD3B-61DC2630BD4B}" srcOrd="11" destOrd="0" presId="urn:microsoft.com/office/officeart/2005/8/layout/hProcess9"/>
    <dgm:cxn modelId="{0889D13E-65A8-4E3C-8D43-800826016A0F}" type="presParOf" srcId="{78DB7B10-A5ED-4EBD-802A-40684226E2A8}" destId="{63F2D11E-E410-49EF-9C6B-01F1D9D6661A}" srcOrd="12" destOrd="0" presId="urn:microsoft.com/office/officeart/2005/8/layout/hProcess9"/>
    <dgm:cxn modelId="{E82F369C-3693-48A7-BF63-58D47827C8AD}" type="presParOf" srcId="{78DB7B10-A5ED-4EBD-802A-40684226E2A8}" destId="{84BB33E7-30E6-4585-85CA-2A4069169D82}" srcOrd="13" destOrd="0" presId="urn:microsoft.com/office/officeart/2005/8/layout/hProcess9"/>
    <dgm:cxn modelId="{A929AE63-A9BF-4194-A12F-42FFABE9A96C}" type="presParOf" srcId="{78DB7B10-A5ED-4EBD-802A-40684226E2A8}" destId="{C7CA5814-5CE3-4249-8B54-41108A6CF65D}"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3A984E-0B5A-470B-B488-6E3ED888D836}" type="doc">
      <dgm:prSet loTypeId="urn:microsoft.com/office/officeart/2005/8/layout/hProcess9" loCatId="process" qsTypeId="urn:microsoft.com/office/officeart/2005/8/quickstyle/simple1" qsCatId="simple" csTypeId="urn:microsoft.com/office/officeart/2005/8/colors/accent1_2" csCatId="accent1" phldr="1"/>
      <dgm:spPr/>
    </dgm:pt>
    <dgm:pt modelId="{D8355C7E-DFCC-4CE7-96EF-2D89616DD68A}">
      <dgm:prSet phldrT="[Text]"/>
      <dgm:spPr/>
      <dgm:t>
        <a:bodyPr/>
        <a:lstStyle/>
        <a:p>
          <a:r>
            <a:rPr lang="en-US" dirty="0"/>
            <a:t>Marketing materials</a:t>
          </a:r>
        </a:p>
      </dgm:t>
    </dgm:pt>
    <dgm:pt modelId="{E31690C8-A78E-46EE-881A-8AB2EE6F955C}" type="parTrans" cxnId="{704D517B-E1EA-473C-BD58-EFFF50E0BB05}">
      <dgm:prSet/>
      <dgm:spPr/>
      <dgm:t>
        <a:bodyPr/>
        <a:lstStyle/>
        <a:p>
          <a:endParaRPr lang="en-US"/>
        </a:p>
      </dgm:t>
    </dgm:pt>
    <dgm:pt modelId="{00193CEA-DC1E-4906-8F1C-FAAB17BD03AD}" type="sibTrans" cxnId="{704D517B-E1EA-473C-BD58-EFFF50E0BB05}">
      <dgm:prSet/>
      <dgm:spPr/>
      <dgm:t>
        <a:bodyPr/>
        <a:lstStyle/>
        <a:p>
          <a:endParaRPr lang="en-US"/>
        </a:p>
      </dgm:t>
    </dgm:pt>
    <dgm:pt modelId="{A297F8EA-F271-4838-B2D9-7D54832A9439}">
      <dgm:prSet phldrT="[Text]"/>
      <dgm:spPr/>
      <dgm:t>
        <a:bodyPr/>
        <a:lstStyle/>
        <a:p>
          <a:r>
            <a:rPr lang="en-US" dirty="0"/>
            <a:t>Campaign kick-off event</a:t>
          </a:r>
        </a:p>
      </dgm:t>
    </dgm:pt>
    <dgm:pt modelId="{0A664053-5827-4CD7-9E5B-79C5D06D3611}" type="parTrans" cxnId="{BD688DA7-8DE9-4317-BC8F-01BD7139D1B0}">
      <dgm:prSet/>
      <dgm:spPr/>
      <dgm:t>
        <a:bodyPr/>
        <a:lstStyle/>
        <a:p>
          <a:endParaRPr lang="en-US"/>
        </a:p>
      </dgm:t>
    </dgm:pt>
    <dgm:pt modelId="{443C621D-3380-4A1A-BBB2-060797561937}" type="sibTrans" cxnId="{BD688DA7-8DE9-4317-BC8F-01BD7139D1B0}">
      <dgm:prSet/>
      <dgm:spPr/>
      <dgm:t>
        <a:bodyPr/>
        <a:lstStyle/>
        <a:p>
          <a:endParaRPr lang="en-US"/>
        </a:p>
      </dgm:t>
    </dgm:pt>
    <dgm:pt modelId="{6C7EE449-1015-408F-A339-7C8A2C80793B}">
      <dgm:prSet phldrT="[Text]"/>
      <dgm:spPr/>
      <dgm:t>
        <a:bodyPr/>
        <a:lstStyle/>
        <a:p>
          <a:r>
            <a:rPr lang="en-US" dirty="0"/>
            <a:t>Segment leadership with Board</a:t>
          </a:r>
        </a:p>
      </dgm:t>
    </dgm:pt>
    <dgm:pt modelId="{59B1CAC6-2E3E-47C8-B98B-50EBD4E783E7}" type="parTrans" cxnId="{30CB71FD-594D-488A-85AE-B087B4CBB8C2}">
      <dgm:prSet/>
      <dgm:spPr/>
      <dgm:t>
        <a:bodyPr/>
        <a:lstStyle/>
        <a:p>
          <a:endParaRPr lang="en-US"/>
        </a:p>
      </dgm:t>
    </dgm:pt>
    <dgm:pt modelId="{A27F26EF-4BB9-4A90-BD9A-8FDFDA5F1E05}" type="sibTrans" cxnId="{30CB71FD-594D-488A-85AE-B087B4CBB8C2}">
      <dgm:prSet/>
      <dgm:spPr/>
      <dgm:t>
        <a:bodyPr/>
        <a:lstStyle/>
        <a:p>
          <a:endParaRPr lang="en-US"/>
        </a:p>
      </dgm:t>
    </dgm:pt>
    <dgm:pt modelId="{BEA15A80-994B-4CBD-BB10-C8A82888D50B}">
      <dgm:prSet/>
      <dgm:spPr/>
      <dgm:t>
        <a:bodyPr/>
        <a:lstStyle/>
        <a:p>
          <a:r>
            <a:rPr lang="en-US" dirty="0"/>
            <a:t>Letters</a:t>
          </a:r>
        </a:p>
      </dgm:t>
    </dgm:pt>
    <dgm:pt modelId="{67157D24-8D9F-4064-BCE0-C9C0A81527A7}" type="parTrans" cxnId="{62911561-44F8-41B3-BE56-BB0B2CC2FF38}">
      <dgm:prSet/>
      <dgm:spPr/>
      <dgm:t>
        <a:bodyPr/>
        <a:lstStyle/>
        <a:p>
          <a:endParaRPr lang="en-US"/>
        </a:p>
      </dgm:t>
    </dgm:pt>
    <dgm:pt modelId="{D3FE3F77-F8A3-4576-8643-301B792A390A}" type="sibTrans" cxnId="{62911561-44F8-41B3-BE56-BB0B2CC2FF38}">
      <dgm:prSet/>
      <dgm:spPr/>
      <dgm:t>
        <a:bodyPr/>
        <a:lstStyle/>
        <a:p>
          <a:endParaRPr lang="en-US"/>
        </a:p>
      </dgm:t>
    </dgm:pt>
    <dgm:pt modelId="{5B2FED68-986D-421E-9A06-BA85767F8C35}">
      <dgm:prSet/>
      <dgm:spPr/>
      <dgm:t>
        <a:bodyPr/>
        <a:lstStyle/>
        <a:p>
          <a:r>
            <a:rPr lang="en-US" dirty="0"/>
            <a:t>WPC</a:t>
          </a:r>
        </a:p>
      </dgm:t>
    </dgm:pt>
    <dgm:pt modelId="{4B3DA839-6215-4D28-AA3C-D4A7C616CE8E}" type="parTrans" cxnId="{C3D98B6A-04E4-418C-B203-B251D71AB4CD}">
      <dgm:prSet/>
      <dgm:spPr/>
      <dgm:t>
        <a:bodyPr/>
        <a:lstStyle/>
        <a:p>
          <a:endParaRPr lang="en-US"/>
        </a:p>
      </dgm:t>
    </dgm:pt>
    <dgm:pt modelId="{64A7EF63-8122-42E5-9A27-FDC44026B782}" type="sibTrans" cxnId="{C3D98B6A-04E4-418C-B203-B251D71AB4CD}">
      <dgm:prSet/>
      <dgm:spPr/>
      <dgm:t>
        <a:bodyPr/>
        <a:lstStyle/>
        <a:p>
          <a:endParaRPr lang="en-US"/>
        </a:p>
      </dgm:t>
    </dgm:pt>
    <dgm:pt modelId="{D9000A51-06A7-4DD5-93CD-FAFC3A1E2F4A}">
      <dgm:prSet/>
      <dgm:spPr/>
      <dgm:t>
        <a:bodyPr/>
        <a:lstStyle/>
        <a:p>
          <a:r>
            <a:rPr lang="en-US" dirty="0"/>
            <a:t>Analysis &amp;</a:t>
          </a:r>
        </a:p>
        <a:p>
          <a:r>
            <a:rPr lang="en-US" dirty="0"/>
            <a:t>Goals</a:t>
          </a:r>
        </a:p>
      </dgm:t>
    </dgm:pt>
    <dgm:pt modelId="{BAEFDD36-379C-4AC9-B285-ECEADA2923A3}" type="parTrans" cxnId="{26A2D9C4-EA7E-4AB8-A36C-E4A446E0D5CB}">
      <dgm:prSet/>
      <dgm:spPr/>
      <dgm:t>
        <a:bodyPr/>
        <a:lstStyle/>
        <a:p>
          <a:endParaRPr lang="en-US"/>
        </a:p>
      </dgm:t>
    </dgm:pt>
    <dgm:pt modelId="{A6711632-457D-4E9B-8588-9B6FB8A274FE}" type="sibTrans" cxnId="{26A2D9C4-EA7E-4AB8-A36C-E4A446E0D5CB}">
      <dgm:prSet/>
      <dgm:spPr/>
      <dgm:t>
        <a:bodyPr/>
        <a:lstStyle/>
        <a:p>
          <a:endParaRPr lang="en-US"/>
        </a:p>
      </dgm:t>
    </dgm:pt>
    <dgm:pt modelId="{C0959094-5860-4357-AD6D-7ADDD7B11805}">
      <dgm:prSet/>
      <dgm:spPr/>
      <dgm:t>
        <a:bodyPr/>
        <a:lstStyle/>
        <a:p>
          <a:r>
            <a:rPr lang="en-US" dirty="0"/>
            <a:t>Chairs</a:t>
          </a:r>
        </a:p>
      </dgm:t>
    </dgm:pt>
    <dgm:pt modelId="{1F6FC697-A881-42F6-A189-292179D0A4BF}" type="parTrans" cxnId="{EFFAA4E2-1584-4EF7-A1F7-44C46FAAEDB1}">
      <dgm:prSet/>
      <dgm:spPr/>
      <dgm:t>
        <a:bodyPr/>
        <a:lstStyle/>
        <a:p>
          <a:endParaRPr lang="en-US"/>
        </a:p>
      </dgm:t>
    </dgm:pt>
    <dgm:pt modelId="{EC8BE5DA-9927-4439-80DD-F72950A6ECF3}" type="sibTrans" cxnId="{EFFAA4E2-1584-4EF7-A1F7-44C46FAAEDB1}">
      <dgm:prSet/>
      <dgm:spPr/>
      <dgm:t>
        <a:bodyPr/>
        <a:lstStyle/>
        <a:p>
          <a:endParaRPr lang="en-US"/>
        </a:p>
      </dgm:t>
    </dgm:pt>
    <dgm:pt modelId="{2F9D146B-F221-4127-8672-13198423F6FA}">
      <dgm:prSet/>
      <dgm:spPr/>
      <dgm:t>
        <a:bodyPr/>
        <a:lstStyle/>
        <a:p>
          <a:r>
            <a:rPr lang="en-US" dirty="0"/>
            <a:t>Follow-up</a:t>
          </a:r>
        </a:p>
      </dgm:t>
    </dgm:pt>
    <dgm:pt modelId="{A161305C-6942-4271-926C-FE8EAEAA4442}" type="parTrans" cxnId="{BBC6C83C-D893-4A0E-AF41-3C59E5C1883B}">
      <dgm:prSet/>
      <dgm:spPr/>
      <dgm:t>
        <a:bodyPr/>
        <a:lstStyle/>
        <a:p>
          <a:endParaRPr lang="en-US"/>
        </a:p>
      </dgm:t>
    </dgm:pt>
    <dgm:pt modelId="{4DB7B59D-BDB7-49E8-A451-2EFDAFAD7945}" type="sibTrans" cxnId="{BBC6C83C-D893-4A0E-AF41-3C59E5C1883B}">
      <dgm:prSet/>
      <dgm:spPr/>
      <dgm:t>
        <a:bodyPr/>
        <a:lstStyle/>
        <a:p>
          <a:endParaRPr lang="en-US"/>
        </a:p>
      </dgm:t>
    </dgm:pt>
    <dgm:pt modelId="{DC62E90E-535D-4FA8-8FEB-FE435CD0159B}">
      <dgm:prSet/>
      <dgm:spPr/>
      <dgm:t>
        <a:bodyPr/>
        <a:lstStyle/>
        <a:p>
          <a:r>
            <a:rPr lang="en-US" dirty="0"/>
            <a:t>Cultivation events</a:t>
          </a:r>
        </a:p>
      </dgm:t>
    </dgm:pt>
    <dgm:pt modelId="{20A92D66-EF50-41A4-9D47-75F7251790FD}" type="parTrans" cxnId="{348B1554-BDC7-40A7-8AC8-923761E261AD}">
      <dgm:prSet/>
      <dgm:spPr/>
      <dgm:t>
        <a:bodyPr/>
        <a:lstStyle/>
        <a:p>
          <a:endParaRPr lang="en-US"/>
        </a:p>
      </dgm:t>
    </dgm:pt>
    <dgm:pt modelId="{62CD8131-469E-4CFB-8F78-CC541CC4DD7D}" type="sibTrans" cxnId="{348B1554-BDC7-40A7-8AC8-923761E261AD}">
      <dgm:prSet/>
      <dgm:spPr/>
      <dgm:t>
        <a:bodyPr/>
        <a:lstStyle/>
        <a:p>
          <a:endParaRPr lang="en-US"/>
        </a:p>
      </dgm:t>
    </dgm:pt>
    <dgm:pt modelId="{8146383A-0194-4AF6-B39B-F55F1BD0B3CF}">
      <dgm:prSet/>
      <dgm:spPr/>
      <dgm:t>
        <a:bodyPr/>
        <a:lstStyle/>
        <a:p>
          <a:r>
            <a:rPr lang="en-US" dirty="0"/>
            <a:t>Donor Acquisition</a:t>
          </a:r>
        </a:p>
      </dgm:t>
    </dgm:pt>
    <dgm:pt modelId="{386BC12B-C1E8-4683-AA83-B0EF3984D30C}" type="parTrans" cxnId="{CC00C5B8-9F91-4363-81B0-6ACA4FFFA9EF}">
      <dgm:prSet/>
      <dgm:spPr/>
      <dgm:t>
        <a:bodyPr/>
        <a:lstStyle/>
        <a:p>
          <a:endParaRPr lang="en-US"/>
        </a:p>
      </dgm:t>
    </dgm:pt>
    <dgm:pt modelId="{BEF8DF73-41B8-4E97-9B68-673719B35720}" type="sibTrans" cxnId="{CC00C5B8-9F91-4363-81B0-6ACA4FFFA9EF}">
      <dgm:prSet/>
      <dgm:spPr/>
      <dgm:t>
        <a:bodyPr/>
        <a:lstStyle/>
        <a:p>
          <a:endParaRPr lang="en-US"/>
        </a:p>
      </dgm:t>
    </dgm:pt>
    <dgm:pt modelId="{9D052878-B74E-459F-91CF-587ACB9B0AF5}" type="pres">
      <dgm:prSet presAssocID="{A93A984E-0B5A-470B-B488-6E3ED888D836}" presName="CompostProcess" presStyleCnt="0">
        <dgm:presLayoutVars>
          <dgm:dir/>
          <dgm:resizeHandles val="exact"/>
        </dgm:presLayoutVars>
      </dgm:prSet>
      <dgm:spPr/>
    </dgm:pt>
    <dgm:pt modelId="{85C60490-CB23-4EF4-8BF0-C26B992925C6}" type="pres">
      <dgm:prSet presAssocID="{A93A984E-0B5A-470B-B488-6E3ED888D836}" presName="arrow" presStyleLbl="bgShp" presStyleIdx="0" presStyleCnt="1"/>
      <dgm:spPr/>
    </dgm:pt>
    <dgm:pt modelId="{78DB7B10-A5ED-4EBD-802A-40684226E2A8}" type="pres">
      <dgm:prSet presAssocID="{A93A984E-0B5A-470B-B488-6E3ED888D836}" presName="linearProcess" presStyleCnt="0"/>
      <dgm:spPr/>
    </dgm:pt>
    <dgm:pt modelId="{D2BB7FB2-F9A3-4326-B6F1-F59D00F4FA03}" type="pres">
      <dgm:prSet presAssocID="{D9000A51-06A7-4DD5-93CD-FAFC3A1E2F4A}" presName="textNode" presStyleLbl="node1" presStyleIdx="0" presStyleCnt="10" custLinFactNeighborX="-12322" custLinFactNeighborY="-182">
        <dgm:presLayoutVars>
          <dgm:bulletEnabled val="1"/>
        </dgm:presLayoutVars>
      </dgm:prSet>
      <dgm:spPr/>
      <dgm:t>
        <a:bodyPr/>
        <a:lstStyle/>
        <a:p>
          <a:endParaRPr lang="en-US"/>
        </a:p>
      </dgm:t>
    </dgm:pt>
    <dgm:pt modelId="{0131E30B-97F2-41B0-B065-B55DDF433786}" type="pres">
      <dgm:prSet presAssocID="{A6711632-457D-4E9B-8588-9B6FB8A274FE}" presName="sibTrans" presStyleCnt="0"/>
      <dgm:spPr/>
    </dgm:pt>
    <dgm:pt modelId="{A4281910-0753-4209-AA8A-308B5239E4AF}" type="pres">
      <dgm:prSet presAssocID="{C0959094-5860-4357-AD6D-7ADDD7B11805}" presName="textNode" presStyleLbl="node1" presStyleIdx="1" presStyleCnt="10">
        <dgm:presLayoutVars>
          <dgm:bulletEnabled val="1"/>
        </dgm:presLayoutVars>
      </dgm:prSet>
      <dgm:spPr/>
      <dgm:t>
        <a:bodyPr/>
        <a:lstStyle/>
        <a:p>
          <a:endParaRPr lang="en-US"/>
        </a:p>
      </dgm:t>
    </dgm:pt>
    <dgm:pt modelId="{3B83C8DC-FC4C-44D1-8B30-8463C9DECC91}" type="pres">
      <dgm:prSet presAssocID="{EC8BE5DA-9927-4439-80DD-F72950A6ECF3}" presName="sibTrans" presStyleCnt="0"/>
      <dgm:spPr/>
    </dgm:pt>
    <dgm:pt modelId="{AE7991C9-93EE-4298-B09F-04B040923C93}" type="pres">
      <dgm:prSet presAssocID="{D8355C7E-DFCC-4CE7-96EF-2D89616DD68A}" presName="textNode" presStyleLbl="node1" presStyleIdx="2" presStyleCnt="10">
        <dgm:presLayoutVars>
          <dgm:bulletEnabled val="1"/>
        </dgm:presLayoutVars>
      </dgm:prSet>
      <dgm:spPr/>
      <dgm:t>
        <a:bodyPr/>
        <a:lstStyle/>
        <a:p>
          <a:endParaRPr lang="en-US"/>
        </a:p>
      </dgm:t>
    </dgm:pt>
    <dgm:pt modelId="{45985EA4-DF40-453A-A976-5AF5A37F2E6E}" type="pres">
      <dgm:prSet presAssocID="{00193CEA-DC1E-4906-8F1C-FAAB17BD03AD}" presName="sibTrans" presStyleCnt="0"/>
      <dgm:spPr/>
    </dgm:pt>
    <dgm:pt modelId="{13F52B30-D466-44F0-90BB-D47E19B3182E}" type="pres">
      <dgm:prSet presAssocID="{6C7EE449-1015-408F-A339-7C8A2C80793B}" presName="textNode" presStyleLbl="node1" presStyleIdx="3" presStyleCnt="10">
        <dgm:presLayoutVars>
          <dgm:bulletEnabled val="1"/>
        </dgm:presLayoutVars>
      </dgm:prSet>
      <dgm:spPr/>
      <dgm:t>
        <a:bodyPr/>
        <a:lstStyle/>
        <a:p>
          <a:endParaRPr lang="en-US"/>
        </a:p>
      </dgm:t>
    </dgm:pt>
    <dgm:pt modelId="{F89812A0-68F8-4DA4-891D-118D2C3C116D}" type="pres">
      <dgm:prSet presAssocID="{A27F26EF-4BB9-4A90-BD9A-8FDFDA5F1E05}" presName="sibTrans" presStyleCnt="0"/>
      <dgm:spPr/>
    </dgm:pt>
    <dgm:pt modelId="{828EA4E1-3557-4307-BFAC-262CE497D56A}" type="pres">
      <dgm:prSet presAssocID="{DC62E90E-535D-4FA8-8FEB-FE435CD0159B}" presName="textNode" presStyleLbl="node1" presStyleIdx="4" presStyleCnt="10">
        <dgm:presLayoutVars>
          <dgm:bulletEnabled val="1"/>
        </dgm:presLayoutVars>
      </dgm:prSet>
      <dgm:spPr/>
      <dgm:t>
        <a:bodyPr/>
        <a:lstStyle/>
        <a:p>
          <a:endParaRPr lang="en-US"/>
        </a:p>
      </dgm:t>
    </dgm:pt>
    <dgm:pt modelId="{3562D2C4-356D-459E-AF18-A37DCFE46C74}" type="pres">
      <dgm:prSet presAssocID="{62CD8131-469E-4CFB-8F78-CC541CC4DD7D}" presName="sibTrans" presStyleCnt="0"/>
      <dgm:spPr/>
    </dgm:pt>
    <dgm:pt modelId="{239B2DF9-7636-4913-A842-B4D09FBDFE47}" type="pres">
      <dgm:prSet presAssocID="{A297F8EA-F271-4838-B2D9-7D54832A9439}" presName="textNode" presStyleLbl="node1" presStyleIdx="5" presStyleCnt="10">
        <dgm:presLayoutVars>
          <dgm:bulletEnabled val="1"/>
        </dgm:presLayoutVars>
      </dgm:prSet>
      <dgm:spPr/>
      <dgm:t>
        <a:bodyPr/>
        <a:lstStyle/>
        <a:p>
          <a:endParaRPr lang="en-US"/>
        </a:p>
      </dgm:t>
    </dgm:pt>
    <dgm:pt modelId="{738C6B66-2153-405E-9745-FCCFB81CFC2C}" type="pres">
      <dgm:prSet presAssocID="{443C621D-3380-4A1A-BBB2-060797561937}" presName="sibTrans" presStyleCnt="0"/>
      <dgm:spPr/>
    </dgm:pt>
    <dgm:pt modelId="{F9A58FCC-19C5-427F-8C4E-1747C0ECEE71}" type="pres">
      <dgm:prSet presAssocID="{8146383A-0194-4AF6-B39B-F55F1BD0B3CF}" presName="textNode" presStyleLbl="node1" presStyleIdx="6" presStyleCnt="10">
        <dgm:presLayoutVars>
          <dgm:bulletEnabled val="1"/>
        </dgm:presLayoutVars>
      </dgm:prSet>
      <dgm:spPr/>
      <dgm:t>
        <a:bodyPr/>
        <a:lstStyle/>
        <a:p>
          <a:endParaRPr lang="en-US"/>
        </a:p>
      </dgm:t>
    </dgm:pt>
    <dgm:pt modelId="{889C8EB1-C912-4AD3-8F1E-F83D6BB3C6E7}" type="pres">
      <dgm:prSet presAssocID="{BEF8DF73-41B8-4E97-9B68-673719B35720}" presName="sibTrans" presStyleCnt="0"/>
      <dgm:spPr/>
    </dgm:pt>
    <dgm:pt modelId="{B8BE6F82-527B-4E2A-BCD5-ED2FFE698A87}" type="pres">
      <dgm:prSet presAssocID="{BEA15A80-994B-4CBD-BB10-C8A82888D50B}" presName="textNode" presStyleLbl="node1" presStyleIdx="7" presStyleCnt="10">
        <dgm:presLayoutVars>
          <dgm:bulletEnabled val="1"/>
        </dgm:presLayoutVars>
      </dgm:prSet>
      <dgm:spPr/>
      <dgm:t>
        <a:bodyPr/>
        <a:lstStyle/>
        <a:p>
          <a:endParaRPr lang="en-US"/>
        </a:p>
      </dgm:t>
    </dgm:pt>
    <dgm:pt modelId="{B558A4BD-DCA7-4452-BD3B-61DC2630BD4B}" type="pres">
      <dgm:prSet presAssocID="{D3FE3F77-F8A3-4576-8643-301B792A390A}" presName="sibTrans" presStyleCnt="0"/>
      <dgm:spPr/>
    </dgm:pt>
    <dgm:pt modelId="{63F2D11E-E410-49EF-9C6B-01F1D9D6661A}" type="pres">
      <dgm:prSet presAssocID="{5B2FED68-986D-421E-9A06-BA85767F8C35}" presName="textNode" presStyleLbl="node1" presStyleIdx="8" presStyleCnt="10">
        <dgm:presLayoutVars>
          <dgm:bulletEnabled val="1"/>
        </dgm:presLayoutVars>
      </dgm:prSet>
      <dgm:spPr/>
      <dgm:t>
        <a:bodyPr/>
        <a:lstStyle/>
        <a:p>
          <a:endParaRPr lang="en-US"/>
        </a:p>
      </dgm:t>
    </dgm:pt>
    <dgm:pt modelId="{84BB33E7-30E6-4585-85CA-2A4069169D82}" type="pres">
      <dgm:prSet presAssocID="{64A7EF63-8122-42E5-9A27-FDC44026B782}" presName="sibTrans" presStyleCnt="0"/>
      <dgm:spPr/>
    </dgm:pt>
    <dgm:pt modelId="{C7CA5814-5CE3-4249-8B54-41108A6CF65D}" type="pres">
      <dgm:prSet presAssocID="{2F9D146B-F221-4127-8672-13198423F6FA}" presName="textNode" presStyleLbl="node1" presStyleIdx="9" presStyleCnt="10">
        <dgm:presLayoutVars>
          <dgm:bulletEnabled val="1"/>
        </dgm:presLayoutVars>
      </dgm:prSet>
      <dgm:spPr/>
      <dgm:t>
        <a:bodyPr/>
        <a:lstStyle/>
        <a:p>
          <a:endParaRPr lang="en-US"/>
        </a:p>
      </dgm:t>
    </dgm:pt>
  </dgm:ptLst>
  <dgm:cxnLst>
    <dgm:cxn modelId="{464BDC67-7AE3-48C9-8A84-F51830A03CCA}" type="presOf" srcId="{5B2FED68-986D-421E-9A06-BA85767F8C35}" destId="{63F2D11E-E410-49EF-9C6B-01F1D9D6661A}" srcOrd="0" destOrd="0" presId="urn:microsoft.com/office/officeart/2005/8/layout/hProcess9"/>
    <dgm:cxn modelId="{26A2D9C4-EA7E-4AB8-A36C-E4A446E0D5CB}" srcId="{A93A984E-0B5A-470B-B488-6E3ED888D836}" destId="{D9000A51-06A7-4DD5-93CD-FAFC3A1E2F4A}" srcOrd="0" destOrd="0" parTransId="{BAEFDD36-379C-4AC9-B285-ECEADA2923A3}" sibTransId="{A6711632-457D-4E9B-8588-9B6FB8A274FE}"/>
    <dgm:cxn modelId="{BBC6C83C-D893-4A0E-AF41-3C59E5C1883B}" srcId="{A93A984E-0B5A-470B-B488-6E3ED888D836}" destId="{2F9D146B-F221-4127-8672-13198423F6FA}" srcOrd="9" destOrd="0" parTransId="{A161305C-6942-4271-926C-FE8EAEAA4442}" sibTransId="{4DB7B59D-BDB7-49E8-A451-2EFDAFAD7945}"/>
    <dgm:cxn modelId="{A4E748C6-B080-4F19-831D-EDFC1CF4DF8C}" type="presOf" srcId="{BEA15A80-994B-4CBD-BB10-C8A82888D50B}" destId="{B8BE6F82-527B-4E2A-BCD5-ED2FFE698A87}" srcOrd="0" destOrd="0" presId="urn:microsoft.com/office/officeart/2005/8/layout/hProcess9"/>
    <dgm:cxn modelId="{C3D98B6A-04E4-418C-B203-B251D71AB4CD}" srcId="{A93A984E-0B5A-470B-B488-6E3ED888D836}" destId="{5B2FED68-986D-421E-9A06-BA85767F8C35}" srcOrd="8" destOrd="0" parTransId="{4B3DA839-6215-4D28-AA3C-D4A7C616CE8E}" sibTransId="{64A7EF63-8122-42E5-9A27-FDC44026B782}"/>
    <dgm:cxn modelId="{C9D68FF1-DA7A-4934-98E5-B6D3AE360EB6}" type="presOf" srcId="{D8355C7E-DFCC-4CE7-96EF-2D89616DD68A}" destId="{AE7991C9-93EE-4298-B09F-04B040923C93}" srcOrd="0" destOrd="0" presId="urn:microsoft.com/office/officeart/2005/8/layout/hProcess9"/>
    <dgm:cxn modelId="{348B1554-BDC7-40A7-8AC8-923761E261AD}" srcId="{A93A984E-0B5A-470B-B488-6E3ED888D836}" destId="{DC62E90E-535D-4FA8-8FEB-FE435CD0159B}" srcOrd="4" destOrd="0" parTransId="{20A92D66-EF50-41A4-9D47-75F7251790FD}" sibTransId="{62CD8131-469E-4CFB-8F78-CC541CC4DD7D}"/>
    <dgm:cxn modelId="{62911561-44F8-41B3-BE56-BB0B2CC2FF38}" srcId="{A93A984E-0B5A-470B-B488-6E3ED888D836}" destId="{BEA15A80-994B-4CBD-BB10-C8A82888D50B}" srcOrd="7" destOrd="0" parTransId="{67157D24-8D9F-4064-BCE0-C9C0A81527A7}" sibTransId="{D3FE3F77-F8A3-4576-8643-301B792A390A}"/>
    <dgm:cxn modelId="{A81D8B2E-6D6E-45F0-82C8-DE42BDC72AF1}" type="presOf" srcId="{D9000A51-06A7-4DD5-93CD-FAFC3A1E2F4A}" destId="{D2BB7FB2-F9A3-4326-B6F1-F59D00F4FA03}" srcOrd="0" destOrd="0" presId="urn:microsoft.com/office/officeart/2005/8/layout/hProcess9"/>
    <dgm:cxn modelId="{EFFAA4E2-1584-4EF7-A1F7-44C46FAAEDB1}" srcId="{A93A984E-0B5A-470B-B488-6E3ED888D836}" destId="{C0959094-5860-4357-AD6D-7ADDD7B11805}" srcOrd="1" destOrd="0" parTransId="{1F6FC697-A881-42F6-A189-292179D0A4BF}" sibTransId="{EC8BE5DA-9927-4439-80DD-F72950A6ECF3}"/>
    <dgm:cxn modelId="{E8994A71-B7A9-43E9-BD33-84036946F793}" type="presOf" srcId="{DC62E90E-535D-4FA8-8FEB-FE435CD0159B}" destId="{828EA4E1-3557-4307-BFAC-262CE497D56A}" srcOrd="0" destOrd="0" presId="urn:microsoft.com/office/officeart/2005/8/layout/hProcess9"/>
    <dgm:cxn modelId="{6AD9E852-182D-4B7A-B0FB-E22F9C1053C1}" type="presOf" srcId="{8146383A-0194-4AF6-B39B-F55F1BD0B3CF}" destId="{F9A58FCC-19C5-427F-8C4E-1747C0ECEE71}" srcOrd="0" destOrd="0" presId="urn:microsoft.com/office/officeart/2005/8/layout/hProcess9"/>
    <dgm:cxn modelId="{704D517B-E1EA-473C-BD58-EFFF50E0BB05}" srcId="{A93A984E-0B5A-470B-B488-6E3ED888D836}" destId="{D8355C7E-DFCC-4CE7-96EF-2D89616DD68A}" srcOrd="2" destOrd="0" parTransId="{E31690C8-A78E-46EE-881A-8AB2EE6F955C}" sibTransId="{00193CEA-DC1E-4906-8F1C-FAAB17BD03AD}"/>
    <dgm:cxn modelId="{BD688DA7-8DE9-4317-BC8F-01BD7139D1B0}" srcId="{A93A984E-0B5A-470B-B488-6E3ED888D836}" destId="{A297F8EA-F271-4838-B2D9-7D54832A9439}" srcOrd="5" destOrd="0" parTransId="{0A664053-5827-4CD7-9E5B-79C5D06D3611}" sibTransId="{443C621D-3380-4A1A-BBB2-060797561937}"/>
    <dgm:cxn modelId="{CC00C5B8-9F91-4363-81B0-6ACA4FFFA9EF}" srcId="{A93A984E-0B5A-470B-B488-6E3ED888D836}" destId="{8146383A-0194-4AF6-B39B-F55F1BD0B3CF}" srcOrd="6" destOrd="0" parTransId="{386BC12B-C1E8-4683-AA83-B0EF3984D30C}" sibTransId="{BEF8DF73-41B8-4E97-9B68-673719B35720}"/>
    <dgm:cxn modelId="{D621EC67-5534-41C6-9678-C55EAB91F9FD}" type="presOf" srcId="{6C7EE449-1015-408F-A339-7C8A2C80793B}" destId="{13F52B30-D466-44F0-90BB-D47E19B3182E}" srcOrd="0" destOrd="0" presId="urn:microsoft.com/office/officeart/2005/8/layout/hProcess9"/>
    <dgm:cxn modelId="{9B1B594A-669F-4509-9532-CE008D55C6A9}" type="presOf" srcId="{A297F8EA-F271-4838-B2D9-7D54832A9439}" destId="{239B2DF9-7636-4913-A842-B4D09FBDFE47}" srcOrd="0" destOrd="0" presId="urn:microsoft.com/office/officeart/2005/8/layout/hProcess9"/>
    <dgm:cxn modelId="{08371ADC-306F-4F49-9837-9EA7082AEAAE}" type="presOf" srcId="{C0959094-5860-4357-AD6D-7ADDD7B11805}" destId="{A4281910-0753-4209-AA8A-308B5239E4AF}" srcOrd="0" destOrd="0" presId="urn:microsoft.com/office/officeart/2005/8/layout/hProcess9"/>
    <dgm:cxn modelId="{44DBE05A-14E9-4E9B-A5C8-51738D68B843}" type="presOf" srcId="{2F9D146B-F221-4127-8672-13198423F6FA}" destId="{C7CA5814-5CE3-4249-8B54-41108A6CF65D}" srcOrd="0" destOrd="0" presId="urn:microsoft.com/office/officeart/2005/8/layout/hProcess9"/>
    <dgm:cxn modelId="{30CB71FD-594D-488A-85AE-B087B4CBB8C2}" srcId="{A93A984E-0B5A-470B-B488-6E3ED888D836}" destId="{6C7EE449-1015-408F-A339-7C8A2C80793B}" srcOrd="3" destOrd="0" parTransId="{59B1CAC6-2E3E-47C8-B98B-50EBD4E783E7}" sibTransId="{A27F26EF-4BB9-4A90-BD9A-8FDFDA5F1E05}"/>
    <dgm:cxn modelId="{3D913A34-4B14-4854-AE55-2F4B4CAE0ABB}" type="presOf" srcId="{A93A984E-0B5A-470B-B488-6E3ED888D836}" destId="{9D052878-B74E-459F-91CF-587ACB9B0AF5}" srcOrd="0" destOrd="0" presId="urn:microsoft.com/office/officeart/2005/8/layout/hProcess9"/>
    <dgm:cxn modelId="{6C81FFA0-927A-4539-AA8E-E13A7F6A69E5}" type="presParOf" srcId="{9D052878-B74E-459F-91CF-587ACB9B0AF5}" destId="{85C60490-CB23-4EF4-8BF0-C26B992925C6}" srcOrd="0" destOrd="0" presId="urn:microsoft.com/office/officeart/2005/8/layout/hProcess9"/>
    <dgm:cxn modelId="{C7565006-D800-4B20-BBA3-24830F5973AC}" type="presParOf" srcId="{9D052878-B74E-459F-91CF-587ACB9B0AF5}" destId="{78DB7B10-A5ED-4EBD-802A-40684226E2A8}" srcOrd="1" destOrd="0" presId="urn:microsoft.com/office/officeart/2005/8/layout/hProcess9"/>
    <dgm:cxn modelId="{BFF29FF0-3FAD-4584-B9A0-50E69C15F2AF}" type="presParOf" srcId="{78DB7B10-A5ED-4EBD-802A-40684226E2A8}" destId="{D2BB7FB2-F9A3-4326-B6F1-F59D00F4FA03}" srcOrd="0" destOrd="0" presId="urn:microsoft.com/office/officeart/2005/8/layout/hProcess9"/>
    <dgm:cxn modelId="{CF4895DF-B14D-4979-8EF5-BA3C23CB9E9B}" type="presParOf" srcId="{78DB7B10-A5ED-4EBD-802A-40684226E2A8}" destId="{0131E30B-97F2-41B0-B065-B55DDF433786}" srcOrd="1" destOrd="0" presId="urn:microsoft.com/office/officeart/2005/8/layout/hProcess9"/>
    <dgm:cxn modelId="{8CBE9B1D-016A-4D7F-B9A7-2CA7FB8134DB}" type="presParOf" srcId="{78DB7B10-A5ED-4EBD-802A-40684226E2A8}" destId="{A4281910-0753-4209-AA8A-308B5239E4AF}" srcOrd="2" destOrd="0" presId="urn:microsoft.com/office/officeart/2005/8/layout/hProcess9"/>
    <dgm:cxn modelId="{8D5C48F0-FB05-4C75-88E3-1DB57C43EEC4}" type="presParOf" srcId="{78DB7B10-A5ED-4EBD-802A-40684226E2A8}" destId="{3B83C8DC-FC4C-44D1-8B30-8463C9DECC91}" srcOrd="3" destOrd="0" presId="urn:microsoft.com/office/officeart/2005/8/layout/hProcess9"/>
    <dgm:cxn modelId="{2D72C99E-53E3-45AB-9774-94ADE1286AAE}" type="presParOf" srcId="{78DB7B10-A5ED-4EBD-802A-40684226E2A8}" destId="{AE7991C9-93EE-4298-B09F-04B040923C93}" srcOrd="4" destOrd="0" presId="urn:microsoft.com/office/officeart/2005/8/layout/hProcess9"/>
    <dgm:cxn modelId="{8F71A3F9-A83C-422C-8DA6-B601AE24B5A0}" type="presParOf" srcId="{78DB7B10-A5ED-4EBD-802A-40684226E2A8}" destId="{45985EA4-DF40-453A-A976-5AF5A37F2E6E}" srcOrd="5" destOrd="0" presId="urn:microsoft.com/office/officeart/2005/8/layout/hProcess9"/>
    <dgm:cxn modelId="{B7BE4D95-9D33-4F9D-B154-CFDF5C0AFA04}" type="presParOf" srcId="{78DB7B10-A5ED-4EBD-802A-40684226E2A8}" destId="{13F52B30-D466-44F0-90BB-D47E19B3182E}" srcOrd="6" destOrd="0" presId="urn:microsoft.com/office/officeart/2005/8/layout/hProcess9"/>
    <dgm:cxn modelId="{89786395-1746-4EA5-A302-B8E2176FB4D7}" type="presParOf" srcId="{78DB7B10-A5ED-4EBD-802A-40684226E2A8}" destId="{F89812A0-68F8-4DA4-891D-118D2C3C116D}" srcOrd="7" destOrd="0" presId="urn:microsoft.com/office/officeart/2005/8/layout/hProcess9"/>
    <dgm:cxn modelId="{1F3ABFF9-3E3C-4C3E-9C1B-2DEC2B19EE30}" type="presParOf" srcId="{78DB7B10-A5ED-4EBD-802A-40684226E2A8}" destId="{828EA4E1-3557-4307-BFAC-262CE497D56A}" srcOrd="8" destOrd="0" presId="urn:microsoft.com/office/officeart/2005/8/layout/hProcess9"/>
    <dgm:cxn modelId="{96FED2D8-738C-41A9-9FFD-F317D0090B66}" type="presParOf" srcId="{78DB7B10-A5ED-4EBD-802A-40684226E2A8}" destId="{3562D2C4-356D-459E-AF18-A37DCFE46C74}" srcOrd="9" destOrd="0" presId="urn:microsoft.com/office/officeart/2005/8/layout/hProcess9"/>
    <dgm:cxn modelId="{BB25EA4B-788E-4108-8020-BD0DED65FDE8}" type="presParOf" srcId="{78DB7B10-A5ED-4EBD-802A-40684226E2A8}" destId="{239B2DF9-7636-4913-A842-B4D09FBDFE47}" srcOrd="10" destOrd="0" presId="urn:microsoft.com/office/officeart/2005/8/layout/hProcess9"/>
    <dgm:cxn modelId="{D7314EC7-BFCD-4620-B34A-FEFC3DE85681}" type="presParOf" srcId="{78DB7B10-A5ED-4EBD-802A-40684226E2A8}" destId="{738C6B66-2153-405E-9745-FCCFB81CFC2C}" srcOrd="11" destOrd="0" presId="urn:microsoft.com/office/officeart/2005/8/layout/hProcess9"/>
    <dgm:cxn modelId="{31183F45-2370-40E0-8141-930AD8713923}" type="presParOf" srcId="{78DB7B10-A5ED-4EBD-802A-40684226E2A8}" destId="{F9A58FCC-19C5-427F-8C4E-1747C0ECEE71}" srcOrd="12" destOrd="0" presId="urn:microsoft.com/office/officeart/2005/8/layout/hProcess9"/>
    <dgm:cxn modelId="{206ACD54-21A8-4F01-B0E7-BDA3BDC0BA3F}" type="presParOf" srcId="{78DB7B10-A5ED-4EBD-802A-40684226E2A8}" destId="{889C8EB1-C912-4AD3-8F1E-F83D6BB3C6E7}" srcOrd="13" destOrd="0" presId="urn:microsoft.com/office/officeart/2005/8/layout/hProcess9"/>
    <dgm:cxn modelId="{6A3E1CCA-9501-4F1E-9082-3E7D676F80C3}" type="presParOf" srcId="{78DB7B10-A5ED-4EBD-802A-40684226E2A8}" destId="{B8BE6F82-527B-4E2A-BCD5-ED2FFE698A87}" srcOrd="14" destOrd="0" presId="urn:microsoft.com/office/officeart/2005/8/layout/hProcess9"/>
    <dgm:cxn modelId="{CFD3C27C-8427-467F-B68B-8ACF5CA03EF9}" type="presParOf" srcId="{78DB7B10-A5ED-4EBD-802A-40684226E2A8}" destId="{B558A4BD-DCA7-4452-BD3B-61DC2630BD4B}" srcOrd="15" destOrd="0" presId="urn:microsoft.com/office/officeart/2005/8/layout/hProcess9"/>
    <dgm:cxn modelId="{E2A4934A-A5D1-4D4D-851F-351A14F157E9}" type="presParOf" srcId="{78DB7B10-A5ED-4EBD-802A-40684226E2A8}" destId="{63F2D11E-E410-49EF-9C6B-01F1D9D6661A}" srcOrd="16" destOrd="0" presId="urn:microsoft.com/office/officeart/2005/8/layout/hProcess9"/>
    <dgm:cxn modelId="{EA27A716-277F-4881-A068-14E4AD9226B7}" type="presParOf" srcId="{78DB7B10-A5ED-4EBD-802A-40684226E2A8}" destId="{84BB33E7-30E6-4585-85CA-2A4069169D82}" srcOrd="17" destOrd="0" presId="urn:microsoft.com/office/officeart/2005/8/layout/hProcess9"/>
    <dgm:cxn modelId="{F707E45F-74E0-429D-BBD8-26055D57047B}" type="presParOf" srcId="{78DB7B10-A5ED-4EBD-802A-40684226E2A8}" destId="{C7CA5814-5CE3-4249-8B54-41108A6CF65D}" srcOrd="1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06C2C0-5E7D-46A8-9BD1-E36DD83F38BE}" type="doc">
      <dgm:prSet loTypeId="urn:microsoft.com/office/officeart/2005/8/layout/pyramid1" loCatId="pyramid" qsTypeId="urn:microsoft.com/office/officeart/2005/8/quickstyle/simple1" qsCatId="simple" csTypeId="urn:microsoft.com/office/officeart/2005/8/colors/accent1_2" csCatId="accent1" phldr="0"/>
      <dgm:spPr/>
    </dgm:pt>
    <dgm:pt modelId="{7D595A3B-1692-4D04-ADD1-4BF4672874B7}" type="pres">
      <dgm:prSet presAssocID="{7606C2C0-5E7D-46A8-9BD1-E36DD83F38BE}" presName="Name0" presStyleCnt="0">
        <dgm:presLayoutVars>
          <dgm:dir/>
          <dgm:animLvl val="lvl"/>
          <dgm:resizeHandles val="exact"/>
        </dgm:presLayoutVars>
      </dgm:prSet>
      <dgm:spPr/>
    </dgm:pt>
  </dgm:ptLst>
  <dgm:cxnLst>
    <dgm:cxn modelId="{ACDD0249-53EA-40AA-A856-BD683B9412C5}" type="presOf" srcId="{7606C2C0-5E7D-46A8-9BD1-E36DD83F38BE}" destId="{7D595A3B-1692-4D04-ADD1-4BF4672874B7}"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06C2C0-5E7D-46A8-9BD1-E36DD83F38BE}" type="doc">
      <dgm:prSet loTypeId="urn:microsoft.com/office/officeart/2005/8/layout/pyramid1" loCatId="pyramid" qsTypeId="urn:microsoft.com/office/officeart/2005/8/quickstyle/simple1" qsCatId="simple" csTypeId="urn:microsoft.com/office/officeart/2005/8/colors/accent1_2" csCatId="accent1" phldr="0"/>
      <dgm:spPr/>
    </dgm:pt>
    <dgm:pt modelId="{7D595A3B-1692-4D04-ADD1-4BF4672874B7}" type="pres">
      <dgm:prSet presAssocID="{7606C2C0-5E7D-46A8-9BD1-E36DD83F38BE}" presName="Name0" presStyleCnt="0">
        <dgm:presLayoutVars>
          <dgm:dir/>
          <dgm:animLvl val="lvl"/>
          <dgm:resizeHandles val="exact"/>
        </dgm:presLayoutVars>
      </dgm:prSet>
      <dgm:spPr/>
    </dgm:pt>
  </dgm:ptLst>
  <dgm:cxnLst>
    <dgm:cxn modelId="{D2299848-8D60-4357-9905-E9432D361F64}" type="presOf" srcId="{7606C2C0-5E7D-46A8-9BD1-E36DD83F38BE}" destId="{7D595A3B-1692-4D04-ADD1-4BF4672874B7}"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8896EE-EBF6-49EE-A013-620C1381369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CF8C875A-476D-44C5-A49D-A23E18D4902A}">
      <dgm:prSet phldrT="[Text]"/>
      <dgm:spPr/>
      <dgm:t>
        <a:bodyPr/>
        <a:lstStyle/>
        <a:p>
          <a:r>
            <a:rPr lang="en-US" b="1" dirty="0"/>
            <a:t>Business Model Explainer</a:t>
          </a:r>
        </a:p>
      </dgm:t>
    </dgm:pt>
    <dgm:pt modelId="{6D7BA2BA-BFB2-4C77-BF14-5A5D06E4B58A}" type="parTrans" cxnId="{1403E02F-0C6F-4BC7-A49C-4F69F0971C97}">
      <dgm:prSet/>
      <dgm:spPr/>
      <dgm:t>
        <a:bodyPr/>
        <a:lstStyle/>
        <a:p>
          <a:endParaRPr lang="en-US"/>
        </a:p>
      </dgm:t>
    </dgm:pt>
    <dgm:pt modelId="{CFB9D161-7990-4D30-A122-A34B9F6D7F3A}" type="sibTrans" cxnId="{1403E02F-0C6F-4BC7-A49C-4F69F0971C97}">
      <dgm:prSet/>
      <dgm:spPr/>
      <dgm:t>
        <a:bodyPr/>
        <a:lstStyle/>
        <a:p>
          <a:endParaRPr lang="en-US"/>
        </a:p>
      </dgm:t>
    </dgm:pt>
    <dgm:pt modelId="{3E512ACE-0243-4FA9-A515-AD2FEE619457}">
      <dgm:prSet phldrT="[Text]"/>
      <dgm:spPr/>
      <dgm:t>
        <a:bodyPr/>
        <a:lstStyle/>
        <a:p>
          <a:r>
            <a:rPr lang="en-US" b="1" dirty="0"/>
            <a:t>Guided Self-Assessment</a:t>
          </a:r>
        </a:p>
      </dgm:t>
    </dgm:pt>
    <dgm:pt modelId="{9EE1D7B0-B1E0-4734-919C-05088F9462B4}" type="parTrans" cxnId="{3CC02B4C-4850-4CD8-83E3-4A0AF3DCAB3F}">
      <dgm:prSet/>
      <dgm:spPr/>
      <dgm:t>
        <a:bodyPr/>
        <a:lstStyle/>
        <a:p>
          <a:endParaRPr lang="en-US"/>
        </a:p>
      </dgm:t>
    </dgm:pt>
    <dgm:pt modelId="{440C08AB-8821-491A-8FA6-7381F5CD6936}" type="sibTrans" cxnId="{3CC02B4C-4850-4CD8-83E3-4A0AF3DCAB3F}">
      <dgm:prSet/>
      <dgm:spPr/>
      <dgm:t>
        <a:bodyPr/>
        <a:lstStyle/>
        <a:p>
          <a:endParaRPr lang="en-US"/>
        </a:p>
      </dgm:t>
    </dgm:pt>
    <dgm:pt modelId="{674B5EB7-B60D-4DA2-B113-F70A3C96AC1E}">
      <dgm:prSet phldrT="[Text]"/>
      <dgm:spPr/>
      <dgm:t>
        <a:bodyPr/>
        <a:lstStyle/>
        <a:p>
          <a:r>
            <a:rPr lang="en-US" b="1" dirty="0"/>
            <a:t>Bundled Resources &amp; Tools</a:t>
          </a:r>
        </a:p>
      </dgm:t>
    </dgm:pt>
    <dgm:pt modelId="{5FF5AA74-D9F7-48D0-A35C-F6AE231D05C9}" type="parTrans" cxnId="{BD02A620-C15F-4519-B53A-A30546C991F6}">
      <dgm:prSet/>
      <dgm:spPr/>
      <dgm:t>
        <a:bodyPr/>
        <a:lstStyle/>
        <a:p>
          <a:endParaRPr lang="en-US"/>
        </a:p>
      </dgm:t>
    </dgm:pt>
    <dgm:pt modelId="{7D2A9435-6CA9-48BB-A7DA-784ECDF5845C}" type="sibTrans" cxnId="{BD02A620-C15F-4519-B53A-A30546C991F6}">
      <dgm:prSet/>
      <dgm:spPr/>
      <dgm:t>
        <a:bodyPr/>
        <a:lstStyle/>
        <a:p>
          <a:endParaRPr lang="en-US"/>
        </a:p>
      </dgm:t>
    </dgm:pt>
    <dgm:pt modelId="{DD4BBE17-2799-4CDD-BB3E-95A990D71E32}">
      <dgm:prSet phldrT="[Text]"/>
      <dgm:spPr/>
      <dgm:t>
        <a:bodyPr/>
        <a:lstStyle/>
        <a:p>
          <a:r>
            <a:rPr lang="en-US" i="1" dirty="0"/>
            <a:t>Continuous education within the United Way network on the elements of our business model</a:t>
          </a:r>
        </a:p>
      </dgm:t>
    </dgm:pt>
    <dgm:pt modelId="{8B513FBC-A7AC-4DBA-B00B-032D7B73FA56}" type="parTrans" cxnId="{279EFC9D-DA40-45B1-AA4A-73DA3267C96E}">
      <dgm:prSet/>
      <dgm:spPr/>
      <dgm:t>
        <a:bodyPr/>
        <a:lstStyle/>
        <a:p>
          <a:endParaRPr lang="en-US"/>
        </a:p>
      </dgm:t>
    </dgm:pt>
    <dgm:pt modelId="{1344E621-31DB-4DD2-8B98-FEE0F4CD8AA1}" type="sibTrans" cxnId="{279EFC9D-DA40-45B1-AA4A-73DA3267C96E}">
      <dgm:prSet/>
      <dgm:spPr/>
      <dgm:t>
        <a:bodyPr/>
        <a:lstStyle/>
        <a:p>
          <a:endParaRPr lang="en-US"/>
        </a:p>
      </dgm:t>
    </dgm:pt>
    <dgm:pt modelId="{C223D68F-401A-427E-85D9-D78683A23F6D}">
      <dgm:prSet phldrT="[Text]"/>
      <dgm:spPr/>
      <dgm:t>
        <a:bodyPr/>
        <a:lstStyle/>
        <a:p>
          <a:r>
            <a:rPr lang="en-US" b="0" i="1" dirty="0"/>
            <a:t>Users answer questions about their United Way to determine areas for potential improvement</a:t>
          </a:r>
        </a:p>
      </dgm:t>
    </dgm:pt>
    <dgm:pt modelId="{8803A37B-DBC0-435C-9626-D1BF5C5999EE}" type="parTrans" cxnId="{B94DBB4D-748E-43C9-B6E9-343E3FB2B2A4}">
      <dgm:prSet/>
      <dgm:spPr/>
      <dgm:t>
        <a:bodyPr/>
        <a:lstStyle/>
        <a:p>
          <a:endParaRPr lang="en-US"/>
        </a:p>
      </dgm:t>
    </dgm:pt>
    <dgm:pt modelId="{1DDB441A-C24E-48EF-8C2C-DACF182ADF35}" type="sibTrans" cxnId="{B94DBB4D-748E-43C9-B6E9-343E3FB2B2A4}">
      <dgm:prSet/>
      <dgm:spPr/>
      <dgm:t>
        <a:bodyPr/>
        <a:lstStyle/>
        <a:p>
          <a:endParaRPr lang="en-US"/>
        </a:p>
      </dgm:t>
    </dgm:pt>
    <dgm:pt modelId="{6221512C-E379-475D-938B-C9D342D892C3}">
      <dgm:prSet phldrT="[Text]"/>
      <dgm:spPr/>
      <dgm:t>
        <a:bodyPr/>
        <a:lstStyle/>
        <a:p>
          <a:r>
            <a:rPr lang="en-US" b="0" i="1" dirty="0"/>
            <a:t>Curation on UWO of the best UWW has to offer, geared towards immediate execution locally.</a:t>
          </a:r>
        </a:p>
      </dgm:t>
    </dgm:pt>
    <dgm:pt modelId="{0E44FF0B-F51F-4916-BBF1-881ECEBFE787}" type="parTrans" cxnId="{99973DD8-4050-4B5A-9A4E-386C2CFBACAF}">
      <dgm:prSet/>
      <dgm:spPr/>
      <dgm:t>
        <a:bodyPr/>
        <a:lstStyle/>
        <a:p>
          <a:endParaRPr lang="en-US"/>
        </a:p>
      </dgm:t>
    </dgm:pt>
    <dgm:pt modelId="{CCFA8CB8-B397-4581-BDB5-CC982E737E3A}" type="sibTrans" cxnId="{99973DD8-4050-4B5A-9A4E-386C2CFBACAF}">
      <dgm:prSet/>
      <dgm:spPr/>
      <dgm:t>
        <a:bodyPr/>
        <a:lstStyle/>
        <a:p>
          <a:endParaRPr lang="en-US"/>
        </a:p>
      </dgm:t>
    </dgm:pt>
    <dgm:pt modelId="{10DCB300-5CB8-420E-8DFE-A3F0112DDBA0}" type="pres">
      <dgm:prSet presAssocID="{3D8896EE-EBF6-49EE-A013-620C1381369A}" presName="Name0" presStyleCnt="0">
        <dgm:presLayoutVars>
          <dgm:dir/>
          <dgm:resizeHandles val="exact"/>
        </dgm:presLayoutVars>
      </dgm:prSet>
      <dgm:spPr/>
      <dgm:t>
        <a:bodyPr/>
        <a:lstStyle/>
        <a:p>
          <a:endParaRPr lang="en-US"/>
        </a:p>
      </dgm:t>
    </dgm:pt>
    <dgm:pt modelId="{27C4380D-C3EC-4BA1-B029-39F9A917CA99}" type="pres">
      <dgm:prSet presAssocID="{CF8C875A-476D-44C5-A49D-A23E18D4902A}" presName="composite" presStyleCnt="0"/>
      <dgm:spPr/>
    </dgm:pt>
    <dgm:pt modelId="{83F75FBB-1304-4656-9903-A15C6E83D812}" type="pres">
      <dgm:prSet presAssocID="{CF8C875A-476D-44C5-A49D-A23E18D4902A}" presName="rect1" presStyleLbl="trAlignAcc1" presStyleIdx="0" presStyleCnt="3" custLinFactNeighborX="-13009" custLinFactNeighborY="-4511">
        <dgm:presLayoutVars>
          <dgm:bulletEnabled val="1"/>
        </dgm:presLayoutVars>
      </dgm:prSet>
      <dgm:spPr/>
      <dgm:t>
        <a:bodyPr/>
        <a:lstStyle/>
        <a:p>
          <a:endParaRPr lang="en-US"/>
        </a:p>
      </dgm:t>
    </dgm:pt>
    <dgm:pt modelId="{D38EB952-B522-440F-A5DA-56CF693E30C9}" type="pres">
      <dgm:prSet presAssocID="{CF8C875A-476D-44C5-A49D-A23E18D4902A}" presName="rect2" presStyleLbl="fgImgPlace1" presStyleIdx="0" presStyleCnt="3" custScaleX="285576" custLinFactX="-50771" custLinFactNeighborX="-100000" custLinFactNeighborY="-89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EDE87116-E9E0-416A-B7F9-7F030FBDF7FF}" type="pres">
      <dgm:prSet presAssocID="{CFB9D161-7990-4D30-A122-A34B9F6D7F3A}" presName="sibTrans" presStyleCnt="0"/>
      <dgm:spPr/>
    </dgm:pt>
    <dgm:pt modelId="{E8B9D06D-FA73-4194-B295-D22C8D0E0F32}" type="pres">
      <dgm:prSet presAssocID="{3E512ACE-0243-4FA9-A515-AD2FEE619457}" presName="composite" presStyleCnt="0"/>
      <dgm:spPr/>
    </dgm:pt>
    <dgm:pt modelId="{72685873-2CD8-41B8-88C0-0C292DBA7F16}" type="pres">
      <dgm:prSet presAssocID="{3E512ACE-0243-4FA9-A515-AD2FEE619457}" presName="rect1" presStyleLbl="trAlignAcc1" presStyleIdx="1" presStyleCnt="3" custLinFactNeighborX="-13175" custLinFactNeighborY="-6156">
        <dgm:presLayoutVars>
          <dgm:bulletEnabled val="1"/>
        </dgm:presLayoutVars>
      </dgm:prSet>
      <dgm:spPr/>
      <dgm:t>
        <a:bodyPr/>
        <a:lstStyle/>
        <a:p>
          <a:endParaRPr lang="en-US"/>
        </a:p>
      </dgm:t>
    </dgm:pt>
    <dgm:pt modelId="{55DF7475-E42E-4993-9312-AD452028B5B2}" type="pres">
      <dgm:prSet presAssocID="{3E512ACE-0243-4FA9-A515-AD2FEE619457}" presName="rect2" presStyleLbl="fgImgPlace1" presStyleIdx="1" presStyleCnt="3" custScaleX="288609" custLinFactX="-55003" custLinFactNeighborX="-100000" custLinFactNeighborY="-337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pt>
    <dgm:pt modelId="{79887F30-FF43-4B32-8C9B-A8E00C10DEAB}" type="pres">
      <dgm:prSet presAssocID="{440C08AB-8821-491A-8FA6-7381F5CD6936}" presName="sibTrans" presStyleCnt="0"/>
      <dgm:spPr/>
    </dgm:pt>
    <dgm:pt modelId="{4B89C978-0EB6-4B6A-96D3-57585A837DD0}" type="pres">
      <dgm:prSet presAssocID="{674B5EB7-B60D-4DA2-B113-F70A3C96AC1E}" presName="composite" presStyleCnt="0"/>
      <dgm:spPr/>
    </dgm:pt>
    <dgm:pt modelId="{3E5875B2-E28A-4EDC-8838-E8B46ACDB919}" type="pres">
      <dgm:prSet presAssocID="{674B5EB7-B60D-4DA2-B113-F70A3C96AC1E}" presName="rect1" presStyleLbl="trAlignAcc1" presStyleIdx="2" presStyleCnt="3" custLinFactNeighborX="-12625" custLinFactNeighborY="-7800">
        <dgm:presLayoutVars>
          <dgm:bulletEnabled val="1"/>
        </dgm:presLayoutVars>
      </dgm:prSet>
      <dgm:spPr/>
      <dgm:t>
        <a:bodyPr/>
        <a:lstStyle/>
        <a:p>
          <a:endParaRPr lang="en-US"/>
        </a:p>
      </dgm:t>
    </dgm:pt>
    <dgm:pt modelId="{76AD027D-0D5C-4ABF-9A6A-686E603B9959}" type="pres">
      <dgm:prSet presAssocID="{674B5EB7-B60D-4DA2-B113-F70A3C96AC1E}" presName="rect2" presStyleLbl="fgImgPlace1" presStyleIdx="2" presStyleCnt="3" custScaleX="278544" custLinFactX="-52083" custLinFactNeighborX="-100000" custLinFactNeighborY="-494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pt>
  </dgm:ptLst>
  <dgm:cxnLst>
    <dgm:cxn modelId="{A93A8411-8E34-49FD-BB2C-A2B4756D67E3}" type="presOf" srcId="{DD4BBE17-2799-4CDD-BB3E-95A990D71E32}" destId="{83F75FBB-1304-4656-9903-A15C6E83D812}" srcOrd="0" destOrd="1" presId="urn:microsoft.com/office/officeart/2008/layout/PictureStrips"/>
    <dgm:cxn modelId="{99973DD8-4050-4B5A-9A4E-386C2CFBACAF}" srcId="{674B5EB7-B60D-4DA2-B113-F70A3C96AC1E}" destId="{6221512C-E379-475D-938B-C9D342D892C3}" srcOrd="0" destOrd="0" parTransId="{0E44FF0B-F51F-4916-BBF1-881ECEBFE787}" sibTransId="{CCFA8CB8-B397-4581-BDB5-CC982E737E3A}"/>
    <dgm:cxn modelId="{6A6104ED-2F3B-4E3F-A8F4-289AF2CE8DBF}" type="presOf" srcId="{6221512C-E379-475D-938B-C9D342D892C3}" destId="{3E5875B2-E28A-4EDC-8838-E8B46ACDB919}" srcOrd="0" destOrd="1" presId="urn:microsoft.com/office/officeart/2008/layout/PictureStrips"/>
    <dgm:cxn modelId="{279EFC9D-DA40-45B1-AA4A-73DA3267C96E}" srcId="{CF8C875A-476D-44C5-A49D-A23E18D4902A}" destId="{DD4BBE17-2799-4CDD-BB3E-95A990D71E32}" srcOrd="0" destOrd="0" parTransId="{8B513FBC-A7AC-4DBA-B00B-032D7B73FA56}" sibTransId="{1344E621-31DB-4DD2-8B98-FEE0F4CD8AA1}"/>
    <dgm:cxn modelId="{3CC02B4C-4850-4CD8-83E3-4A0AF3DCAB3F}" srcId="{3D8896EE-EBF6-49EE-A013-620C1381369A}" destId="{3E512ACE-0243-4FA9-A515-AD2FEE619457}" srcOrd="1" destOrd="0" parTransId="{9EE1D7B0-B1E0-4734-919C-05088F9462B4}" sibTransId="{440C08AB-8821-491A-8FA6-7381F5CD6936}"/>
    <dgm:cxn modelId="{1403E02F-0C6F-4BC7-A49C-4F69F0971C97}" srcId="{3D8896EE-EBF6-49EE-A013-620C1381369A}" destId="{CF8C875A-476D-44C5-A49D-A23E18D4902A}" srcOrd="0" destOrd="0" parTransId="{6D7BA2BA-BFB2-4C77-BF14-5A5D06E4B58A}" sibTransId="{CFB9D161-7990-4D30-A122-A34B9F6D7F3A}"/>
    <dgm:cxn modelId="{5924CF5C-CDCC-4FF1-B792-947845CB938F}" type="presOf" srcId="{CF8C875A-476D-44C5-A49D-A23E18D4902A}" destId="{83F75FBB-1304-4656-9903-A15C6E83D812}" srcOrd="0" destOrd="0" presId="urn:microsoft.com/office/officeart/2008/layout/PictureStrips"/>
    <dgm:cxn modelId="{B94DBB4D-748E-43C9-B6E9-343E3FB2B2A4}" srcId="{3E512ACE-0243-4FA9-A515-AD2FEE619457}" destId="{C223D68F-401A-427E-85D9-D78683A23F6D}" srcOrd="0" destOrd="0" parTransId="{8803A37B-DBC0-435C-9626-D1BF5C5999EE}" sibTransId="{1DDB441A-C24E-48EF-8C2C-DACF182ADF35}"/>
    <dgm:cxn modelId="{E2C0C549-1E27-49FE-BEC4-F8BBA9917E42}" type="presOf" srcId="{3D8896EE-EBF6-49EE-A013-620C1381369A}" destId="{10DCB300-5CB8-420E-8DFE-A3F0112DDBA0}" srcOrd="0" destOrd="0" presId="urn:microsoft.com/office/officeart/2008/layout/PictureStrips"/>
    <dgm:cxn modelId="{BD02A620-C15F-4519-B53A-A30546C991F6}" srcId="{3D8896EE-EBF6-49EE-A013-620C1381369A}" destId="{674B5EB7-B60D-4DA2-B113-F70A3C96AC1E}" srcOrd="2" destOrd="0" parTransId="{5FF5AA74-D9F7-48D0-A35C-F6AE231D05C9}" sibTransId="{7D2A9435-6CA9-48BB-A7DA-784ECDF5845C}"/>
    <dgm:cxn modelId="{9EFCE140-4E7A-45D4-A1AA-7212626BF327}" type="presOf" srcId="{3E512ACE-0243-4FA9-A515-AD2FEE619457}" destId="{72685873-2CD8-41B8-88C0-0C292DBA7F16}" srcOrd="0" destOrd="0" presId="urn:microsoft.com/office/officeart/2008/layout/PictureStrips"/>
    <dgm:cxn modelId="{1D276651-61DB-4B8C-902C-195063AE3836}" type="presOf" srcId="{674B5EB7-B60D-4DA2-B113-F70A3C96AC1E}" destId="{3E5875B2-E28A-4EDC-8838-E8B46ACDB919}" srcOrd="0" destOrd="0" presId="urn:microsoft.com/office/officeart/2008/layout/PictureStrips"/>
    <dgm:cxn modelId="{5461E7E7-05E9-4E92-9D22-F2F7F66F1A3D}" type="presOf" srcId="{C223D68F-401A-427E-85D9-D78683A23F6D}" destId="{72685873-2CD8-41B8-88C0-0C292DBA7F16}" srcOrd="0" destOrd="1" presId="urn:microsoft.com/office/officeart/2008/layout/PictureStrips"/>
    <dgm:cxn modelId="{FCD3DBF7-9136-4CD5-8916-766806F7FE1C}" type="presParOf" srcId="{10DCB300-5CB8-420E-8DFE-A3F0112DDBA0}" destId="{27C4380D-C3EC-4BA1-B029-39F9A917CA99}" srcOrd="0" destOrd="0" presId="urn:microsoft.com/office/officeart/2008/layout/PictureStrips"/>
    <dgm:cxn modelId="{A5CCA06B-69D6-476C-B108-CE108B08BA7D}" type="presParOf" srcId="{27C4380D-C3EC-4BA1-B029-39F9A917CA99}" destId="{83F75FBB-1304-4656-9903-A15C6E83D812}" srcOrd="0" destOrd="0" presId="urn:microsoft.com/office/officeart/2008/layout/PictureStrips"/>
    <dgm:cxn modelId="{533774BD-043F-43C6-B6EC-5A101E38632E}" type="presParOf" srcId="{27C4380D-C3EC-4BA1-B029-39F9A917CA99}" destId="{D38EB952-B522-440F-A5DA-56CF693E30C9}" srcOrd="1" destOrd="0" presId="urn:microsoft.com/office/officeart/2008/layout/PictureStrips"/>
    <dgm:cxn modelId="{947D6D05-A3C7-447E-8A50-8A143436D346}" type="presParOf" srcId="{10DCB300-5CB8-420E-8DFE-A3F0112DDBA0}" destId="{EDE87116-E9E0-416A-B7F9-7F030FBDF7FF}" srcOrd="1" destOrd="0" presId="urn:microsoft.com/office/officeart/2008/layout/PictureStrips"/>
    <dgm:cxn modelId="{ED506A48-3FF4-4AB0-9DC0-0EFA6957E5A8}" type="presParOf" srcId="{10DCB300-5CB8-420E-8DFE-A3F0112DDBA0}" destId="{E8B9D06D-FA73-4194-B295-D22C8D0E0F32}" srcOrd="2" destOrd="0" presId="urn:microsoft.com/office/officeart/2008/layout/PictureStrips"/>
    <dgm:cxn modelId="{A86ADFEF-8789-4B19-8D8E-60418276442C}" type="presParOf" srcId="{E8B9D06D-FA73-4194-B295-D22C8D0E0F32}" destId="{72685873-2CD8-41B8-88C0-0C292DBA7F16}" srcOrd="0" destOrd="0" presId="urn:microsoft.com/office/officeart/2008/layout/PictureStrips"/>
    <dgm:cxn modelId="{DD8DA304-7C83-4755-B98D-E27BDA66D405}" type="presParOf" srcId="{E8B9D06D-FA73-4194-B295-D22C8D0E0F32}" destId="{55DF7475-E42E-4993-9312-AD452028B5B2}" srcOrd="1" destOrd="0" presId="urn:microsoft.com/office/officeart/2008/layout/PictureStrips"/>
    <dgm:cxn modelId="{BED7A046-9D1F-464D-8C62-7C753EB6FFF9}" type="presParOf" srcId="{10DCB300-5CB8-420E-8DFE-A3F0112DDBA0}" destId="{79887F30-FF43-4B32-8C9B-A8E00C10DEAB}" srcOrd="3" destOrd="0" presId="urn:microsoft.com/office/officeart/2008/layout/PictureStrips"/>
    <dgm:cxn modelId="{8494279F-C8BC-430D-B4F6-01F15D83B3D6}" type="presParOf" srcId="{10DCB300-5CB8-420E-8DFE-A3F0112DDBA0}" destId="{4B89C978-0EB6-4B6A-96D3-57585A837DD0}" srcOrd="4" destOrd="0" presId="urn:microsoft.com/office/officeart/2008/layout/PictureStrips"/>
    <dgm:cxn modelId="{14C0D520-E6E6-4C57-B415-CB43F5AEAE27}" type="presParOf" srcId="{4B89C978-0EB6-4B6A-96D3-57585A837DD0}" destId="{3E5875B2-E28A-4EDC-8838-E8B46ACDB919}" srcOrd="0" destOrd="0" presId="urn:microsoft.com/office/officeart/2008/layout/PictureStrips"/>
    <dgm:cxn modelId="{9D66952B-9061-443D-B3A6-4E1237100AFB}" type="presParOf" srcId="{4B89C978-0EB6-4B6A-96D3-57585A837DD0}" destId="{76AD027D-0D5C-4ABF-9A6A-686E603B995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BD46D-E74F-4283-BAC8-5A4E051F4A56}">
      <dsp:nvSpPr>
        <dsp:cNvPr id="0" name=""/>
        <dsp:cNvSpPr/>
      </dsp:nvSpPr>
      <dsp:spPr>
        <a:xfrm>
          <a:off x="1" y="209819"/>
          <a:ext cx="1997602" cy="1198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Executive Committee</a:t>
          </a:r>
        </a:p>
      </dsp:txBody>
      <dsp:txXfrm>
        <a:off x="1" y="209819"/>
        <a:ext cx="1997602" cy="1198561"/>
      </dsp:txXfrm>
    </dsp:sp>
    <dsp:sp modelId="{E5C12ED9-F60C-4A42-8A15-ECC22FF250A5}">
      <dsp:nvSpPr>
        <dsp:cNvPr id="0" name=""/>
        <dsp:cNvSpPr/>
      </dsp:nvSpPr>
      <dsp:spPr>
        <a:xfrm>
          <a:off x="2199880" y="200291"/>
          <a:ext cx="1997602" cy="1198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Membership &amp; Nominations</a:t>
          </a:r>
        </a:p>
      </dsp:txBody>
      <dsp:txXfrm>
        <a:off x="2199880" y="200291"/>
        <a:ext cx="1997602" cy="1198561"/>
      </dsp:txXfrm>
    </dsp:sp>
    <dsp:sp modelId="{D478C615-8113-4C23-BFD4-63A4A58D7A13}">
      <dsp:nvSpPr>
        <dsp:cNvPr id="0" name=""/>
        <dsp:cNvSpPr/>
      </dsp:nvSpPr>
      <dsp:spPr>
        <a:xfrm>
          <a:off x="4397242" y="200291"/>
          <a:ext cx="1997602" cy="1198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Bylaws &amp; Policy</a:t>
          </a:r>
        </a:p>
      </dsp:txBody>
      <dsp:txXfrm>
        <a:off x="4397242" y="200291"/>
        <a:ext cx="1997602" cy="1198561"/>
      </dsp:txXfrm>
    </dsp:sp>
    <dsp:sp modelId="{8075CD4F-815A-4CFC-81BF-768C322C5DB7}">
      <dsp:nvSpPr>
        <dsp:cNvPr id="0" name=""/>
        <dsp:cNvSpPr/>
      </dsp:nvSpPr>
      <dsp:spPr>
        <a:xfrm>
          <a:off x="6594604" y="200291"/>
          <a:ext cx="1997602" cy="1198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Audit &amp; Ethics</a:t>
          </a:r>
        </a:p>
      </dsp:txBody>
      <dsp:txXfrm>
        <a:off x="6594604" y="200291"/>
        <a:ext cx="1997602" cy="1198561"/>
      </dsp:txXfrm>
    </dsp:sp>
    <dsp:sp modelId="{653CDA86-BE47-4DD1-8ECA-D1E193B082B5}">
      <dsp:nvSpPr>
        <dsp:cNvPr id="0" name=""/>
        <dsp:cNvSpPr/>
      </dsp:nvSpPr>
      <dsp:spPr>
        <a:xfrm>
          <a:off x="2517" y="1598612"/>
          <a:ext cx="1997602" cy="1198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Finance</a:t>
          </a:r>
        </a:p>
      </dsp:txBody>
      <dsp:txXfrm>
        <a:off x="2517" y="1598612"/>
        <a:ext cx="1997602" cy="1198561"/>
      </dsp:txXfrm>
    </dsp:sp>
    <dsp:sp modelId="{4E3F90BD-98D3-42EE-84F6-D3C0EB214623}">
      <dsp:nvSpPr>
        <dsp:cNvPr id="0" name=""/>
        <dsp:cNvSpPr/>
      </dsp:nvSpPr>
      <dsp:spPr>
        <a:xfrm>
          <a:off x="2199880" y="1598612"/>
          <a:ext cx="1997602" cy="1198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Women’s Leadership Council</a:t>
          </a:r>
        </a:p>
      </dsp:txBody>
      <dsp:txXfrm>
        <a:off x="2199880" y="1598612"/>
        <a:ext cx="1997602" cy="1198561"/>
      </dsp:txXfrm>
    </dsp:sp>
    <dsp:sp modelId="{9CDE845F-E8C6-413D-8B23-1CED9E554083}">
      <dsp:nvSpPr>
        <dsp:cNvPr id="0" name=""/>
        <dsp:cNvSpPr/>
      </dsp:nvSpPr>
      <dsp:spPr>
        <a:xfrm>
          <a:off x="4397242" y="1598612"/>
          <a:ext cx="1997602" cy="1198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Union County Trust</a:t>
          </a:r>
        </a:p>
      </dsp:txBody>
      <dsp:txXfrm>
        <a:off x="4397242" y="1598612"/>
        <a:ext cx="1997602" cy="1198561"/>
      </dsp:txXfrm>
    </dsp:sp>
    <dsp:sp modelId="{2B823034-F9D5-4C42-BC33-AC21CB7F6D0A}">
      <dsp:nvSpPr>
        <dsp:cNvPr id="0" name=""/>
        <dsp:cNvSpPr/>
      </dsp:nvSpPr>
      <dsp:spPr>
        <a:xfrm>
          <a:off x="6594604" y="1598612"/>
          <a:ext cx="1997602" cy="1198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Property</a:t>
          </a:r>
        </a:p>
      </dsp:txBody>
      <dsp:txXfrm>
        <a:off x="6594604" y="1598612"/>
        <a:ext cx="1997602" cy="1198561"/>
      </dsp:txXfrm>
    </dsp:sp>
    <dsp:sp modelId="{85F928BB-797E-4A57-9184-29B09D174E25}">
      <dsp:nvSpPr>
        <dsp:cNvPr id="0" name=""/>
        <dsp:cNvSpPr/>
      </dsp:nvSpPr>
      <dsp:spPr>
        <a:xfrm>
          <a:off x="1101199" y="2996934"/>
          <a:ext cx="1997602" cy="1198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Strategic Planning</a:t>
          </a:r>
        </a:p>
      </dsp:txBody>
      <dsp:txXfrm>
        <a:off x="1101199" y="2996934"/>
        <a:ext cx="1997602" cy="1198561"/>
      </dsp:txXfrm>
    </dsp:sp>
    <dsp:sp modelId="{DCD3756C-B8CD-46A1-8ACD-40D7F56AFD39}">
      <dsp:nvSpPr>
        <dsp:cNvPr id="0" name=""/>
        <dsp:cNvSpPr/>
      </dsp:nvSpPr>
      <dsp:spPr>
        <a:xfrm>
          <a:off x="3298561" y="2996934"/>
          <a:ext cx="1997602" cy="1198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Communications &amp; Outreach</a:t>
          </a:r>
        </a:p>
      </dsp:txBody>
      <dsp:txXfrm>
        <a:off x="3298561" y="2996934"/>
        <a:ext cx="1997602" cy="1198561"/>
      </dsp:txXfrm>
    </dsp:sp>
    <dsp:sp modelId="{210F1D12-F580-4779-BCBB-643B36FD1866}">
      <dsp:nvSpPr>
        <dsp:cNvPr id="0" name=""/>
        <dsp:cNvSpPr/>
      </dsp:nvSpPr>
      <dsp:spPr>
        <a:xfrm>
          <a:off x="5495923" y="2996934"/>
          <a:ext cx="1997602" cy="1198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Campaign Cabinet</a:t>
          </a:r>
        </a:p>
      </dsp:txBody>
      <dsp:txXfrm>
        <a:off x="5495923" y="2996934"/>
        <a:ext cx="1997602" cy="1198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73FAC-3197-4077-8C22-7DC3263C9B97}">
      <dsp:nvSpPr>
        <dsp:cNvPr id="0" name=""/>
        <dsp:cNvSpPr/>
      </dsp:nvSpPr>
      <dsp:spPr>
        <a:xfrm>
          <a:off x="4057209" y="1145795"/>
          <a:ext cx="240152" cy="1052098"/>
        </a:xfrm>
        <a:custGeom>
          <a:avLst/>
          <a:gdLst/>
          <a:ahLst/>
          <a:cxnLst/>
          <a:rect l="0" t="0" r="0" b="0"/>
          <a:pathLst>
            <a:path>
              <a:moveTo>
                <a:pt x="240152" y="0"/>
              </a:moveTo>
              <a:lnTo>
                <a:pt x="240152" y="1052098"/>
              </a:lnTo>
              <a:lnTo>
                <a:pt x="0" y="10520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30700C-CFDA-4F80-8308-75C883257ECF}">
      <dsp:nvSpPr>
        <dsp:cNvPr id="0" name=""/>
        <dsp:cNvSpPr/>
      </dsp:nvSpPr>
      <dsp:spPr>
        <a:xfrm>
          <a:off x="4297362" y="1145795"/>
          <a:ext cx="2767476" cy="2104196"/>
        </a:xfrm>
        <a:custGeom>
          <a:avLst/>
          <a:gdLst/>
          <a:ahLst/>
          <a:cxnLst/>
          <a:rect l="0" t="0" r="0" b="0"/>
          <a:pathLst>
            <a:path>
              <a:moveTo>
                <a:pt x="0" y="0"/>
              </a:moveTo>
              <a:lnTo>
                <a:pt x="0" y="1864043"/>
              </a:lnTo>
              <a:lnTo>
                <a:pt x="2767476" y="1864043"/>
              </a:lnTo>
              <a:lnTo>
                <a:pt x="2767476" y="21041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1421E5-8F9E-48DC-9250-92DA92506FBC}">
      <dsp:nvSpPr>
        <dsp:cNvPr id="0" name=""/>
        <dsp:cNvSpPr/>
      </dsp:nvSpPr>
      <dsp:spPr>
        <a:xfrm>
          <a:off x="4251642" y="1145795"/>
          <a:ext cx="91440" cy="2104196"/>
        </a:xfrm>
        <a:custGeom>
          <a:avLst/>
          <a:gdLst/>
          <a:ahLst/>
          <a:cxnLst/>
          <a:rect l="0" t="0" r="0" b="0"/>
          <a:pathLst>
            <a:path>
              <a:moveTo>
                <a:pt x="45720" y="0"/>
              </a:moveTo>
              <a:lnTo>
                <a:pt x="45720" y="21041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3EA38C-C318-4118-98FC-030FE41C6EDD}">
      <dsp:nvSpPr>
        <dsp:cNvPr id="0" name=""/>
        <dsp:cNvSpPr/>
      </dsp:nvSpPr>
      <dsp:spPr>
        <a:xfrm>
          <a:off x="1529886" y="1145795"/>
          <a:ext cx="2767476" cy="2104196"/>
        </a:xfrm>
        <a:custGeom>
          <a:avLst/>
          <a:gdLst/>
          <a:ahLst/>
          <a:cxnLst/>
          <a:rect l="0" t="0" r="0" b="0"/>
          <a:pathLst>
            <a:path>
              <a:moveTo>
                <a:pt x="2767476" y="0"/>
              </a:moveTo>
              <a:lnTo>
                <a:pt x="2767476" y="1864043"/>
              </a:lnTo>
              <a:lnTo>
                <a:pt x="0" y="1864043"/>
              </a:lnTo>
              <a:lnTo>
                <a:pt x="0" y="21041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C37C4-A072-4D61-B8E1-E30ACC4F0532}">
      <dsp:nvSpPr>
        <dsp:cNvPr id="0" name=""/>
        <dsp:cNvSpPr/>
      </dsp:nvSpPr>
      <dsp:spPr>
        <a:xfrm>
          <a:off x="3153777" y="2209"/>
          <a:ext cx="2287170" cy="11435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Executive Committee</a:t>
          </a:r>
        </a:p>
      </dsp:txBody>
      <dsp:txXfrm>
        <a:off x="3153777" y="2209"/>
        <a:ext cx="2287170" cy="1143585"/>
      </dsp:txXfrm>
    </dsp:sp>
    <dsp:sp modelId="{B56E37C0-612F-441B-AF9B-2A90031A6EAC}">
      <dsp:nvSpPr>
        <dsp:cNvPr id="0" name=""/>
        <dsp:cNvSpPr/>
      </dsp:nvSpPr>
      <dsp:spPr>
        <a:xfrm>
          <a:off x="386300" y="3249991"/>
          <a:ext cx="2287170" cy="11435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Resource Development Committee</a:t>
          </a:r>
        </a:p>
      </dsp:txBody>
      <dsp:txXfrm>
        <a:off x="386300" y="3249991"/>
        <a:ext cx="2287170" cy="1143585"/>
      </dsp:txXfrm>
    </dsp:sp>
    <dsp:sp modelId="{8FC2D9FE-553C-470A-9C91-33F7F842E2F7}">
      <dsp:nvSpPr>
        <dsp:cNvPr id="0" name=""/>
        <dsp:cNvSpPr/>
      </dsp:nvSpPr>
      <dsp:spPr>
        <a:xfrm>
          <a:off x="3153777" y="3249991"/>
          <a:ext cx="2287170" cy="11435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Community Impact Committee</a:t>
          </a:r>
        </a:p>
      </dsp:txBody>
      <dsp:txXfrm>
        <a:off x="3153777" y="3249991"/>
        <a:ext cx="2287170" cy="1143585"/>
      </dsp:txXfrm>
    </dsp:sp>
    <dsp:sp modelId="{FCCA9046-3392-440F-89DC-465538DB4584}">
      <dsp:nvSpPr>
        <dsp:cNvPr id="0" name=""/>
        <dsp:cNvSpPr/>
      </dsp:nvSpPr>
      <dsp:spPr>
        <a:xfrm>
          <a:off x="5921253" y="3249991"/>
          <a:ext cx="2287170" cy="11435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Operating Committee</a:t>
          </a:r>
        </a:p>
      </dsp:txBody>
      <dsp:txXfrm>
        <a:off x="5921253" y="3249991"/>
        <a:ext cx="2287170" cy="1143585"/>
      </dsp:txXfrm>
    </dsp:sp>
    <dsp:sp modelId="{448EE82F-5F1A-4C28-A84E-C7C541F924C8}">
      <dsp:nvSpPr>
        <dsp:cNvPr id="0" name=""/>
        <dsp:cNvSpPr/>
      </dsp:nvSpPr>
      <dsp:spPr>
        <a:xfrm>
          <a:off x="1980618" y="1828795"/>
          <a:ext cx="2076590" cy="7381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President &amp; CEO</a:t>
          </a:r>
        </a:p>
      </dsp:txBody>
      <dsp:txXfrm>
        <a:off x="1980618" y="1828795"/>
        <a:ext cx="2076590" cy="738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60490-CB23-4EF4-8BF0-C26B992925C6}">
      <dsp:nvSpPr>
        <dsp:cNvPr id="0" name=""/>
        <dsp:cNvSpPr/>
      </dsp:nvSpPr>
      <dsp:spPr>
        <a:xfrm>
          <a:off x="644604" y="0"/>
          <a:ext cx="7305516" cy="43957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91C9-93EE-4298-B09F-04B040923C93}">
      <dsp:nvSpPr>
        <dsp:cNvPr id="0" name=""/>
        <dsp:cNvSpPr/>
      </dsp:nvSpPr>
      <dsp:spPr>
        <a:xfrm>
          <a:off x="2360" y="1318736"/>
          <a:ext cx="1374400"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Develop campaign marketing materials</a:t>
          </a:r>
        </a:p>
      </dsp:txBody>
      <dsp:txXfrm>
        <a:off x="69453" y="1385829"/>
        <a:ext cx="1240214" cy="1624128"/>
      </dsp:txXfrm>
    </dsp:sp>
    <dsp:sp modelId="{239B2DF9-7636-4913-A842-B4D09FBDFE47}">
      <dsp:nvSpPr>
        <dsp:cNvPr id="0" name=""/>
        <dsp:cNvSpPr/>
      </dsp:nvSpPr>
      <dsp:spPr>
        <a:xfrm>
          <a:off x="1445481" y="1318736"/>
          <a:ext cx="1374400"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Recruit campaign cabinet and loaned executives</a:t>
          </a:r>
        </a:p>
      </dsp:txBody>
      <dsp:txXfrm>
        <a:off x="1512574" y="1385829"/>
        <a:ext cx="1240214" cy="1624128"/>
      </dsp:txXfrm>
    </dsp:sp>
    <dsp:sp modelId="{13F52B30-D466-44F0-90BB-D47E19B3182E}">
      <dsp:nvSpPr>
        <dsp:cNvPr id="0" name=""/>
        <dsp:cNvSpPr/>
      </dsp:nvSpPr>
      <dsp:spPr>
        <a:xfrm>
          <a:off x="2888601" y="1318736"/>
          <a:ext cx="1374400"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Segment campaign by “campaign map”</a:t>
          </a:r>
        </a:p>
      </dsp:txBody>
      <dsp:txXfrm>
        <a:off x="2955694" y="1385829"/>
        <a:ext cx="1240214" cy="1624128"/>
      </dsp:txXfrm>
    </dsp:sp>
    <dsp:sp modelId="{B6F63589-E622-4F0A-ABC8-A258F3816B89}">
      <dsp:nvSpPr>
        <dsp:cNvPr id="0" name=""/>
        <dsp:cNvSpPr/>
      </dsp:nvSpPr>
      <dsp:spPr>
        <a:xfrm>
          <a:off x="4331722" y="1318736"/>
          <a:ext cx="1374400"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Campaign kickoff event</a:t>
          </a:r>
        </a:p>
      </dsp:txBody>
      <dsp:txXfrm>
        <a:off x="4398815" y="1385829"/>
        <a:ext cx="1240214" cy="1624128"/>
      </dsp:txXfrm>
    </dsp:sp>
    <dsp:sp modelId="{B8BE6F82-527B-4E2A-BCD5-ED2FFE698A87}">
      <dsp:nvSpPr>
        <dsp:cNvPr id="0" name=""/>
        <dsp:cNvSpPr/>
      </dsp:nvSpPr>
      <dsp:spPr>
        <a:xfrm>
          <a:off x="5774843" y="1318736"/>
          <a:ext cx="1374400"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Solicit everyone via letter; have cabinet sign</a:t>
          </a:r>
        </a:p>
      </dsp:txBody>
      <dsp:txXfrm>
        <a:off x="5841936" y="1385829"/>
        <a:ext cx="1240214" cy="1624128"/>
      </dsp:txXfrm>
    </dsp:sp>
    <dsp:sp modelId="{63F2D11E-E410-49EF-9C6B-01F1D9D6661A}">
      <dsp:nvSpPr>
        <dsp:cNvPr id="0" name=""/>
        <dsp:cNvSpPr/>
      </dsp:nvSpPr>
      <dsp:spPr>
        <a:xfrm>
          <a:off x="7217963" y="1318736"/>
          <a:ext cx="1374400"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Conduct workplace campaigns</a:t>
          </a:r>
        </a:p>
      </dsp:txBody>
      <dsp:txXfrm>
        <a:off x="7285056" y="1385829"/>
        <a:ext cx="1240214" cy="1624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60490-CB23-4EF4-8BF0-C26B992925C6}">
      <dsp:nvSpPr>
        <dsp:cNvPr id="0" name=""/>
        <dsp:cNvSpPr/>
      </dsp:nvSpPr>
      <dsp:spPr>
        <a:xfrm>
          <a:off x="644604" y="0"/>
          <a:ext cx="7305516" cy="43957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B7FB2-F9A3-4326-B6F1-F59D00F4FA03}">
      <dsp:nvSpPr>
        <dsp:cNvPr id="0" name=""/>
        <dsp:cNvSpPr/>
      </dsp:nvSpPr>
      <dsp:spPr>
        <a:xfrm>
          <a:off x="0" y="1363186"/>
          <a:ext cx="102922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Establish goals with Resource Development Committee</a:t>
          </a:r>
        </a:p>
      </dsp:txBody>
      <dsp:txXfrm>
        <a:off x="50243" y="1413429"/>
        <a:ext cx="928740" cy="1657828"/>
      </dsp:txXfrm>
    </dsp:sp>
    <dsp:sp modelId="{A4281910-0753-4209-AA8A-308B5239E4AF}">
      <dsp:nvSpPr>
        <dsp:cNvPr id="0" name=""/>
        <dsp:cNvSpPr/>
      </dsp:nvSpPr>
      <dsp:spPr>
        <a:xfrm>
          <a:off x="1081029" y="1318736"/>
          <a:ext cx="102922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Recruit campaign chairs</a:t>
          </a:r>
        </a:p>
      </dsp:txBody>
      <dsp:txXfrm>
        <a:off x="1131272" y="1368979"/>
        <a:ext cx="928740" cy="1657828"/>
      </dsp:txXfrm>
    </dsp:sp>
    <dsp:sp modelId="{AE7991C9-93EE-4298-B09F-04B040923C93}">
      <dsp:nvSpPr>
        <dsp:cNvPr id="0" name=""/>
        <dsp:cNvSpPr/>
      </dsp:nvSpPr>
      <dsp:spPr>
        <a:xfrm>
          <a:off x="2161717" y="1318736"/>
          <a:ext cx="102922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Develop campaign marketing materials</a:t>
          </a:r>
        </a:p>
      </dsp:txBody>
      <dsp:txXfrm>
        <a:off x="2211960" y="1368979"/>
        <a:ext cx="928740" cy="1657828"/>
      </dsp:txXfrm>
    </dsp:sp>
    <dsp:sp modelId="{13F52B30-D466-44F0-90BB-D47E19B3182E}">
      <dsp:nvSpPr>
        <dsp:cNvPr id="0" name=""/>
        <dsp:cNvSpPr/>
      </dsp:nvSpPr>
      <dsp:spPr>
        <a:xfrm>
          <a:off x="3242405" y="1318736"/>
          <a:ext cx="102922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Segment campaign by leadership and non-leadership – board chooses prospects</a:t>
          </a:r>
        </a:p>
      </dsp:txBody>
      <dsp:txXfrm>
        <a:off x="3292648" y="1368979"/>
        <a:ext cx="928740" cy="1657828"/>
      </dsp:txXfrm>
    </dsp:sp>
    <dsp:sp modelId="{239B2DF9-7636-4913-A842-B4D09FBDFE47}">
      <dsp:nvSpPr>
        <dsp:cNvPr id="0" name=""/>
        <dsp:cNvSpPr/>
      </dsp:nvSpPr>
      <dsp:spPr>
        <a:xfrm>
          <a:off x="4323093" y="1318736"/>
          <a:ext cx="102922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Campaign kick-off event</a:t>
          </a:r>
        </a:p>
      </dsp:txBody>
      <dsp:txXfrm>
        <a:off x="4373336" y="1368979"/>
        <a:ext cx="928740" cy="1657828"/>
      </dsp:txXfrm>
    </dsp:sp>
    <dsp:sp modelId="{B8BE6F82-527B-4E2A-BCD5-ED2FFE698A87}">
      <dsp:nvSpPr>
        <dsp:cNvPr id="0" name=""/>
        <dsp:cNvSpPr/>
      </dsp:nvSpPr>
      <dsp:spPr>
        <a:xfrm>
          <a:off x="5403781" y="1318736"/>
          <a:ext cx="102922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Solicit everyone via letter; signed by chairs or Board </a:t>
          </a:r>
        </a:p>
      </dsp:txBody>
      <dsp:txXfrm>
        <a:off x="5454024" y="1368979"/>
        <a:ext cx="928740" cy="1657828"/>
      </dsp:txXfrm>
    </dsp:sp>
    <dsp:sp modelId="{63F2D11E-E410-49EF-9C6B-01F1D9D6661A}">
      <dsp:nvSpPr>
        <dsp:cNvPr id="0" name=""/>
        <dsp:cNvSpPr/>
      </dsp:nvSpPr>
      <dsp:spPr>
        <a:xfrm>
          <a:off x="6484469" y="1318736"/>
          <a:ext cx="102922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Conduct workplace campaigns</a:t>
          </a:r>
        </a:p>
      </dsp:txBody>
      <dsp:txXfrm>
        <a:off x="6534712" y="1368979"/>
        <a:ext cx="928740" cy="1657828"/>
      </dsp:txXfrm>
    </dsp:sp>
    <dsp:sp modelId="{C7CA5814-5CE3-4249-8B54-41108A6CF65D}">
      <dsp:nvSpPr>
        <dsp:cNvPr id="0" name=""/>
        <dsp:cNvSpPr/>
      </dsp:nvSpPr>
      <dsp:spPr>
        <a:xfrm>
          <a:off x="7565157" y="1318736"/>
          <a:ext cx="102922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Leadership prospects receive follow-up contact</a:t>
          </a:r>
        </a:p>
      </dsp:txBody>
      <dsp:txXfrm>
        <a:off x="7615400" y="1368979"/>
        <a:ext cx="928740" cy="1657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60490-CB23-4EF4-8BF0-C26B992925C6}">
      <dsp:nvSpPr>
        <dsp:cNvPr id="0" name=""/>
        <dsp:cNvSpPr/>
      </dsp:nvSpPr>
      <dsp:spPr>
        <a:xfrm>
          <a:off x="644604" y="0"/>
          <a:ext cx="7305516" cy="43957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B7FB2-F9A3-4326-B6F1-F59D00F4FA03}">
      <dsp:nvSpPr>
        <dsp:cNvPr id="0" name=""/>
        <dsp:cNvSpPr/>
      </dsp:nvSpPr>
      <dsp:spPr>
        <a:xfrm>
          <a:off x="0" y="1315535"/>
          <a:ext cx="79563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Analysis &amp;</a:t>
          </a:r>
        </a:p>
        <a:p>
          <a:pPr lvl="0" algn="ctr" defTabSz="444500">
            <a:lnSpc>
              <a:spcPct val="90000"/>
            </a:lnSpc>
            <a:spcBef>
              <a:spcPct val="0"/>
            </a:spcBef>
            <a:spcAft>
              <a:spcPct val="35000"/>
            </a:spcAft>
          </a:pPr>
          <a:r>
            <a:rPr lang="en-US" sz="1000" kern="1200" dirty="0"/>
            <a:t>Goals</a:t>
          </a:r>
        </a:p>
      </dsp:txBody>
      <dsp:txXfrm>
        <a:off x="38840" y="1354375"/>
        <a:ext cx="717956" cy="1680634"/>
      </dsp:txXfrm>
    </dsp:sp>
    <dsp:sp modelId="{A4281910-0753-4209-AA8A-308B5239E4AF}">
      <dsp:nvSpPr>
        <dsp:cNvPr id="0" name=""/>
        <dsp:cNvSpPr/>
      </dsp:nvSpPr>
      <dsp:spPr>
        <a:xfrm>
          <a:off x="870255" y="1318736"/>
          <a:ext cx="79563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Chairs</a:t>
          </a:r>
        </a:p>
      </dsp:txBody>
      <dsp:txXfrm>
        <a:off x="909095" y="1357576"/>
        <a:ext cx="717956" cy="1680634"/>
      </dsp:txXfrm>
    </dsp:sp>
    <dsp:sp modelId="{AE7991C9-93EE-4298-B09F-04B040923C93}">
      <dsp:nvSpPr>
        <dsp:cNvPr id="0" name=""/>
        <dsp:cNvSpPr/>
      </dsp:nvSpPr>
      <dsp:spPr>
        <a:xfrm>
          <a:off x="1735766" y="1318736"/>
          <a:ext cx="79563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Marketing materials</a:t>
          </a:r>
        </a:p>
      </dsp:txBody>
      <dsp:txXfrm>
        <a:off x="1774606" y="1357576"/>
        <a:ext cx="717956" cy="1680634"/>
      </dsp:txXfrm>
    </dsp:sp>
    <dsp:sp modelId="{13F52B30-D466-44F0-90BB-D47E19B3182E}">
      <dsp:nvSpPr>
        <dsp:cNvPr id="0" name=""/>
        <dsp:cNvSpPr/>
      </dsp:nvSpPr>
      <dsp:spPr>
        <a:xfrm>
          <a:off x="2601277" y="1318736"/>
          <a:ext cx="79563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Segment leadership with Board</a:t>
          </a:r>
        </a:p>
      </dsp:txBody>
      <dsp:txXfrm>
        <a:off x="2640117" y="1357576"/>
        <a:ext cx="717956" cy="1680634"/>
      </dsp:txXfrm>
    </dsp:sp>
    <dsp:sp modelId="{828EA4E1-3557-4307-BFAC-262CE497D56A}">
      <dsp:nvSpPr>
        <dsp:cNvPr id="0" name=""/>
        <dsp:cNvSpPr/>
      </dsp:nvSpPr>
      <dsp:spPr>
        <a:xfrm>
          <a:off x="3466788" y="1318736"/>
          <a:ext cx="79563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Cultivation events</a:t>
          </a:r>
        </a:p>
      </dsp:txBody>
      <dsp:txXfrm>
        <a:off x="3505628" y="1357576"/>
        <a:ext cx="717956" cy="1680634"/>
      </dsp:txXfrm>
    </dsp:sp>
    <dsp:sp modelId="{239B2DF9-7636-4913-A842-B4D09FBDFE47}">
      <dsp:nvSpPr>
        <dsp:cNvPr id="0" name=""/>
        <dsp:cNvSpPr/>
      </dsp:nvSpPr>
      <dsp:spPr>
        <a:xfrm>
          <a:off x="4332299" y="1318736"/>
          <a:ext cx="79563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Campaign kick-off event</a:t>
          </a:r>
        </a:p>
      </dsp:txBody>
      <dsp:txXfrm>
        <a:off x="4371139" y="1357576"/>
        <a:ext cx="717956" cy="1680634"/>
      </dsp:txXfrm>
    </dsp:sp>
    <dsp:sp modelId="{F9A58FCC-19C5-427F-8C4E-1747C0ECEE71}">
      <dsp:nvSpPr>
        <dsp:cNvPr id="0" name=""/>
        <dsp:cNvSpPr/>
      </dsp:nvSpPr>
      <dsp:spPr>
        <a:xfrm>
          <a:off x="5197810" y="1318736"/>
          <a:ext cx="79563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Donor Acquisition</a:t>
          </a:r>
        </a:p>
      </dsp:txBody>
      <dsp:txXfrm>
        <a:off x="5236650" y="1357576"/>
        <a:ext cx="717956" cy="1680634"/>
      </dsp:txXfrm>
    </dsp:sp>
    <dsp:sp modelId="{B8BE6F82-527B-4E2A-BCD5-ED2FFE698A87}">
      <dsp:nvSpPr>
        <dsp:cNvPr id="0" name=""/>
        <dsp:cNvSpPr/>
      </dsp:nvSpPr>
      <dsp:spPr>
        <a:xfrm>
          <a:off x="6063321" y="1318736"/>
          <a:ext cx="79563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Letters</a:t>
          </a:r>
        </a:p>
      </dsp:txBody>
      <dsp:txXfrm>
        <a:off x="6102161" y="1357576"/>
        <a:ext cx="717956" cy="1680634"/>
      </dsp:txXfrm>
    </dsp:sp>
    <dsp:sp modelId="{63F2D11E-E410-49EF-9C6B-01F1D9D6661A}">
      <dsp:nvSpPr>
        <dsp:cNvPr id="0" name=""/>
        <dsp:cNvSpPr/>
      </dsp:nvSpPr>
      <dsp:spPr>
        <a:xfrm>
          <a:off x="6928832" y="1318736"/>
          <a:ext cx="79563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WPC</a:t>
          </a:r>
        </a:p>
      </dsp:txBody>
      <dsp:txXfrm>
        <a:off x="6967672" y="1357576"/>
        <a:ext cx="717956" cy="1680634"/>
      </dsp:txXfrm>
    </dsp:sp>
    <dsp:sp modelId="{C7CA5814-5CE3-4249-8B54-41108A6CF65D}">
      <dsp:nvSpPr>
        <dsp:cNvPr id="0" name=""/>
        <dsp:cNvSpPr/>
      </dsp:nvSpPr>
      <dsp:spPr>
        <a:xfrm>
          <a:off x="7794343" y="1318736"/>
          <a:ext cx="795636" cy="17583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Follow-up</a:t>
          </a:r>
        </a:p>
      </dsp:txBody>
      <dsp:txXfrm>
        <a:off x="7833183" y="1357576"/>
        <a:ext cx="717956" cy="16806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0.7235</cdr:x>
      <cdr:y>0.77225</cdr:y>
    </cdr:from>
    <cdr:to>
      <cdr:x>0.8625</cdr:x>
      <cdr:y>0.90875</cdr:y>
    </cdr:to>
    <cdr:sp macro="" textlink="">
      <cdr:nvSpPr>
        <cdr:cNvPr id="1025" name="Text Box 1"/>
        <cdr:cNvSpPr txBox="1">
          <a:spLocks xmlns:a="http://schemas.openxmlformats.org/drawingml/2006/main" noChangeArrowheads="1"/>
        </cdr:cNvSpPr>
      </cdr:nvSpPr>
      <cdr:spPr bwMode="auto">
        <a:xfrm xmlns:a="http://schemas.openxmlformats.org/drawingml/2006/main">
          <a:off x="5830072" y="3927934"/>
          <a:ext cx="1120082" cy="69428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36576" tIns="27432" rIns="36576" bIns="0" anchor="t" upright="1"/>
        <a:lstStyle xmlns:a="http://schemas.openxmlformats.org/drawingml/2006/main"/>
        <a:p xmlns:a="http://schemas.openxmlformats.org/drawingml/2006/main">
          <a:pPr algn="ctr" rtl="0">
            <a:defRPr sz="1000"/>
          </a:pPr>
          <a:r>
            <a:rPr lang="en-US" sz="1400" b="1" i="0" u="none" strike="noStrike" baseline="0">
              <a:solidFill>
                <a:srgbClr val="000080"/>
              </a:solidFill>
              <a:latin typeface="Arial"/>
              <a:cs typeface="Arial"/>
            </a:rPr>
            <a:t>Human Services</a:t>
          </a:r>
          <a:endParaRPr lang="en-US"/>
        </a:p>
      </cdr:txBody>
    </cdr:sp>
  </cdr:relSizeAnchor>
  <cdr:relSizeAnchor xmlns:cdr="http://schemas.openxmlformats.org/drawingml/2006/chartDrawing">
    <cdr:from>
      <cdr:x>0.06275</cdr:x>
      <cdr:y>0.7955</cdr:y>
    </cdr:from>
    <cdr:to>
      <cdr:x>0.19425</cdr:x>
      <cdr:y>0.9315</cdr:y>
    </cdr:to>
    <cdr:sp macro="" textlink="">
      <cdr:nvSpPr>
        <cdr:cNvPr id="1026" name="Text Box 2"/>
        <cdr:cNvSpPr txBox="1">
          <a:spLocks xmlns:a="http://schemas.openxmlformats.org/drawingml/2006/main" noChangeArrowheads="1"/>
        </cdr:cNvSpPr>
      </cdr:nvSpPr>
      <cdr:spPr bwMode="auto">
        <a:xfrm xmlns:a="http://schemas.openxmlformats.org/drawingml/2006/main">
          <a:off x="505649" y="4046191"/>
          <a:ext cx="1059647" cy="6917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36576" tIns="27432" rIns="36576" bIns="0" anchor="t" upright="1"/>
        <a:lstStyle xmlns:a="http://schemas.openxmlformats.org/drawingml/2006/main"/>
        <a:p xmlns:a="http://schemas.openxmlformats.org/drawingml/2006/main">
          <a:pPr algn="ctr" rtl="0">
            <a:defRPr sz="1000"/>
          </a:pPr>
          <a:r>
            <a:rPr lang="en-US" sz="1400" b="1" i="0" u="none" strike="noStrike" baseline="0" dirty="0">
              <a:solidFill>
                <a:srgbClr val="000080"/>
              </a:solidFill>
              <a:latin typeface="Arial"/>
              <a:cs typeface="Arial"/>
            </a:rPr>
            <a:t>Int'l</a:t>
          </a:r>
        </a:p>
        <a:p xmlns:a="http://schemas.openxmlformats.org/drawingml/2006/main">
          <a:pPr algn="ctr" rtl="0">
            <a:defRPr sz="1000"/>
          </a:pPr>
          <a:r>
            <a:rPr lang="en-US" sz="1400" b="1" i="0" u="none" strike="noStrike" baseline="0" dirty="0">
              <a:solidFill>
                <a:srgbClr val="000080"/>
              </a:solidFill>
              <a:latin typeface="Arial"/>
              <a:cs typeface="Arial"/>
            </a:rPr>
            <a:t>Affairs</a:t>
          </a:r>
          <a:endParaRPr lang="en-US" dirty="0"/>
        </a:p>
      </cdr:txBody>
    </cdr:sp>
  </cdr:relSizeAnchor>
  <cdr:relSizeAnchor xmlns:cdr="http://schemas.openxmlformats.org/drawingml/2006/chartDrawing">
    <cdr:from>
      <cdr:x>0.83625</cdr:x>
      <cdr:y>0.77225</cdr:y>
    </cdr:from>
    <cdr:to>
      <cdr:x>0.9725</cdr:x>
      <cdr:y>0.888</cdr:y>
    </cdr:to>
    <cdr:sp macro="" textlink="">
      <cdr:nvSpPr>
        <cdr:cNvPr id="1027" name="Text Box 3"/>
        <cdr:cNvSpPr txBox="1">
          <a:spLocks xmlns:a="http://schemas.openxmlformats.org/drawingml/2006/main" noChangeArrowheads="1"/>
        </cdr:cNvSpPr>
      </cdr:nvSpPr>
      <cdr:spPr bwMode="auto">
        <a:xfrm xmlns:a="http://schemas.openxmlformats.org/drawingml/2006/main">
          <a:off x="6738628" y="3927934"/>
          <a:ext cx="1097923" cy="58874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36576" tIns="27432" rIns="36576" bIns="0" anchor="t" upright="1"/>
        <a:lstStyle xmlns:a="http://schemas.openxmlformats.org/drawingml/2006/main"/>
        <a:p xmlns:a="http://schemas.openxmlformats.org/drawingml/2006/main">
          <a:pPr algn="ctr" rtl="0">
            <a:defRPr sz="1000"/>
          </a:pPr>
          <a:r>
            <a:rPr lang="en-US" sz="1400" b="1" i="0" u="none" strike="noStrike" baseline="0">
              <a:solidFill>
                <a:srgbClr val="000080"/>
              </a:solidFill>
              <a:latin typeface="Arial"/>
              <a:cs typeface="Arial"/>
            </a:rPr>
            <a:t>Environ-Mental</a:t>
          </a:r>
          <a:endParaRPr lang="en-US"/>
        </a:p>
      </cdr:txBody>
    </cdr:sp>
  </cdr:relSizeAnchor>
  <cdr:relSizeAnchor xmlns:cdr="http://schemas.openxmlformats.org/drawingml/2006/chartDrawing">
    <cdr:from>
      <cdr:x>0.4025</cdr:x>
      <cdr:y>0.7955</cdr:y>
    </cdr:from>
    <cdr:to>
      <cdr:x>0.53875</cdr:x>
      <cdr:y>0.872</cdr:y>
    </cdr:to>
    <cdr:sp macro="" textlink="">
      <cdr:nvSpPr>
        <cdr:cNvPr id="1028" name="Text Box 4"/>
        <cdr:cNvSpPr txBox="1">
          <a:spLocks xmlns:a="http://schemas.openxmlformats.org/drawingml/2006/main" noChangeArrowheads="1"/>
        </cdr:cNvSpPr>
      </cdr:nvSpPr>
      <cdr:spPr bwMode="auto">
        <a:xfrm xmlns:a="http://schemas.openxmlformats.org/drawingml/2006/main">
          <a:off x="3243405" y="4046191"/>
          <a:ext cx="1097923" cy="38910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36576" tIns="27432" rIns="36576" bIns="0" anchor="t" upright="1"/>
        <a:lstStyle xmlns:a="http://schemas.openxmlformats.org/drawingml/2006/main"/>
        <a:p xmlns:a="http://schemas.openxmlformats.org/drawingml/2006/main">
          <a:pPr algn="ctr" rtl="0">
            <a:defRPr sz="1000"/>
          </a:pPr>
          <a:r>
            <a:rPr lang="en-US" sz="1400" b="1" i="0" u="none" strike="noStrike" baseline="0">
              <a:solidFill>
                <a:srgbClr val="000080"/>
              </a:solidFill>
              <a:latin typeface="Arial"/>
              <a:cs typeface="Arial"/>
            </a:rPr>
            <a:t>Education</a:t>
          </a:r>
          <a:endParaRPr lang="en-US"/>
        </a:p>
      </cdr:txBody>
    </cdr:sp>
  </cdr:relSizeAnchor>
  <cdr:relSizeAnchor xmlns:cdr="http://schemas.openxmlformats.org/drawingml/2006/chartDrawing">
    <cdr:from>
      <cdr:x>0.17925</cdr:x>
      <cdr:y>0.7955</cdr:y>
    </cdr:from>
    <cdr:to>
      <cdr:x>0.32725</cdr:x>
      <cdr:y>0.9315</cdr:y>
    </cdr:to>
    <cdr:sp macro="" textlink="">
      <cdr:nvSpPr>
        <cdr:cNvPr id="1029" name="Text Box 5"/>
        <cdr:cNvSpPr txBox="1">
          <a:spLocks xmlns:a="http://schemas.openxmlformats.org/drawingml/2006/main" noChangeArrowheads="1"/>
        </cdr:cNvSpPr>
      </cdr:nvSpPr>
      <cdr:spPr bwMode="auto">
        <a:xfrm xmlns:a="http://schemas.openxmlformats.org/drawingml/2006/main">
          <a:off x="1444423" y="4046191"/>
          <a:ext cx="1192607" cy="6917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36576" tIns="27432" rIns="36576" bIns="0" anchor="t" upright="1"/>
        <a:lstStyle xmlns:a="http://schemas.openxmlformats.org/drawingml/2006/main"/>
        <a:p xmlns:a="http://schemas.openxmlformats.org/drawingml/2006/main">
          <a:pPr algn="ctr" rtl="0">
            <a:defRPr sz="1000"/>
          </a:pPr>
          <a:r>
            <a:rPr lang="en-US" sz="1400" b="1" i="0" u="none" strike="noStrike" baseline="0" dirty="0">
              <a:solidFill>
                <a:srgbClr val="000080"/>
              </a:solidFill>
              <a:latin typeface="Arial"/>
              <a:cs typeface="Arial"/>
            </a:rPr>
            <a:t>Public Soc. Benefit</a:t>
          </a:r>
          <a:endParaRPr lang="en-US" dirty="0"/>
        </a:p>
      </cdr:txBody>
    </cdr:sp>
  </cdr:relSizeAnchor>
  <cdr:relSizeAnchor xmlns:cdr="http://schemas.openxmlformats.org/drawingml/2006/chartDrawing">
    <cdr:from>
      <cdr:x>0.5905</cdr:x>
      <cdr:y>0.7955</cdr:y>
    </cdr:from>
    <cdr:to>
      <cdr:x>0.7505</cdr:x>
      <cdr:y>0.8675</cdr:y>
    </cdr:to>
    <cdr:sp macro="" textlink="">
      <cdr:nvSpPr>
        <cdr:cNvPr id="1030" name="Text Box 6"/>
        <cdr:cNvSpPr txBox="1">
          <a:spLocks xmlns:a="http://schemas.openxmlformats.org/drawingml/2006/main" noChangeArrowheads="1"/>
        </cdr:cNvSpPr>
      </cdr:nvSpPr>
      <cdr:spPr bwMode="auto">
        <a:xfrm xmlns:a="http://schemas.openxmlformats.org/drawingml/2006/main">
          <a:off x="4758338" y="4046191"/>
          <a:ext cx="1289304" cy="36621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36576" tIns="27432" rIns="36576" bIns="0" anchor="t" upright="1"/>
        <a:lstStyle xmlns:a="http://schemas.openxmlformats.org/drawingml/2006/main"/>
        <a:p xmlns:a="http://schemas.openxmlformats.org/drawingml/2006/main">
          <a:pPr algn="ctr" rtl="0">
            <a:defRPr sz="1000"/>
          </a:pPr>
          <a:r>
            <a:rPr lang="en-US" sz="1400" b="1" i="0" u="none" strike="noStrike" baseline="0">
              <a:solidFill>
                <a:srgbClr val="000080"/>
              </a:solidFill>
              <a:latin typeface="Arial"/>
              <a:cs typeface="Arial"/>
            </a:rPr>
            <a:t>     Religion</a:t>
          </a:r>
          <a:endParaRPr lang="en-US"/>
        </a:p>
      </cdr:txBody>
    </cdr:sp>
  </cdr:relSizeAnchor>
  <cdr:relSizeAnchor xmlns:cdr="http://schemas.openxmlformats.org/drawingml/2006/chartDrawing">
    <cdr:from>
      <cdr:x>0.50125</cdr:x>
      <cdr:y>0.7955</cdr:y>
    </cdr:from>
    <cdr:to>
      <cdr:x>0.629</cdr:x>
      <cdr:y>0.8675</cdr:y>
    </cdr:to>
    <cdr:sp macro="" textlink="">
      <cdr:nvSpPr>
        <cdr:cNvPr id="1031" name="Text Box 7"/>
        <cdr:cNvSpPr txBox="1">
          <a:spLocks xmlns:a="http://schemas.openxmlformats.org/drawingml/2006/main" noChangeArrowheads="1"/>
        </cdr:cNvSpPr>
      </cdr:nvSpPr>
      <cdr:spPr bwMode="auto">
        <a:xfrm xmlns:a="http://schemas.openxmlformats.org/drawingml/2006/main">
          <a:off x="4039148" y="4046191"/>
          <a:ext cx="1029428" cy="36621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36576" tIns="27432" rIns="36576" bIns="0" anchor="t" upright="1"/>
        <a:lstStyle xmlns:a="http://schemas.openxmlformats.org/drawingml/2006/main"/>
        <a:p xmlns:a="http://schemas.openxmlformats.org/drawingml/2006/main">
          <a:pPr algn="ctr" rtl="0">
            <a:defRPr sz="1000"/>
          </a:pPr>
          <a:r>
            <a:rPr lang="en-US" sz="1400" b="1" i="0" u="none" strike="noStrike" baseline="0">
              <a:solidFill>
                <a:srgbClr val="000080"/>
              </a:solidFill>
              <a:latin typeface="Arial"/>
              <a:cs typeface="Arial"/>
            </a:rPr>
            <a:t>Health</a:t>
          </a:r>
          <a:endParaRPr lang="en-US"/>
        </a:p>
      </cdr:txBody>
    </cdr:sp>
  </cdr:relSizeAnchor>
  <cdr:relSizeAnchor xmlns:cdr="http://schemas.openxmlformats.org/drawingml/2006/chartDrawing">
    <cdr:from>
      <cdr:x>0.29575</cdr:x>
      <cdr:y>0.7955</cdr:y>
    </cdr:from>
    <cdr:to>
      <cdr:x>0.4235</cdr:x>
      <cdr:y>0.87575</cdr:y>
    </cdr:to>
    <cdr:sp macro="" textlink="">
      <cdr:nvSpPr>
        <cdr:cNvPr id="1032" name="Text Box 8"/>
        <cdr:cNvSpPr txBox="1">
          <a:spLocks xmlns:a="http://schemas.openxmlformats.org/drawingml/2006/main" noChangeArrowheads="1"/>
        </cdr:cNvSpPr>
      </cdr:nvSpPr>
      <cdr:spPr bwMode="auto">
        <a:xfrm xmlns:a="http://schemas.openxmlformats.org/drawingml/2006/main">
          <a:off x="2383198" y="4046191"/>
          <a:ext cx="1029429" cy="4081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36576" tIns="27432" rIns="36576" bIns="0" anchor="t" upright="1"/>
        <a:lstStyle xmlns:a="http://schemas.openxmlformats.org/drawingml/2006/main"/>
        <a:p xmlns:a="http://schemas.openxmlformats.org/drawingml/2006/main">
          <a:pPr algn="ctr" rtl="0">
            <a:defRPr sz="1000"/>
          </a:pPr>
          <a:r>
            <a:rPr lang="en-US" sz="1400" b="1" i="0" u="none" strike="noStrike" baseline="0">
              <a:solidFill>
                <a:srgbClr val="000080"/>
              </a:solidFill>
              <a:latin typeface="Arial"/>
              <a:cs typeface="Arial"/>
            </a:rPr>
            <a:t>Arts</a:t>
          </a: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04820" cy="461645"/>
          </a:xfrm>
          <a:prstGeom prst="rect">
            <a:avLst/>
          </a:prstGeom>
          <a:noFill/>
          <a:ln>
            <a:noFill/>
          </a:ln>
          <a:effectLst/>
          <a:extLst/>
        </p:spPr>
        <p:txBody>
          <a:bodyPr vert="horz" wrap="square" lIns="92376" tIns="46188" rIns="92376" bIns="46188" numCol="1" anchor="t" anchorCtr="0" compatLnSpc="1">
            <a:prstTxWarp prst="textNoShape">
              <a:avLst/>
            </a:prstTxWarp>
          </a:bodyPr>
          <a:lstStyle>
            <a:lvl1pP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5" name="Rectangle 3"/>
          <p:cNvSpPr>
            <a:spLocks noGrp="1" noChangeArrowheads="1"/>
          </p:cNvSpPr>
          <p:nvPr>
            <p:ph type="dt" sz="quarter" idx="1"/>
          </p:nvPr>
        </p:nvSpPr>
        <p:spPr bwMode="auto">
          <a:xfrm>
            <a:off x="3929380" y="0"/>
            <a:ext cx="3004820" cy="461645"/>
          </a:xfrm>
          <a:prstGeom prst="rect">
            <a:avLst/>
          </a:prstGeom>
          <a:noFill/>
          <a:ln>
            <a:noFill/>
          </a:ln>
          <a:effectLst/>
          <a:extLst/>
        </p:spPr>
        <p:txBody>
          <a:bodyPr vert="horz" wrap="square" lIns="92376" tIns="46188" rIns="92376" bIns="46188" numCol="1" anchor="t" anchorCtr="0" compatLnSpc="1">
            <a:prstTxWarp prst="textNoShape">
              <a:avLst/>
            </a:prstTxWarp>
          </a:bodyPr>
          <a:lstStyle>
            <a:lvl1pPr algn="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6" name="Rectangle 4"/>
          <p:cNvSpPr>
            <a:spLocks noGrp="1" noChangeArrowheads="1"/>
          </p:cNvSpPr>
          <p:nvPr>
            <p:ph type="ftr" sz="quarter" idx="2"/>
          </p:nvPr>
        </p:nvSpPr>
        <p:spPr bwMode="auto">
          <a:xfrm>
            <a:off x="0" y="8771255"/>
            <a:ext cx="3004820" cy="461645"/>
          </a:xfrm>
          <a:prstGeom prst="rect">
            <a:avLst/>
          </a:prstGeom>
          <a:noFill/>
          <a:ln>
            <a:noFill/>
          </a:ln>
          <a:effectLst/>
          <a:extLst/>
        </p:spPr>
        <p:txBody>
          <a:bodyPr vert="horz" wrap="square" lIns="92376" tIns="46188" rIns="92376" bIns="46188" numCol="1" anchor="b" anchorCtr="0" compatLnSpc="1">
            <a:prstTxWarp prst="textNoShape">
              <a:avLst/>
            </a:prstTxWarp>
          </a:bodyPr>
          <a:lstStyle>
            <a:lvl1pP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7" name="Rectangle 5"/>
          <p:cNvSpPr>
            <a:spLocks noGrp="1" noChangeArrowheads="1"/>
          </p:cNvSpPr>
          <p:nvPr>
            <p:ph type="sldNum" sz="quarter" idx="3"/>
          </p:nvPr>
        </p:nvSpPr>
        <p:spPr bwMode="auto">
          <a:xfrm>
            <a:off x="3929380" y="8771255"/>
            <a:ext cx="3004820" cy="461645"/>
          </a:xfrm>
          <a:prstGeom prst="rect">
            <a:avLst/>
          </a:prstGeom>
          <a:noFill/>
          <a:ln>
            <a:noFill/>
          </a:ln>
          <a:effectLst/>
          <a:extLst/>
        </p:spPr>
        <p:txBody>
          <a:bodyPr vert="horz" wrap="square" lIns="92376" tIns="46188" rIns="92376" bIns="46188" numCol="1" anchor="b" anchorCtr="0" compatLnSpc="1">
            <a:prstTxWarp prst="textNoShape">
              <a:avLst/>
            </a:prstTxWarp>
          </a:bodyPr>
          <a:lstStyle>
            <a:lvl1pPr algn="r">
              <a:defRPr sz="1200">
                <a:ea typeface="ＭＳ Ｐゴシック" pitchFamily="-106" charset="-128"/>
              </a:defRPr>
            </a:lvl1pPr>
          </a:lstStyle>
          <a:p>
            <a:pPr>
              <a:defRPr/>
            </a:pPr>
            <a:fld id="{D5E86643-0143-4FED-8EDD-60AD789D1383}" type="slidenum">
              <a:rPr lang="en-US"/>
              <a:pPr>
                <a:defRPr/>
              </a:pPr>
              <a:t>‹#›</a:t>
            </a:fld>
            <a:endParaRPr lang="en-US"/>
          </a:p>
        </p:txBody>
      </p:sp>
    </p:spTree>
    <p:extLst>
      <p:ext uri="{BB962C8B-B14F-4D97-AF65-F5344CB8AC3E}">
        <p14:creationId xmlns:p14="http://schemas.microsoft.com/office/powerpoint/2010/main" val="2354688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4820" cy="461645"/>
          </a:xfrm>
          <a:prstGeom prst="rect">
            <a:avLst/>
          </a:prstGeom>
          <a:noFill/>
          <a:ln>
            <a:noFill/>
          </a:ln>
          <a:effectLst/>
          <a:extLst/>
        </p:spPr>
        <p:txBody>
          <a:bodyPr vert="horz" wrap="square" lIns="92376" tIns="46188" rIns="92376" bIns="46188" numCol="1" anchor="t" anchorCtr="0" compatLnSpc="1">
            <a:prstTxWarp prst="textNoShape">
              <a:avLst/>
            </a:prstTxWarp>
          </a:bodyPr>
          <a:lstStyle>
            <a:lvl1pP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4099" name="Rectangle 3"/>
          <p:cNvSpPr>
            <a:spLocks noGrp="1" noChangeArrowheads="1"/>
          </p:cNvSpPr>
          <p:nvPr>
            <p:ph type="dt" idx="1"/>
          </p:nvPr>
        </p:nvSpPr>
        <p:spPr bwMode="auto">
          <a:xfrm>
            <a:off x="3929380" y="0"/>
            <a:ext cx="3004820" cy="461645"/>
          </a:xfrm>
          <a:prstGeom prst="rect">
            <a:avLst/>
          </a:prstGeom>
          <a:noFill/>
          <a:ln>
            <a:noFill/>
          </a:ln>
          <a:effectLst/>
          <a:extLst/>
        </p:spPr>
        <p:txBody>
          <a:bodyPr vert="horz" wrap="square" lIns="92376" tIns="46188" rIns="92376" bIns="46188" numCol="1" anchor="t" anchorCtr="0" compatLnSpc="1">
            <a:prstTxWarp prst="textNoShape">
              <a:avLst/>
            </a:prstTxWarp>
          </a:bodyPr>
          <a:lstStyle>
            <a:lvl1pPr algn="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24560" y="4385628"/>
            <a:ext cx="5085080" cy="4154805"/>
          </a:xfrm>
          <a:prstGeom prst="rect">
            <a:avLst/>
          </a:prstGeom>
          <a:noFill/>
          <a:ln>
            <a:noFill/>
          </a:ln>
          <a:effectLst/>
          <a:extLst/>
        </p:spPr>
        <p:txBody>
          <a:bodyPr vert="horz" wrap="square" lIns="92376" tIns="46188" rIns="92376" bIns="461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71255"/>
            <a:ext cx="3004820" cy="461645"/>
          </a:xfrm>
          <a:prstGeom prst="rect">
            <a:avLst/>
          </a:prstGeom>
          <a:noFill/>
          <a:ln>
            <a:noFill/>
          </a:ln>
          <a:effectLst/>
          <a:extLst/>
        </p:spPr>
        <p:txBody>
          <a:bodyPr vert="horz" wrap="square" lIns="92376" tIns="46188" rIns="92376" bIns="46188" numCol="1" anchor="b" anchorCtr="0" compatLnSpc="1">
            <a:prstTxWarp prst="textNoShape">
              <a:avLst/>
            </a:prstTxWarp>
          </a:bodyPr>
          <a:lstStyle>
            <a:lvl1pP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4103" name="Rectangle 7"/>
          <p:cNvSpPr>
            <a:spLocks noGrp="1" noChangeArrowheads="1"/>
          </p:cNvSpPr>
          <p:nvPr>
            <p:ph type="sldNum" sz="quarter" idx="5"/>
          </p:nvPr>
        </p:nvSpPr>
        <p:spPr bwMode="auto">
          <a:xfrm>
            <a:off x="3929380" y="8771255"/>
            <a:ext cx="3004820" cy="461645"/>
          </a:xfrm>
          <a:prstGeom prst="rect">
            <a:avLst/>
          </a:prstGeom>
          <a:noFill/>
          <a:ln>
            <a:noFill/>
          </a:ln>
          <a:effectLst/>
          <a:extLst/>
        </p:spPr>
        <p:txBody>
          <a:bodyPr vert="horz" wrap="square" lIns="92376" tIns="46188" rIns="92376" bIns="46188" numCol="1" anchor="b" anchorCtr="0" compatLnSpc="1">
            <a:prstTxWarp prst="textNoShape">
              <a:avLst/>
            </a:prstTxWarp>
          </a:bodyPr>
          <a:lstStyle>
            <a:lvl1pPr algn="r">
              <a:defRPr sz="1200">
                <a:latin typeface="Times New Roman" pitchFamily="-84" charset="0"/>
                <a:ea typeface="ＭＳ Ｐゴシック" pitchFamily="-106" charset="-128"/>
              </a:defRPr>
            </a:lvl1pPr>
          </a:lstStyle>
          <a:p>
            <a:pPr>
              <a:defRPr/>
            </a:pPr>
            <a:fld id="{D7C641B6-6095-4509-98F9-987166FA583F}" type="slidenum">
              <a:rPr lang="en-US"/>
              <a:pPr>
                <a:defRPr/>
              </a:pPr>
              <a:t>‹#›</a:t>
            </a:fld>
            <a:endParaRPr lang="en-US"/>
          </a:p>
        </p:txBody>
      </p:sp>
    </p:spTree>
    <p:extLst>
      <p:ext uri="{BB962C8B-B14F-4D97-AF65-F5344CB8AC3E}">
        <p14:creationId xmlns:p14="http://schemas.microsoft.com/office/powerpoint/2010/main" val="3329278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Never had a gift acceptance</a:t>
            </a:r>
            <a:r>
              <a:rPr lang="en-US" baseline="0" dirty="0"/>
              <a:t> policy – prohibits sophisticated fundraising</a:t>
            </a:r>
          </a:p>
          <a:p>
            <a:pPr marL="171450" indent="-171450">
              <a:buFontTx/>
              <a:buChar char="-"/>
            </a:pPr>
            <a:r>
              <a:rPr lang="en-US" baseline="0" dirty="0"/>
              <a:t>CEO should ALWAYS be the CDO in every non-profit, regardless of size</a:t>
            </a:r>
          </a:p>
          <a:p>
            <a:pPr marL="171450" indent="-171450">
              <a:buFontTx/>
              <a:buChar char="-"/>
            </a:pPr>
            <a:r>
              <a:rPr lang="en-US" baseline="0" dirty="0"/>
              <a:t>Our board were busy on paper and wanted to be engaged but no real hierarchy </a:t>
            </a:r>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5</a:t>
            </a:fld>
            <a:endParaRPr lang="en-US"/>
          </a:p>
        </p:txBody>
      </p:sp>
    </p:spTree>
    <p:extLst>
      <p:ext uri="{BB962C8B-B14F-4D97-AF65-F5344CB8AC3E}">
        <p14:creationId xmlns:p14="http://schemas.microsoft.com/office/powerpoint/2010/main" val="113446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 So focused on goals, forget the analysis</a:t>
            </a:r>
            <a:r>
              <a:rPr lang="en-US" baseline="0" dirty="0"/>
              <a:t> often</a:t>
            </a:r>
            <a:endParaRPr lang="en-US" dirty="0"/>
          </a:p>
          <a:p>
            <a:pPr marL="171450" indent="-171450">
              <a:buFontTx/>
              <a:buChar char="-"/>
            </a:pPr>
            <a:endParaRPr lang="en-US" dirty="0"/>
          </a:p>
          <a:p>
            <a:pPr marL="171450" indent="-171450">
              <a:buFontTx/>
              <a:buChar char="-"/>
            </a:pPr>
            <a:r>
              <a:rPr lang="en-US" dirty="0"/>
              <a:t>Addin</a:t>
            </a:r>
            <a:r>
              <a:rPr lang="en-US" baseline="0" dirty="0"/>
              <a:t>g mini-cultivation events around UW goals – donors and non-donor prospects</a:t>
            </a:r>
          </a:p>
          <a:p>
            <a:pPr marL="171450" indent="-171450">
              <a:buFontTx/>
              <a:buChar char="-"/>
            </a:pPr>
            <a:endParaRPr lang="en-US" baseline="0" dirty="0"/>
          </a:p>
          <a:p>
            <a:pPr marL="171450" indent="-171450">
              <a:buFontTx/>
              <a:buChar char="-"/>
            </a:pPr>
            <a:r>
              <a:rPr lang="en-US" baseline="0" dirty="0"/>
              <a:t>Creating major donor acquisition marketing campaign – very direct, very targeted</a:t>
            </a:r>
          </a:p>
          <a:p>
            <a:pPr marL="171450" indent="-171450">
              <a:buFontTx/>
              <a:buChar char="-"/>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14</a:t>
            </a:fld>
            <a:endParaRPr lang="en-US"/>
          </a:p>
        </p:txBody>
      </p:sp>
    </p:spTree>
    <p:extLst>
      <p:ext uri="{BB962C8B-B14F-4D97-AF65-F5344CB8AC3E}">
        <p14:creationId xmlns:p14="http://schemas.microsoft.com/office/powerpoint/2010/main" val="2347993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Basic fundraising pyramid</a:t>
            </a:r>
          </a:p>
          <a:p>
            <a:pPr marL="171450" indent="-171450">
              <a:buFontTx/>
              <a:buChar char="-"/>
            </a:pPr>
            <a:r>
              <a:rPr lang="en-US" baseline="0" dirty="0"/>
              <a:t>Need to make it UW-unique to add WPCs</a:t>
            </a:r>
          </a:p>
          <a:p>
            <a:pPr marL="171450" indent="-171450">
              <a:buFontTx/>
              <a:buChar char="-"/>
            </a:pPr>
            <a:r>
              <a:rPr lang="en-US" baseline="0" dirty="0"/>
              <a:t>Must ALWAYS come back to this when campaigns are failing</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15</a:t>
            </a:fld>
            <a:endParaRPr lang="en-US"/>
          </a:p>
        </p:txBody>
      </p:sp>
    </p:spTree>
    <p:extLst>
      <p:ext uri="{BB962C8B-B14F-4D97-AF65-F5344CB8AC3E}">
        <p14:creationId xmlns:p14="http://schemas.microsoft.com/office/powerpoint/2010/main" val="2291638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WPC fit somewhere between mass appeals and leadership giving</a:t>
            </a:r>
          </a:p>
          <a:p>
            <a:pPr marL="171450" indent="-171450">
              <a:buFontTx/>
              <a:buChar char="-"/>
            </a:pPr>
            <a:r>
              <a:rPr lang="en-US" baseline="0" dirty="0"/>
              <a:t>Sometimes we forget that non-profits are businesses</a:t>
            </a:r>
          </a:p>
          <a:p>
            <a:pPr marL="171450" indent="-171450">
              <a:buFontTx/>
              <a:buChar char="-"/>
            </a:pPr>
            <a:r>
              <a:rPr lang="en-US" baseline="0" dirty="0"/>
              <a:t>Your investment should ALWAYS mirror your projected return</a:t>
            </a:r>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16</a:t>
            </a:fld>
            <a:endParaRPr lang="en-US"/>
          </a:p>
        </p:txBody>
      </p:sp>
    </p:spTree>
    <p:extLst>
      <p:ext uri="{BB962C8B-B14F-4D97-AF65-F5344CB8AC3E}">
        <p14:creationId xmlns:p14="http://schemas.microsoft.com/office/powerpoint/2010/main" val="380504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F422D4-D9CB-4E96-8228-49EB2C049D1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83934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7"/>
          <p:cNvSpPr>
            <a:spLocks noGrp="1" noChangeArrowheads="1"/>
          </p:cNvSpPr>
          <p:nvPr>
            <p:ph type="sldNum" sz="quarter" idx="5"/>
          </p:nvPr>
        </p:nvSpPr>
        <p:spPr>
          <a:noFill/>
        </p:spPr>
        <p:txBody>
          <a:bodyPr/>
          <a:lstStyle>
            <a:lvl1pPr eaLnBrk="0" hangingPunct="0">
              <a:defRPr sz="1400" b="1">
                <a:solidFill>
                  <a:schemeClr val="accent1"/>
                </a:solidFill>
                <a:latin typeface="Arial" pitchFamily="34" charset="0"/>
                <a:ea typeface="ＭＳ Ｐゴシック" pitchFamily="34" charset="-128"/>
              </a:defRPr>
            </a:lvl1pPr>
            <a:lvl2pPr marL="742935" indent="-285744" eaLnBrk="0" hangingPunct="0">
              <a:defRPr sz="1400" b="1">
                <a:solidFill>
                  <a:schemeClr val="accent1"/>
                </a:solidFill>
                <a:latin typeface="Arial" pitchFamily="34" charset="0"/>
                <a:ea typeface="ＭＳ Ｐゴシック" pitchFamily="34" charset="-128"/>
              </a:defRPr>
            </a:lvl2pPr>
            <a:lvl3pPr marL="1142977" indent="-228596" eaLnBrk="0" hangingPunct="0">
              <a:defRPr sz="1400" b="1">
                <a:solidFill>
                  <a:schemeClr val="accent1"/>
                </a:solidFill>
                <a:latin typeface="Arial" pitchFamily="34" charset="0"/>
                <a:ea typeface="ＭＳ Ｐゴシック" pitchFamily="34" charset="-128"/>
              </a:defRPr>
            </a:lvl3pPr>
            <a:lvl4pPr marL="1600168" indent="-228596" eaLnBrk="0" hangingPunct="0">
              <a:defRPr sz="1400" b="1">
                <a:solidFill>
                  <a:schemeClr val="accent1"/>
                </a:solidFill>
                <a:latin typeface="Arial" pitchFamily="34" charset="0"/>
                <a:ea typeface="ＭＳ Ｐゴシック" pitchFamily="34" charset="-128"/>
              </a:defRPr>
            </a:lvl4pPr>
            <a:lvl5pPr marL="2057359" indent="-228596" eaLnBrk="0" hangingPunct="0">
              <a:defRPr sz="1400" b="1">
                <a:solidFill>
                  <a:schemeClr val="accent1"/>
                </a:solidFill>
                <a:latin typeface="Arial" pitchFamily="34" charset="0"/>
                <a:ea typeface="ＭＳ Ｐゴシック" pitchFamily="34" charset="-128"/>
              </a:defRPr>
            </a:lvl5pPr>
            <a:lvl6pPr marL="2514550" indent="-228596" eaLnBrk="0" fontAlgn="base" hangingPunct="0">
              <a:spcBef>
                <a:spcPct val="0"/>
              </a:spcBef>
              <a:spcAft>
                <a:spcPct val="0"/>
              </a:spcAft>
              <a:defRPr sz="1400" b="1">
                <a:solidFill>
                  <a:schemeClr val="accent1"/>
                </a:solidFill>
                <a:latin typeface="Arial" pitchFamily="34" charset="0"/>
                <a:ea typeface="ＭＳ Ｐゴシック" pitchFamily="34" charset="-128"/>
              </a:defRPr>
            </a:lvl6pPr>
            <a:lvl7pPr marL="2971741" indent="-228596" eaLnBrk="0" fontAlgn="base" hangingPunct="0">
              <a:spcBef>
                <a:spcPct val="0"/>
              </a:spcBef>
              <a:spcAft>
                <a:spcPct val="0"/>
              </a:spcAft>
              <a:defRPr sz="1400" b="1">
                <a:solidFill>
                  <a:schemeClr val="accent1"/>
                </a:solidFill>
                <a:latin typeface="Arial" pitchFamily="34" charset="0"/>
                <a:ea typeface="ＭＳ Ｐゴシック" pitchFamily="34" charset="-128"/>
              </a:defRPr>
            </a:lvl7pPr>
            <a:lvl8pPr marL="3428932" indent="-228596" eaLnBrk="0" fontAlgn="base" hangingPunct="0">
              <a:spcBef>
                <a:spcPct val="0"/>
              </a:spcBef>
              <a:spcAft>
                <a:spcPct val="0"/>
              </a:spcAft>
              <a:defRPr sz="1400" b="1">
                <a:solidFill>
                  <a:schemeClr val="accent1"/>
                </a:solidFill>
                <a:latin typeface="Arial" pitchFamily="34" charset="0"/>
                <a:ea typeface="ＭＳ Ｐゴシック" pitchFamily="34" charset="-128"/>
              </a:defRPr>
            </a:lvl8pPr>
            <a:lvl9pPr marL="3886122" indent="-228596" eaLnBrk="0" fontAlgn="base" hangingPunct="0">
              <a:spcBef>
                <a:spcPct val="0"/>
              </a:spcBef>
              <a:spcAft>
                <a:spcPct val="0"/>
              </a:spcAft>
              <a:defRPr sz="1400" b="1">
                <a:solidFill>
                  <a:schemeClr val="accent1"/>
                </a:solidFill>
                <a:latin typeface="Arial" pitchFamily="34" charset="0"/>
                <a:ea typeface="ＭＳ Ｐゴシック" pitchFamily="34" charset="-128"/>
              </a:defRPr>
            </a:lvl9pPr>
          </a:lstStyle>
          <a:p>
            <a:fld id="{508EEFE3-F5B4-4F8E-A140-3441310C3F90}" type="slidenum">
              <a:rPr lang="en-US" sz="1200">
                <a:solidFill>
                  <a:srgbClr val="FF0000"/>
                </a:solidFill>
              </a:rPr>
              <a:pPr/>
              <a:t>20</a:t>
            </a:fld>
            <a:endParaRPr lang="en-US" sz="1200" dirty="0">
              <a:solidFill>
                <a:srgbClr val="FF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2" y="4391025"/>
            <a:ext cx="5029200" cy="4235450"/>
          </a:xfrm>
          <a:noFill/>
        </p:spPr>
        <p:txBody>
          <a:bodyPr/>
          <a:lstStyle/>
          <a:p>
            <a:endParaRPr lang="en-US" dirty="0">
              <a:latin typeface="Arial" pitchFamily="34" charset="0"/>
            </a:endParaRPr>
          </a:p>
        </p:txBody>
      </p:sp>
    </p:spTree>
    <p:extLst>
      <p:ext uri="{BB962C8B-B14F-4D97-AF65-F5344CB8AC3E}">
        <p14:creationId xmlns:p14="http://schemas.microsoft.com/office/powerpoint/2010/main" val="2190162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55654" indent="-290636" eaLnBrk="0" hangingPunct="0">
              <a:defRPr sz="2400">
                <a:solidFill>
                  <a:schemeClr val="tx1"/>
                </a:solidFill>
                <a:latin typeface="Arial" pitchFamily="34" charset="0"/>
                <a:ea typeface="ＭＳ Ｐゴシック" pitchFamily="34" charset="-128"/>
              </a:defRPr>
            </a:lvl2pPr>
            <a:lvl3pPr marL="1162545" indent="-232509" eaLnBrk="0" hangingPunct="0">
              <a:defRPr sz="2400">
                <a:solidFill>
                  <a:schemeClr val="tx1"/>
                </a:solidFill>
                <a:latin typeface="Arial" pitchFamily="34" charset="0"/>
                <a:ea typeface="ＭＳ Ｐゴシック" pitchFamily="34" charset="-128"/>
              </a:defRPr>
            </a:lvl3pPr>
            <a:lvl4pPr marL="1627563" indent="-232509" eaLnBrk="0" hangingPunct="0">
              <a:defRPr sz="2400">
                <a:solidFill>
                  <a:schemeClr val="tx1"/>
                </a:solidFill>
                <a:latin typeface="Arial" pitchFamily="34" charset="0"/>
                <a:ea typeface="ＭＳ Ｐゴシック" pitchFamily="34" charset="-128"/>
              </a:defRPr>
            </a:lvl4pPr>
            <a:lvl5pPr marL="2092582" indent="-232509" eaLnBrk="0" hangingPunct="0">
              <a:defRPr sz="2400">
                <a:solidFill>
                  <a:schemeClr val="tx1"/>
                </a:solidFill>
                <a:latin typeface="Arial" pitchFamily="34" charset="0"/>
                <a:ea typeface="ＭＳ Ｐゴシック" pitchFamily="34" charset="-128"/>
              </a:defRPr>
            </a:lvl5pPr>
            <a:lvl6pPr marL="2557600" indent="-23250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2618" indent="-23250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87636" indent="-23250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2654" indent="-23250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A5B4585-FA8B-4DED-A30A-41230E2FB8DD}" type="slidenum">
              <a:rPr lang="en-US" sz="1200">
                <a:solidFill>
                  <a:srgbClr val="FF0000"/>
                </a:solidFill>
              </a:rPr>
              <a:pPr/>
              <a:t>21</a:t>
            </a:fld>
            <a:endParaRPr lang="en-US" sz="1200">
              <a:solidFill>
                <a:srgbClr val="FF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n-US" dirty="0">
              <a:latin typeface="Arial" pitchFamily="34" charset="0"/>
            </a:endParaRPr>
          </a:p>
        </p:txBody>
      </p:sp>
    </p:spTree>
    <p:extLst>
      <p:ext uri="{BB962C8B-B14F-4D97-AF65-F5344CB8AC3E}">
        <p14:creationId xmlns:p14="http://schemas.microsoft.com/office/powerpoint/2010/main" val="270208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60A3109-FC70-41AC-883D-CA590A11A7BF}" type="slidenum">
              <a:rPr lang="en-US" smtClean="0"/>
              <a:pPr>
                <a:defRPr/>
              </a:pPr>
              <a:t>22</a:t>
            </a:fld>
            <a:endParaRPr lang="en-US" dirty="0"/>
          </a:p>
        </p:txBody>
      </p:sp>
    </p:spTree>
    <p:extLst>
      <p:ext uri="{BB962C8B-B14F-4D97-AF65-F5344CB8AC3E}">
        <p14:creationId xmlns:p14="http://schemas.microsoft.com/office/powerpoint/2010/main" val="3064492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422D4-D9CB-4E96-8228-49EB2C049D19}" type="slidenum">
              <a:rPr lang="en-US" smtClean="0"/>
              <a:t>23</a:t>
            </a:fld>
            <a:endParaRPr lang="en-US"/>
          </a:p>
        </p:txBody>
      </p:sp>
    </p:spTree>
    <p:extLst>
      <p:ext uri="{BB962C8B-B14F-4D97-AF65-F5344CB8AC3E}">
        <p14:creationId xmlns:p14="http://schemas.microsoft.com/office/powerpoint/2010/main" val="263900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Secondly, the Rate of UW Donor Loss Accelerated in 2015</a:t>
            </a:r>
          </a:p>
        </p:txBody>
      </p:sp>
      <p:sp>
        <p:nvSpPr>
          <p:cNvPr id="4" name="Slide Number Placeholder 3"/>
          <p:cNvSpPr>
            <a:spLocks noGrp="1"/>
          </p:cNvSpPr>
          <p:nvPr>
            <p:ph type="sldNum" sz="quarter" idx="10"/>
          </p:nvPr>
        </p:nvSpPr>
        <p:spPr/>
        <p:txBody>
          <a:bodyPr/>
          <a:lstStyle/>
          <a:p>
            <a:fld id="{8BF422D4-D9CB-4E96-8228-49EB2C049D19}" type="slidenum">
              <a:rPr lang="en-US" smtClean="0"/>
              <a:t>25</a:t>
            </a:fld>
            <a:endParaRPr lang="en-US"/>
          </a:p>
        </p:txBody>
      </p:sp>
    </p:spTree>
    <p:extLst>
      <p:ext uri="{BB962C8B-B14F-4D97-AF65-F5344CB8AC3E}">
        <p14:creationId xmlns:p14="http://schemas.microsoft.com/office/powerpoint/2010/main" val="1528150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Network-Wide Strategy was introduced at the 2014 Community Leaders Conference (CLC) in part to address these revenue problems and is based on ideas shared by network leaders and our stakeholders.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Strategy clarifies United Way’s </a:t>
            </a:r>
            <a:r>
              <a:rPr lang="en-US" sz="1200" b="1" u="sng" kern="1200" dirty="0">
                <a:solidFill>
                  <a:schemeClr val="tx1"/>
                </a:solidFill>
                <a:effectLst/>
                <a:latin typeface="+mn-lt"/>
                <a:ea typeface="+mn-ea"/>
                <a:cs typeface="+mn-cs"/>
              </a:rPr>
              <a:t>unique positioning</a:t>
            </a:r>
            <a:r>
              <a:rPr lang="en-US" sz="1200" kern="1200" dirty="0">
                <a:solidFill>
                  <a:schemeClr val="tx1"/>
                </a:solidFill>
                <a:effectLst/>
                <a:latin typeface="+mn-lt"/>
                <a:ea typeface="+mn-ea"/>
                <a:cs typeface="+mn-cs"/>
              </a:rPr>
              <a:t> as a foundation for our strategy and communications</a:t>
            </a:r>
          </a:p>
          <a:p>
            <a:pPr lvl="0"/>
            <a:endParaRPr lang="en-US" b="1" u="sng" dirty="0"/>
          </a:p>
          <a:p>
            <a:pPr lvl="0"/>
            <a:r>
              <a:rPr lang="en-US" dirty="0"/>
              <a:t>What makes United Way unique is that we…</a:t>
            </a:r>
          </a:p>
          <a:p>
            <a:pPr lvl="1"/>
            <a:r>
              <a:rPr lang="en-US" dirty="0"/>
              <a:t>Develop </a:t>
            </a:r>
            <a:r>
              <a:rPr lang="en-US" b="1" u="sng" dirty="0"/>
              <a:t>integrated solutions</a:t>
            </a:r>
            <a:r>
              <a:rPr lang="en-US" dirty="0"/>
              <a:t> that improves lives AND communities. </a:t>
            </a:r>
          </a:p>
          <a:p>
            <a:pPr lvl="1"/>
            <a:r>
              <a:rPr lang="en-US" dirty="0"/>
              <a:t>Focus on what’s most needed and </a:t>
            </a:r>
            <a:r>
              <a:rPr lang="en-US" b="1" u="sng" dirty="0"/>
              <a:t>what works locally.</a:t>
            </a:r>
            <a:r>
              <a:rPr lang="en-US" dirty="0"/>
              <a:t> </a:t>
            </a:r>
          </a:p>
          <a:p>
            <a:pPr lvl="1"/>
            <a:r>
              <a:rPr lang="en-US" dirty="0"/>
              <a:t>Get leaders and organizations from </a:t>
            </a:r>
            <a:r>
              <a:rPr lang="en-US" b="1" u="sng" dirty="0"/>
              <a:t>all sectors to work together.</a:t>
            </a:r>
            <a:endParaRPr lang="en-US" dirty="0"/>
          </a:p>
          <a:p>
            <a:pPr lvl="1"/>
            <a:r>
              <a:rPr lang="en-US" b="1" u="sng" dirty="0"/>
              <a:t>Invite millions</a:t>
            </a:r>
            <a:r>
              <a:rPr lang="en-US" u="sng" dirty="0"/>
              <a:t> </a:t>
            </a:r>
            <a:r>
              <a:rPr lang="en-US" b="1" u="sng" dirty="0"/>
              <a:t>of people </a:t>
            </a:r>
            <a:r>
              <a:rPr lang="en-US" dirty="0"/>
              <a:t>to be part of the change and amplify the impact.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Strategy also provides focus and a pathway to address clear, current challenges we face</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hrough the </a:t>
            </a:r>
            <a:r>
              <a:rPr lang="en-US" b="1" u="sng" dirty="0"/>
              <a:t>Five Bold Plays</a:t>
            </a:r>
            <a:r>
              <a:rPr lang="en-US" b="1" u="none" dirty="0"/>
              <a:t>, </a:t>
            </a:r>
            <a:r>
              <a:rPr lang="en-US" dirty="0"/>
              <a:t>the key actions we must take to drive our success.</a:t>
            </a:r>
          </a:p>
          <a:p>
            <a:pPr lvl="1"/>
            <a:r>
              <a:rPr lang="en-US" b="0" dirty="0"/>
              <a:t>First,</a:t>
            </a:r>
            <a:r>
              <a:rPr lang="en-US" b="1" dirty="0"/>
              <a:t> Bold Play 1: Execute on a Clear Business Model </a:t>
            </a:r>
            <a:r>
              <a:rPr lang="en-US" b="0" dirty="0"/>
              <a:t>advises that United Way must shift from generating resources by providing </a:t>
            </a:r>
            <a:r>
              <a:rPr lang="en-US" dirty="0"/>
              <a:t>“One great product marketed the same way to everyone” to getting “The right product to the right donor at the right time in the right way”. I will talk more about this donor-centered approach in a minute. </a:t>
            </a:r>
          </a:p>
          <a:p>
            <a:pPr lvl="1"/>
            <a:r>
              <a:rPr lang="en-US" b="0" dirty="0"/>
              <a:t>For</a:t>
            </a:r>
            <a:r>
              <a:rPr lang="en-US" b="1" dirty="0"/>
              <a:t> Bold Play 2: Create Great Individual Experiences,</a:t>
            </a:r>
            <a:r>
              <a:rPr lang="en-US" b="1" baseline="0" dirty="0"/>
              <a:t> </a:t>
            </a:r>
            <a:r>
              <a:rPr lang="en-US" b="0" baseline="0" dirty="0"/>
              <a:t>United Way e</a:t>
            </a:r>
            <a:r>
              <a:rPr lang="en-US" b="0" dirty="0"/>
              <a:t>ngages </a:t>
            </a:r>
            <a:r>
              <a:rPr lang="en-US" dirty="0"/>
              <a:t>people in ways they prefer in our new digital world: personal, online and in-person, year-round, and over a lifetime.</a:t>
            </a:r>
          </a:p>
          <a:p>
            <a:pPr lvl="1"/>
            <a:r>
              <a:rPr lang="en-US" b="1" dirty="0"/>
              <a:t>Bold Play 3: Reignite Strategic Corporate Relationships </a:t>
            </a:r>
            <a:r>
              <a:rPr lang="en-US" dirty="0"/>
              <a:t>says we must re-establish ourselves as the Partner-of-Choice for companies by delivering unparalleled employee engagement, community impact, and business value via strategic agreements and network-wide account management.</a:t>
            </a:r>
          </a:p>
          <a:p>
            <a:pPr lvl="1"/>
            <a:r>
              <a:rPr lang="en-US" b="0" dirty="0"/>
              <a:t>In</a:t>
            </a:r>
            <a:r>
              <a:rPr lang="en-US" b="1" dirty="0"/>
              <a:t> Bold Play 4: Drive Transformational Giving </a:t>
            </a:r>
            <a:r>
              <a:rPr lang="en-US" b="0" dirty="0"/>
              <a:t>we secure large, game-changing gifts by refreshing and expanding the  Tocqueville Society and </a:t>
            </a:r>
            <a:r>
              <a:rPr lang="en-US" b="0" baseline="0" dirty="0"/>
              <a:t>b</a:t>
            </a:r>
            <a:r>
              <a:rPr lang="en-US" dirty="0"/>
              <a:t>uilding a network of high-net-worth ambassadors, including a $10 Million Giving Society, who accelerate our impact and innovation worldwide. </a:t>
            </a:r>
          </a:p>
          <a:p>
            <a:pPr lvl="1"/>
            <a:r>
              <a:rPr lang="en-US" b="0" dirty="0"/>
              <a:t>Finally,</a:t>
            </a:r>
            <a:r>
              <a:rPr lang="en-US" b="1" dirty="0"/>
              <a:t> Bold Play 5: Work Together “As One” Network, </a:t>
            </a:r>
            <a:r>
              <a:rPr lang="en-US" b="0" dirty="0"/>
              <a:t>builds on our greatest asset the great number of</a:t>
            </a:r>
            <a:r>
              <a:rPr lang="en-US" b="0" baseline="0" dirty="0"/>
              <a:t> United Ways</a:t>
            </a:r>
            <a:r>
              <a:rPr lang="en-US" b="1" baseline="0" dirty="0"/>
              <a:t>. </a:t>
            </a:r>
            <a:r>
              <a:rPr lang="en-US" b="0" baseline="0" dirty="0"/>
              <a:t>We must work “as one” when it is to all of our advantage, h</a:t>
            </a:r>
            <a:r>
              <a:rPr lang="en-US" dirty="0"/>
              <a:t>arness the power of scale to raise our operational performance. and speak as one brand with one voice.</a:t>
            </a:r>
          </a:p>
          <a:p>
            <a:pPr lvl="1"/>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E42DFC3-49B2-4206-BD0E-8B5754232DD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11133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Previous structure = 11 committees that only</a:t>
            </a:r>
            <a:r>
              <a:rPr lang="en-US" baseline="0" dirty="0"/>
              <a:t> met when needed</a:t>
            </a:r>
          </a:p>
          <a:p>
            <a:pPr marL="171450" indent="-171450">
              <a:buFontTx/>
              <a:buChar char="-"/>
            </a:pPr>
            <a:r>
              <a:rPr lang="en-US" baseline="0" dirty="0"/>
              <a:t>Some committees had few to no board members (campaign cabinet – few; communications – none)</a:t>
            </a:r>
          </a:p>
          <a:p>
            <a:pPr marL="171450" indent="-171450">
              <a:buFontTx/>
              <a:buChar char="-"/>
            </a:pPr>
            <a:r>
              <a:rPr lang="en-US" baseline="0" dirty="0"/>
              <a:t>Some board members didn’t know they were on certain committees</a:t>
            </a:r>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6</a:t>
            </a:fld>
            <a:endParaRPr lang="en-US"/>
          </a:p>
        </p:txBody>
      </p:sp>
    </p:spTree>
    <p:extLst>
      <p:ext uri="{BB962C8B-B14F-4D97-AF65-F5344CB8AC3E}">
        <p14:creationId xmlns:p14="http://schemas.microsoft.com/office/powerpoint/2010/main" val="1731388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28</a:t>
            </a:fld>
            <a:endParaRPr lang="en-US"/>
          </a:p>
        </p:txBody>
      </p:sp>
    </p:spTree>
    <p:extLst>
      <p:ext uri="{BB962C8B-B14F-4D97-AF65-F5344CB8AC3E}">
        <p14:creationId xmlns:p14="http://schemas.microsoft.com/office/powerpoint/2010/main" val="3247293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F422D4-D9CB-4E96-8228-49EB2C049D19}" type="slidenum">
              <a:rPr lang="en-US" smtClean="0"/>
              <a:t>29</a:t>
            </a:fld>
            <a:endParaRPr lang="en-US"/>
          </a:p>
        </p:txBody>
      </p:sp>
    </p:spTree>
    <p:extLst>
      <p:ext uri="{BB962C8B-B14F-4D97-AF65-F5344CB8AC3E}">
        <p14:creationId xmlns:p14="http://schemas.microsoft.com/office/powerpoint/2010/main" val="3951873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BF422D4-D9CB-4E96-8228-49EB2C049D19}" type="slidenum">
              <a:rPr lang="en-US" smtClean="0"/>
              <a:t>30</a:t>
            </a:fld>
            <a:endParaRPr lang="en-US"/>
          </a:p>
        </p:txBody>
      </p:sp>
    </p:spTree>
    <p:extLst>
      <p:ext uri="{BB962C8B-B14F-4D97-AF65-F5344CB8AC3E}">
        <p14:creationId xmlns:p14="http://schemas.microsoft.com/office/powerpoint/2010/main" val="4138932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F422D4-D9CB-4E96-8228-49EB2C049D19}" type="slidenum">
              <a:rPr lang="en-US" smtClean="0"/>
              <a:t>31</a:t>
            </a:fld>
            <a:endParaRPr lang="en-US"/>
          </a:p>
        </p:txBody>
      </p:sp>
    </p:spTree>
    <p:extLst>
      <p:ext uri="{BB962C8B-B14F-4D97-AF65-F5344CB8AC3E}">
        <p14:creationId xmlns:p14="http://schemas.microsoft.com/office/powerpoint/2010/main" val="3050493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a:solidFill>
                  <a:schemeClr val="tx1"/>
                </a:solidFill>
                <a:effectLst/>
                <a:latin typeface="+mn-lt"/>
                <a:ea typeface="+mn-ea"/>
                <a:cs typeface="+mn-cs"/>
              </a:rPr>
              <a:t>The United Way donor-centered Business Model is the focus of Bold Play 1. To execute the business model effectively, we must answer the question: “How do we make money and grow our impact work in our communities?” Being donor-centric helps us raise the revenue necessary to maximize our impact. </a:t>
            </a:r>
            <a:endParaRPr lang="en-US" dirty="0">
              <a:effectLst/>
            </a:endParaRPr>
          </a:p>
          <a:p>
            <a:pPr rtl="0" eaLnBrk="1" latinLnBrk="0" hangingPunct="1"/>
            <a:r>
              <a:rPr lang="en-US" sz="1200" kern="1200" dirty="0">
                <a:solidFill>
                  <a:schemeClr val="tx1"/>
                </a:solidFill>
                <a:effectLst/>
                <a:latin typeface="+mn-lt"/>
                <a:ea typeface="+mn-ea"/>
                <a:cs typeface="+mn-cs"/>
              </a:rPr>
              <a:t> </a:t>
            </a:r>
            <a:endParaRPr lang="en-US" dirty="0">
              <a:effectLst/>
            </a:endParaRPr>
          </a:p>
          <a:p>
            <a:pPr rtl="0" eaLnBrk="1" latinLnBrk="0" hangingPunct="1"/>
            <a:r>
              <a:rPr lang="en-US" sz="1200" kern="1200" dirty="0">
                <a:solidFill>
                  <a:schemeClr val="tx1"/>
                </a:solidFill>
                <a:effectLst/>
                <a:latin typeface="+mn-lt"/>
                <a:ea typeface="+mn-ea"/>
                <a:cs typeface="+mn-cs"/>
              </a:rPr>
              <a:t>The model is divided into three key areas: Engage Markets, Develop Impact Products, and Develop Channels and Experiences.</a:t>
            </a:r>
            <a:endParaRPr lang="en-US" dirty="0">
              <a:effectLst/>
            </a:endParaRPr>
          </a:p>
          <a:p>
            <a:pPr rtl="0" eaLnBrk="1" latinLnBrk="0" hangingPunct="1"/>
            <a:r>
              <a:rPr lang="en-US" sz="1200" b="1" kern="1200" dirty="0">
                <a:solidFill>
                  <a:schemeClr val="tx1"/>
                </a:solidFill>
                <a:effectLst/>
                <a:latin typeface="+mn-lt"/>
                <a:ea typeface="+mn-ea"/>
                <a:cs typeface="+mn-cs"/>
              </a:rPr>
              <a:t>Engage Markets – Understand and Segment Donors: </a:t>
            </a:r>
            <a:r>
              <a:rPr lang="en-US" sz="1200" kern="1200" dirty="0">
                <a:solidFill>
                  <a:schemeClr val="tx1"/>
                </a:solidFill>
                <a:effectLst/>
                <a:latin typeface="+mn-lt"/>
                <a:ea typeface="+mn-ea"/>
                <a:cs typeface="+mn-cs"/>
              </a:rPr>
              <a:t>In order to drive revenue, we must know our donors and frame our work in ways that resonate with them. </a:t>
            </a:r>
            <a:endParaRPr lang="en-US" dirty="0">
              <a:effectLst/>
            </a:endParaRPr>
          </a:p>
          <a:p>
            <a:pPr rtl="0" eaLnBrk="1" latinLnBrk="0" hangingPunct="1"/>
            <a:r>
              <a:rPr lang="en-US" sz="1200" kern="1200" dirty="0">
                <a:solidFill>
                  <a:schemeClr val="tx1"/>
                </a:solidFill>
                <a:effectLst/>
                <a:latin typeface="+mn-lt"/>
                <a:ea typeface="+mn-ea"/>
                <a:cs typeface="+mn-cs"/>
              </a:rPr>
              <a:t>To effectively connect with donors, it’s critical to discover as much about them as possible – especially in the workplace – to understand what they like and don’t like.  Which market segments care about which products/causes, and how do they want to engage.  </a:t>
            </a:r>
            <a:endParaRPr lang="en-US" dirty="0">
              <a:effectLst/>
            </a:endParaRPr>
          </a:p>
          <a:p>
            <a:pPr rtl="0" eaLnBrk="1" latinLnBrk="0" hangingPunct="1"/>
            <a:r>
              <a:rPr lang="en-US" sz="1200" kern="1200" dirty="0">
                <a:solidFill>
                  <a:schemeClr val="tx1"/>
                </a:solidFill>
                <a:effectLst/>
                <a:latin typeface="+mn-lt"/>
                <a:ea typeface="+mn-ea"/>
                <a:cs typeface="+mn-cs"/>
              </a:rPr>
              <a:t>Using this information, we can group donors into ‘segments’ in order to best take our product to market. </a:t>
            </a:r>
            <a:endParaRPr lang="en-US" dirty="0">
              <a:effectLst/>
            </a:endParaRPr>
          </a:p>
          <a:p>
            <a:pPr rtl="0" eaLnBrk="1" latinLnBrk="0" hangingPunct="1"/>
            <a:r>
              <a:rPr lang="en-US" sz="1200" b="1" kern="1200" dirty="0">
                <a:solidFill>
                  <a:schemeClr val="tx1"/>
                </a:solidFill>
                <a:effectLst/>
                <a:latin typeface="+mn-lt"/>
                <a:ea typeface="+mn-ea"/>
                <a:cs typeface="+mn-cs"/>
              </a:rPr>
              <a:t>Develop Channels and Experiences – Build multiple pathways to engage donors and market segments: </a:t>
            </a:r>
            <a:r>
              <a:rPr lang="en-US" sz="1200" kern="1200" dirty="0">
                <a:solidFill>
                  <a:schemeClr val="tx1"/>
                </a:solidFill>
                <a:effectLst/>
                <a:latin typeface="+mn-lt"/>
                <a:ea typeface="+mn-ea"/>
                <a:cs typeface="+mn-cs"/>
              </a:rPr>
              <a:t>Once segmented, we can begin to craft multiple pathways to engagement, like developing digital strategies, asking people to help build the solutions, and providing opportunities to Give, Advocate, and Volunteer that are tailored to resonate with specific donors. This created a unique experience with the United Way brand, resulting in deeper, more personal connections to our cause.  </a:t>
            </a:r>
            <a:endParaRPr lang="en-US" dirty="0">
              <a:effectLst/>
            </a:endParaRPr>
          </a:p>
          <a:p>
            <a:pPr rtl="0" eaLnBrk="1" latinLnBrk="0" hangingPunct="1"/>
            <a:r>
              <a:rPr lang="en-US" sz="1200" kern="1200" dirty="0">
                <a:solidFill>
                  <a:schemeClr val="tx1"/>
                </a:solidFill>
                <a:effectLst/>
                <a:latin typeface="+mn-lt"/>
                <a:ea typeface="+mn-ea"/>
                <a:cs typeface="+mn-cs"/>
              </a:rPr>
              <a:t>It’s critical to improve our existing channels – such as rebuilding the mechanics of a best-in-class workplace campaign or a major giving strategy – while innovating to embrace new channels and platforms.  </a:t>
            </a:r>
            <a:endParaRPr lang="en-US" dirty="0">
              <a:effectLst/>
            </a:endParaRPr>
          </a:p>
          <a:p>
            <a:pPr rtl="0" eaLnBrk="1" latinLnBrk="0" hangingPunct="1"/>
            <a:r>
              <a:rPr lang="en-US" sz="1200" b="1" kern="1200" dirty="0">
                <a:solidFill>
                  <a:schemeClr val="tx1"/>
                </a:solidFill>
                <a:effectLst/>
                <a:latin typeface="+mn-lt"/>
                <a:ea typeface="+mn-ea"/>
                <a:cs typeface="+mn-cs"/>
              </a:rPr>
              <a:t>Develop Impact Products – Frame Impact Strategies as Causes/Products: </a:t>
            </a:r>
            <a:r>
              <a:rPr lang="en-US" sz="1200" kern="1200" dirty="0">
                <a:solidFill>
                  <a:schemeClr val="tx1"/>
                </a:solidFill>
                <a:effectLst/>
                <a:latin typeface="+mn-lt"/>
                <a:ea typeface="+mn-ea"/>
                <a:cs typeface="+mn-cs"/>
              </a:rPr>
              <a:t>We are in the business of creating impact, and the donor is our customer. </a:t>
            </a:r>
            <a:endParaRPr lang="en-US" dirty="0">
              <a:effectLst/>
            </a:endParaRPr>
          </a:p>
          <a:p>
            <a:pPr rtl="0" eaLnBrk="1" latinLnBrk="0" hangingPunct="1"/>
            <a:r>
              <a:rPr lang="en-US" sz="1200" kern="1200" dirty="0">
                <a:solidFill>
                  <a:schemeClr val="tx1"/>
                </a:solidFill>
                <a:effectLst/>
                <a:latin typeface="+mn-lt"/>
                <a:ea typeface="+mn-ea"/>
                <a:cs typeface="+mn-cs"/>
              </a:rPr>
              <a:t>Executing on the business model assumes there’s a strong impact agenda – developed with and through the community – already in place. The goal of engaging and segmenting our markets is to understand what those markets care about within our agenda, and how to effectively connect them to those issues. By framing our impact work as a product to invest in or a cause to commit to, we can drive increased revenue to fund our mission. </a:t>
            </a:r>
            <a:endParaRPr lang="en-US" dirty="0">
              <a:effectLst/>
            </a:endParaRPr>
          </a:p>
          <a:p>
            <a:pPr rtl="0" eaLnBrk="1" latinLnBrk="0" hangingPunct="1"/>
            <a:r>
              <a:rPr lang="en-US" sz="1200" b="1" kern="1200" dirty="0">
                <a:solidFill>
                  <a:schemeClr val="tx1"/>
                </a:solidFill>
                <a:effectLst/>
                <a:latin typeface="+mn-lt"/>
                <a:ea typeface="+mn-ea"/>
                <a:cs typeface="+mn-cs"/>
              </a:rPr>
              <a:t>Strategy and Operating Policies: </a:t>
            </a:r>
            <a:r>
              <a:rPr lang="en-US" sz="1200" kern="1200" dirty="0">
                <a:solidFill>
                  <a:schemeClr val="tx1"/>
                </a:solidFill>
                <a:effectLst/>
                <a:latin typeface="+mn-lt"/>
                <a:ea typeface="+mn-ea"/>
                <a:cs typeface="+mn-cs"/>
              </a:rPr>
              <a:t>The business model’s success relies on a solid organizational foundation. In order to optimize the cycle, a United Way must have 1) staff and volunteers that  have a clear understanding of the donor-centered business model, the change that is required to become a customer-focused organization, and risks to mitigate during transition; 2) integrated functional areas aligned to support a donor-centered approach; 3) employees with competencies to effectively deliver for the donor;, 4) solid and transparent governance and finance practices; and 5) a CEO, senior team and volunteer structure deeply engaged to drive success in this way. </a:t>
            </a:r>
            <a:endParaRPr lang="en-US" dirty="0">
              <a:effectLst/>
            </a:endParaRPr>
          </a:p>
          <a:p>
            <a:r>
              <a:rPr lang="en-US" dirty="0"/>
              <a:t> </a:t>
            </a:r>
          </a:p>
          <a:p>
            <a:endParaRPr lang="en-US" dirty="0"/>
          </a:p>
        </p:txBody>
      </p:sp>
      <p:sp>
        <p:nvSpPr>
          <p:cNvPr id="4" name="Slide Number Placeholder 3"/>
          <p:cNvSpPr>
            <a:spLocks noGrp="1"/>
          </p:cNvSpPr>
          <p:nvPr>
            <p:ph type="sldNum" sz="quarter" idx="10"/>
          </p:nvPr>
        </p:nvSpPr>
        <p:spPr/>
        <p:txBody>
          <a:bodyPr/>
          <a:lstStyle/>
          <a:p>
            <a:fld id="{9E42DFC3-49B2-4206-BD0E-8B5754232DD9}"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71677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a:solidFill>
                  <a:schemeClr val="tx1"/>
                </a:solidFill>
                <a:effectLst/>
                <a:latin typeface="+mn-lt"/>
                <a:ea typeface="+mn-ea"/>
                <a:cs typeface="+mn-cs"/>
              </a:rPr>
              <a:t>A set of tools has been developed to help you deliver on Bold 1 -- to clarify your own business model and how you’re using impact to drive your revenue. </a:t>
            </a:r>
            <a:endParaRPr lang="en-US" dirty="0">
              <a:effectLst/>
            </a:endParaRPr>
          </a:p>
          <a:p>
            <a:pPr rtl="0" eaLnBrk="1" latinLnBrk="0" hangingPunct="1"/>
            <a:r>
              <a:rPr lang="en-US" sz="1200" kern="1200" dirty="0">
                <a:solidFill>
                  <a:schemeClr val="tx1"/>
                </a:solidFill>
                <a:effectLst/>
                <a:latin typeface="+mn-lt"/>
                <a:ea typeface="+mn-ea"/>
                <a:cs typeface="+mn-cs"/>
              </a:rPr>
              <a:t>The Business Model Guided Toolbox includes a Prezi presentation for staff and Board that</a:t>
            </a:r>
            <a:r>
              <a:rPr lang="en-US" sz="1200" kern="1200" baseline="0" dirty="0">
                <a:solidFill>
                  <a:schemeClr val="tx1"/>
                </a:solidFill>
                <a:effectLst/>
                <a:latin typeface="+mn-lt"/>
                <a:ea typeface="+mn-ea"/>
                <a:cs typeface="+mn-cs"/>
              </a:rPr>
              <a:t> explains United Way’s donor-centered business model. </a:t>
            </a:r>
            <a:endParaRPr lang="en-US" dirty="0">
              <a:effectLst/>
            </a:endParaRPr>
          </a:p>
          <a:p>
            <a:pPr rtl="0" eaLnBrk="1" latinLnBrk="0" hangingPunct="1"/>
            <a:r>
              <a:rPr lang="en-US" sz="1200" kern="1200" baseline="0" dirty="0">
                <a:solidFill>
                  <a:schemeClr val="tx1"/>
                </a:solidFill>
                <a:effectLst/>
                <a:latin typeface="+mn-lt"/>
                <a:ea typeface="+mn-ea"/>
                <a:cs typeface="+mn-cs"/>
              </a:rPr>
              <a:t>Also in the toolbox is </a:t>
            </a:r>
            <a:r>
              <a:rPr lang="en-US" sz="1200" kern="1200" dirty="0">
                <a:solidFill>
                  <a:schemeClr val="tx1"/>
                </a:solidFill>
                <a:effectLst/>
                <a:latin typeface="+mn-lt"/>
                <a:ea typeface="+mn-ea"/>
                <a:cs typeface="+mn-cs"/>
              </a:rPr>
              <a:t>a guided diagnostic self-assessment to help you identify your United Way’s current status on practices and processes for driving revenue in a donor-centered way. </a:t>
            </a:r>
            <a:endParaRPr lang="en-US" dirty="0">
              <a:effectLst/>
            </a:endParaRPr>
          </a:p>
          <a:p>
            <a:pPr rtl="0" eaLnBrk="1" latinLnBrk="0" hangingPunct="1"/>
            <a:r>
              <a:rPr lang="en-US" sz="1200" kern="1200" dirty="0">
                <a:solidFill>
                  <a:schemeClr val="tx1"/>
                </a:solidFill>
                <a:effectLst/>
                <a:latin typeface="+mn-lt"/>
                <a:ea typeface="+mn-ea"/>
                <a:cs typeface="+mn-cs"/>
              </a:rPr>
              <a:t>For example, a United Way process that is explored in the self-assessment is the extent to which your United Way uses data to identify groups of individuals to cultivate as key market segments. In this section of the diagnostic you are asked whether your United Way captures donor data including personal contact information, demographics, interests and affinities through other engagement channels and enters it into the relationship management system. By using the assessment to understand where you stand today you can set a plan to move forward in getting the right product to the right donor at the right time in the right way.</a:t>
            </a:r>
            <a:endParaRPr lang="en-US" dirty="0">
              <a:effectLst/>
            </a:endParaRPr>
          </a:p>
          <a:p>
            <a:pPr rtl="0" eaLnBrk="1" latinLnBrk="0" hangingPunct="1"/>
            <a:r>
              <a:rPr lang="en-US" sz="1200" kern="1200" dirty="0">
                <a:solidFill>
                  <a:schemeClr val="tx1"/>
                </a:solidFill>
                <a:effectLst/>
                <a:latin typeface="+mn-lt"/>
                <a:ea typeface="+mn-ea"/>
                <a:cs typeface="+mn-cs"/>
              </a:rPr>
              <a:t>Finally the toolbox directs you to Resources &amp; Tools geared to help you make progress on the specific practices you identified through the assessment as needing attention.</a:t>
            </a:r>
            <a:endParaRPr lang="en-US" dirty="0">
              <a:effectLst/>
            </a:endParaRPr>
          </a:p>
          <a:p>
            <a:pPr rtl="0" eaLnBrk="1" latinLnBrk="0" hangingPunct="1"/>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is a complete package of support for  </a:t>
            </a:r>
            <a:r>
              <a:rPr lang="en-US" sz="1200" kern="1200" dirty="0">
                <a:solidFill>
                  <a:schemeClr val="tx1"/>
                </a:solidFill>
                <a:effectLst/>
                <a:latin typeface="+mn-lt"/>
                <a:ea typeface="+mn-ea"/>
                <a:cs typeface="+mn-cs"/>
              </a:rPr>
              <a:t>executing on the donor-centered business model and can be found at</a:t>
            </a:r>
            <a:endParaRPr lang="en-US" dirty="0">
              <a:effectLst/>
            </a:endParaRPr>
          </a:p>
          <a:p>
            <a:pPr rtl="0" eaLnBrk="1" latinLnBrk="0" hangingPunct="1"/>
            <a:r>
              <a:rPr lang="en-US" sz="1200" kern="1200" dirty="0">
                <a:solidFill>
                  <a:schemeClr val="tx1"/>
                </a:solidFill>
                <a:effectLst/>
                <a:latin typeface="+mn-lt"/>
                <a:ea typeface="+mn-ea"/>
                <a:cs typeface="+mn-cs"/>
              </a:rPr>
              <a:t>www.online.unitedway.org/bizmodel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474BEED8-0384-AB4E-B32D-51677109C87D}" type="slidenum">
              <a:rPr lang="en-US" smtClean="0"/>
              <a:t>34</a:t>
            </a:fld>
            <a:endParaRPr lang="en-US"/>
          </a:p>
        </p:txBody>
      </p:sp>
    </p:spTree>
    <p:extLst>
      <p:ext uri="{BB962C8B-B14F-4D97-AF65-F5344CB8AC3E}">
        <p14:creationId xmlns:p14="http://schemas.microsoft.com/office/powerpoint/2010/main" val="4191436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BEED8-0384-AB4E-B32D-51677109C87D}" type="slidenum">
              <a:rPr lang="en-US" smtClean="0"/>
              <a:t>35</a:t>
            </a:fld>
            <a:endParaRPr lang="en-US"/>
          </a:p>
        </p:txBody>
      </p:sp>
    </p:spTree>
    <p:extLst>
      <p:ext uri="{BB962C8B-B14F-4D97-AF65-F5344CB8AC3E}">
        <p14:creationId xmlns:p14="http://schemas.microsoft.com/office/powerpoint/2010/main" val="3160608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BEED8-0384-AB4E-B32D-51677109C87D}" type="slidenum">
              <a:rPr lang="en-US" smtClean="0"/>
              <a:t>36</a:t>
            </a:fld>
            <a:endParaRPr lang="en-US"/>
          </a:p>
        </p:txBody>
      </p:sp>
    </p:spTree>
    <p:extLst>
      <p:ext uri="{BB962C8B-B14F-4D97-AF65-F5344CB8AC3E}">
        <p14:creationId xmlns:p14="http://schemas.microsoft.com/office/powerpoint/2010/main" val="1492268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E42DFC3-49B2-4206-BD0E-8B5754232DD9}" type="slidenum">
              <a:rPr lang="en-US" smtClean="0"/>
              <a:t>37</a:t>
            </a:fld>
            <a:endParaRPr lang="en-US"/>
          </a:p>
        </p:txBody>
      </p:sp>
    </p:spTree>
    <p:extLst>
      <p:ext uri="{BB962C8B-B14F-4D97-AF65-F5344CB8AC3E}">
        <p14:creationId xmlns:p14="http://schemas.microsoft.com/office/powerpoint/2010/main" val="1860573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64" charset="0"/>
              <a:ea typeface="ＭＳ Ｐゴシック" pitchFamily="-6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0555" indent="-288675" eaLnBrk="0" hangingPunct="0">
              <a:defRPr sz="2400">
                <a:solidFill>
                  <a:schemeClr val="tx1"/>
                </a:solidFill>
                <a:latin typeface="Arial" charset="0"/>
                <a:ea typeface="ＭＳ Ｐゴシック" pitchFamily="-64" charset="-128"/>
              </a:defRPr>
            </a:lvl2pPr>
            <a:lvl3pPr marL="1154700" indent="-230940" eaLnBrk="0" hangingPunct="0">
              <a:defRPr sz="2400">
                <a:solidFill>
                  <a:schemeClr val="tx1"/>
                </a:solidFill>
                <a:latin typeface="Arial" charset="0"/>
                <a:ea typeface="ＭＳ Ｐゴシック" pitchFamily="-64" charset="-128"/>
              </a:defRPr>
            </a:lvl3pPr>
            <a:lvl4pPr marL="1616581" indent="-230940" eaLnBrk="0" hangingPunct="0">
              <a:defRPr sz="2400">
                <a:solidFill>
                  <a:schemeClr val="tx1"/>
                </a:solidFill>
                <a:latin typeface="Arial" charset="0"/>
                <a:ea typeface="ＭＳ Ｐゴシック" pitchFamily="-64" charset="-128"/>
              </a:defRPr>
            </a:lvl4pPr>
            <a:lvl5pPr marL="2078461" indent="-230940" eaLnBrk="0" hangingPunct="0">
              <a:defRPr sz="2400">
                <a:solidFill>
                  <a:schemeClr val="tx1"/>
                </a:solidFill>
                <a:latin typeface="Arial" charset="0"/>
                <a:ea typeface="ＭＳ Ｐゴシック" pitchFamily="-64" charset="-128"/>
              </a:defRPr>
            </a:lvl5pPr>
            <a:lvl6pPr marL="2540341" indent="-230940" eaLnBrk="0" fontAlgn="base" hangingPunct="0">
              <a:spcBef>
                <a:spcPct val="0"/>
              </a:spcBef>
              <a:spcAft>
                <a:spcPct val="0"/>
              </a:spcAft>
              <a:defRPr sz="2400">
                <a:solidFill>
                  <a:schemeClr val="tx1"/>
                </a:solidFill>
                <a:latin typeface="Arial" charset="0"/>
                <a:ea typeface="ＭＳ Ｐゴシック" pitchFamily="-64" charset="-128"/>
              </a:defRPr>
            </a:lvl6pPr>
            <a:lvl7pPr marL="3002221" indent="-230940" eaLnBrk="0" fontAlgn="base" hangingPunct="0">
              <a:spcBef>
                <a:spcPct val="0"/>
              </a:spcBef>
              <a:spcAft>
                <a:spcPct val="0"/>
              </a:spcAft>
              <a:defRPr sz="2400">
                <a:solidFill>
                  <a:schemeClr val="tx1"/>
                </a:solidFill>
                <a:latin typeface="Arial" charset="0"/>
                <a:ea typeface="ＭＳ Ｐゴシック" pitchFamily="-64" charset="-128"/>
              </a:defRPr>
            </a:lvl7pPr>
            <a:lvl8pPr marL="3464101" indent="-230940" eaLnBrk="0" fontAlgn="base" hangingPunct="0">
              <a:spcBef>
                <a:spcPct val="0"/>
              </a:spcBef>
              <a:spcAft>
                <a:spcPct val="0"/>
              </a:spcAft>
              <a:defRPr sz="2400">
                <a:solidFill>
                  <a:schemeClr val="tx1"/>
                </a:solidFill>
                <a:latin typeface="Arial" charset="0"/>
                <a:ea typeface="ＭＳ Ｐゴシック" pitchFamily="-64" charset="-128"/>
              </a:defRPr>
            </a:lvl8pPr>
            <a:lvl9pPr marL="3925982" indent="-230940" eaLnBrk="0" fontAlgn="base" hangingPunct="0">
              <a:spcBef>
                <a:spcPct val="0"/>
              </a:spcBef>
              <a:spcAft>
                <a:spcPct val="0"/>
              </a:spcAft>
              <a:defRPr sz="2400">
                <a:solidFill>
                  <a:schemeClr val="tx1"/>
                </a:solidFill>
                <a:latin typeface="Arial" charset="0"/>
                <a:ea typeface="ＭＳ Ｐゴシック" pitchFamily="-6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4DD10456-BB62-4B3A-BA41-1D37F3D5A533}" type="slidenum">
              <a:rPr kumimoji="0" lang="en-US" sz="1200" b="0" i="0" u="none" strike="noStrike" kern="0" cap="none" spc="0" normalizeH="0" baseline="0" noProof="0">
                <a:ln>
                  <a:noFill/>
                </a:ln>
                <a:solidFill>
                  <a:schemeClr val="tx1"/>
                </a:solidFill>
                <a:effectLst/>
                <a:uLnTx/>
                <a:uFillTx/>
                <a:latin typeface="Times New Roman" pitchFamily="-64" charset="0"/>
                <a:ea typeface="ＭＳ Ｐゴシック" pitchFamily="-64" charset="-128"/>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200" b="0" i="0" u="none" strike="noStrike" kern="0" cap="none" spc="0" normalizeH="0" baseline="0" noProof="0">
              <a:ln>
                <a:noFill/>
              </a:ln>
              <a:solidFill>
                <a:schemeClr val="tx1"/>
              </a:solidFill>
              <a:effectLst/>
              <a:uLnTx/>
              <a:uFillTx/>
              <a:latin typeface="Times New Roman" pitchFamily="-64" charset="0"/>
              <a:ea typeface="ＭＳ Ｐゴシック" pitchFamily="-64" charset="-128"/>
            </a:endParaRPr>
          </a:p>
        </p:txBody>
      </p:sp>
    </p:spTree>
    <p:extLst>
      <p:ext uri="{BB962C8B-B14F-4D97-AF65-F5344CB8AC3E}">
        <p14:creationId xmlns:p14="http://schemas.microsoft.com/office/powerpoint/2010/main" val="185620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Consolidated some</a:t>
            </a:r>
            <a:r>
              <a:rPr lang="en-US" baseline="0" dirty="0"/>
              <a:t> major functions into Exec (finance, audit, governance)</a:t>
            </a:r>
          </a:p>
          <a:p>
            <a:pPr marL="171450" indent="-171450">
              <a:buFontTx/>
              <a:buChar char="-"/>
            </a:pPr>
            <a:r>
              <a:rPr lang="en-US" baseline="0" dirty="0"/>
              <a:t>All committees are predominantly board members with a few community members</a:t>
            </a:r>
          </a:p>
          <a:p>
            <a:pPr marL="171450" indent="-171450">
              <a:buFontTx/>
              <a:buChar char="-"/>
            </a:pPr>
            <a:r>
              <a:rPr lang="en-US" baseline="0" dirty="0"/>
              <a:t>Committee membership is used to cultivate future board membership</a:t>
            </a:r>
          </a:p>
          <a:p>
            <a:pPr marL="171450" indent="-171450">
              <a:buFontTx/>
              <a:buChar char="-"/>
            </a:pPr>
            <a:r>
              <a:rPr lang="en-US" baseline="0" dirty="0"/>
              <a:t>Hierarchy below this allows for proper reporting structure and chain of command for issues staff need help with</a:t>
            </a:r>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7</a:t>
            </a:fld>
            <a:endParaRPr lang="en-US"/>
          </a:p>
        </p:txBody>
      </p:sp>
    </p:spTree>
    <p:extLst>
      <p:ext uri="{BB962C8B-B14F-4D97-AF65-F5344CB8AC3E}">
        <p14:creationId xmlns:p14="http://schemas.microsoft.com/office/powerpoint/2010/main" val="1040896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64" charset="0"/>
              <a:ea typeface="ＭＳ Ｐゴシック" pitchFamily="-6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64" charset="-128"/>
              </a:defRPr>
            </a:lvl1pPr>
            <a:lvl2pPr marL="750555" indent="-288675" eaLnBrk="0" hangingPunct="0">
              <a:defRPr sz="2400">
                <a:solidFill>
                  <a:schemeClr val="tx1"/>
                </a:solidFill>
                <a:latin typeface="Arial" charset="0"/>
                <a:ea typeface="ＭＳ Ｐゴシック" pitchFamily="-64" charset="-128"/>
              </a:defRPr>
            </a:lvl2pPr>
            <a:lvl3pPr marL="1154700" indent="-230940" eaLnBrk="0" hangingPunct="0">
              <a:defRPr sz="2400">
                <a:solidFill>
                  <a:schemeClr val="tx1"/>
                </a:solidFill>
                <a:latin typeface="Arial" charset="0"/>
                <a:ea typeface="ＭＳ Ｐゴシック" pitchFamily="-64" charset="-128"/>
              </a:defRPr>
            </a:lvl3pPr>
            <a:lvl4pPr marL="1616581" indent="-230940" eaLnBrk="0" hangingPunct="0">
              <a:defRPr sz="2400">
                <a:solidFill>
                  <a:schemeClr val="tx1"/>
                </a:solidFill>
                <a:latin typeface="Arial" charset="0"/>
                <a:ea typeface="ＭＳ Ｐゴシック" pitchFamily="-64" charset="-128"/>
              </a:defRPr>
            </a:lvl4pPr>
            <a:lvl5pPr marL="2078461" indent="-230940" eaLnBrk="0" hangingPunct="0">
              <a:defRPr sz="2400">
                <a:solidFill>
                  <a:schemeClr val="tx1"/>
                </a:solidFill>
                <a:latin typeface="Arial" charset="0"/>
                <a:ea typeface="ＭＳ Ｐゴシック" pitchFamily="-64" charset="-128"/>
              </a:defRPr>
            </a:lvl5pPr>
            <a:lvl6pPr marL="2540341" indent="-230940" eaLnBrk="0" fontAlgn="base" hangingPunct="0">
              <a:spcBef>
                <a:spcPct val="0"/>
              </a:spcBef>
              <a:spcAft>
                <a:spcPct val="0"/>
              </a:spcAft>
              <a:defRPr sz="2400">
                <a:solidFill>
                  <a:schemeClr val="tx1"/>
                </a:solidFill>
                <a:latin typeface="Arial" charset="0"/>
                <a:ea typeface="ＭＳ Ｐゴシック" pitchFamily="-64" charset="-128"/>
              </a:defRPr>
            </a:lvl6pPr>
            <a:lvl7pPr marL="3002221" indent="-230940" eaLnBrk="0" fontAlgn="base" hangingPunct="0">
              <a:spcBef>
                <a:spcPct val="0"/>
              </a:spcBef>
              <a:spcAft>
                <a:spcPct val="0"/>
              </a:spcAft>
              <a:defRPr sz="2400">
                <a:solidFill>
                  <a:schemeClr val="tx1"/>
                </a:solidFill>
                <a:latin typeface="Arial" charset="0"/>
                <a:ea typeface="ＭＳ Ｐゴシック" pitchFamily="-64" charset="-128"/>
              </a:defRPr>
            </a:lvl7pPr>
            <a:lvl8pPr marL="3464101" indent="-230940" eaLnBrk="0" fontAlgn="base" hangingPunct="0">
              <a:spcBef>
                <a:spcPct val="0"/>
              </a:spcBef>
              <a:spcAft>
                <a:spcPct val="0"/>
              </a:spcAft>
              <a:defRPr sz="2400">
                <a:solidFill>
                  <a:schemeClr val="tx1"/>
                </a:solidFill>
                <a:latin typeface="Arial" charset="0"/>
                <a:ea typeface="ＭＳ Ｐゴシック" pitchFamily="-64" charset="-128"/>
              </a:defRPr>
            </a:lvl8pPr>
            <a:lvl9pPr marL="3925982" indent="-230940" eaLnBrk="0" fontAlgn="base" hangingPunct="0">
              <a:spcBef>
                <a:spcPct val="0"/>
              </a:spcBef>
              <a:spcAft>
                <a:spcPct val="0"/>
              </a:spcAft>
              <a:defRPr sz="2400">
                <a:solidFill>
                  <a:schemeClr val="tx1"/>
                </a:solidFill>
                <a:latin typeface="Arial" charset="0"/>
                <a:ea typeface="ＭＳ Ｐゴシック" pitchFamily="-6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4DD10456-BB62-4B3A-BA41-1D37F3D5A533}" type="slidenum">
              <a:rPr kumimoji="0" lang="en-US" sz="1200" b="0" i="0" u="none" strike="noStrike" kern="0" cap="none" spc="0" normalizeH="0" baseline="0" noProof="0">
                <a:ln>
                  <a:noFill/>
                </a:ln>
                <a:solidFill>
                  <a:schemeClr val="tx1"/>
                </a:solidFill>
                <a:effectLst/>
                <a:uLnTx/>
                <a:uFillTx/>
                <a:latin typeface="Times New Roman" pitchFamily="-64" charset="0"/>
                <a:ea typeface="ＭＳ Ｐゴシック" pitchFamily="-64" charset="-128"/>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200" b="0" i="0" u="none" strike="noStrike" kern="0" cap="none" spc="0" normalizeH="0" baseline="0" noProof="0">
              <a:ln>
                <a:noFill/>
              </a:ln>
              <a:solidFill>
                <a:schemeClr val="tx1"/>
              </a:solidFill>
              <a:effectLst/>
              <a:uLnTx/>
              <a:uFillTx/>
              <a:latin typeface="Times New Roman" pitchFamily="-64" charset="0"/>
              <a:ea typeface="ＭＳ Ｐゴシック" pitchFamily="-64" charset="-128"/>
            </a:endParaRPr>
          </a:p>
        </p:txBody>
      </p:sp>
    </p:spTree>
    <p:extLst>
      <p:ext uri="{BB962C8B-B14F-4D97-AF65-F5344CB8AC3E}">
        <p14:creationId xmlns:p14="http://schemas.microsoft.com/office/powerpoint/2010/main" val="1358295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correlates</a:t>
            </a:r>
            <a:r>
              <a:rPr lang="en-US" baseline="0" dirty="0"/>
              <a:t> not just the effective use of volunteers but also deepened relationships with CEOs. For example, Milwaukee makes more than 500 CEO calls! Mechanics are in place to support rigorous execution of best practices.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F422D4-D9CB-4E96-8228-49EB2C049D1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10212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42</a:t>
            </a:fld>
            <a:endParaRPr lang="en-US"/>
          </a:p>
        </p:txBody>
      </p:sp>
    </p:spTree>
    <p:extLst>
      <p:ext uri="{BB962C8B-B14F-4D97-AF65-F5344CB8AC3E}">
        <p14:creationId xmlns:p14="http://schemas.microsoft.com/office/powerpoint/2010/main" val="276448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Board is involved at varying degrees according to their level of comfort; flexibility is important</a:t>
            </a:r>
          </a:p>
          <a:p>
            <a:pPr marL="171450" indent="-171450">
              <a:buFontTx/>
              <a:buChar char="-"/>
            </a:pPr>
            <a:r>
              <a:rPr lang="en-US" baseline="0" dirty="0"/>
              <a:t>Board was always “required” to give at the leadership level – most did but not all</a:t>
            </a:r>
          </a:p>
          <a:p>
            <a:pPr marL="171450" indent="-171450">
              <a:buFontTx/>
              <a:buChar char="-"/>
            </a:pPr>
            <a:r>
              <a:rPr lang="en-US" dirty="0"/>
              <a:t>It is now a board vote</a:t>
            </a:r>
            <a:r>
              <a:rPr lang="en-US" baseline="0" dirty="0"/>
              <a:t> every year</a:t>
            </a:r>
          </a:p>
          <a:p>
            <a:pPr marL="171450" indent="-171450">
              <a:buFontTx/>
              <a:buChar char="-"/>
            </a:pPr>
            <a:r>
              <a:rPr lang="en-US" baseline="0" dirty="0"/>
              <a:t>Staff had always been involved in fundraising, no one “owned” it</a:t>
            </a:r>
          </a:p>
          <a:p>
            <a:pPr marL="171450" indent="-171450">
              <a:buFontTx/>
              <a:buChar char="-"/>
            </a:pPr>
            <a:r>
              <a:rPr lang="en-US" baseline="0" dirty="0"/>
              <a:t>If you expect the board to do all of your fundraising, you will fail</a:t>
            </a:r>
          </a:p>
          <a:p>
            <a:pPr marL="171450" indent="-171450">
              <a:buFontTx/>
              <a:buChar char="-"/>
            </a:pPr>
            <a:r>
              <a:rPr lang="en-US" baseline="0" dirty="0"/>
              <a:t>Chairs tend to be in name only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8</a:t>
            </a:fld>
            <a:endParaRPr lang="en-US"/>
          </a:p>
        </p:txBody>
      </p:sp>
    </p:spTree>
    <p:extLst>
      <p:ext uri="{BB962C8B-B14F-4D97-AF65-F5344CB8AC3E}">
        <p14:creationId xmlns:p14="http://schemas.microsoft.com/office/powerpoint/2010/main" val="1468715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Workplace campaigns</a:t>
            </a:r>
            <a:r>
              <a:rPr lang="en-US" baseline="0" dirty="0"/>
              <a:t> have rapidly begun to fail</a:t>
            </a:r>
          </a:p>
          <a:p>
            <a:pPr marL="171450" indent="-171450">
              <a:buFontTx/>
              <a:buChar char="-"/>
            </a:pPr>
            <a:r>
              <a:rPr lang="en-US" dirty="0"/>
              <a:t>Evaluate</a:t>
            </a:r>
            <a:r>
              <a:rPr lang="en-US" baseline="0" dirty="0"/>
              <a:t> growing vs. shrinking industries to figure out where to invest your time </a:t>
            </a:r>
          </a:p>
          <a:p>
            <a:pPr marL="171450" indent="-171450">
              <a:buFontTx/>
              <a:buChar char="-"/>
            </a:pPr>
            <a:r>
              <a:rPr lang="en-US" baseline="0" dirty="0"/>
              <a:t>Healthcare is growing but manufacturing and financial services are shrinking </a:t>
            </a:r>
          </a:p>
          <a:p>
            <a:pPr marL="171450" indent="-171450">
              <a:buFontTx/>
              <a:buChar char="-"/>
            </a:pPr>
            <a:r>
              <a:rPr lang="en-US" baseline="0" dirty="0"/>
              <a:t>Diversify means grants and major gifts, as well as restricted gifts, are CRUCIAL</a:t>
            </a:r>
            <a:endParaRPr lang="en-US" dirty="0"/>
          </a:p>
          <a:p>
            <a:pPr marL="171450" indent="-171450">
              <a:buFontTx/>
              <a:buChar char="-"/>
            </a:pPr>
            <a:r>
              <a:rPr lang="en-US" dirty="0"/>
              <a:t>Move</a:t>
            </a:r>
            <a:r>
              <a:rPr lang="en-US" baseline="0" dirty="0"/>
              <a:t> to community impact made us ripe for a more sophisticated fundraising environment</a:t>
            </a:r>
          </a:p>
          <a:p>
            <a:pPr marL="171450" indent="-171450">
              <a:buFontTx/>
              <a:buChar char="-"/>
            </a:pPr>
            <a:r>
              <a:rPr lang="en-US" baseline="0" dirty="0"/>
              <a:t>UW can have a new and different fundraising role</a:t>
            </a:r>
          </a:p>
          <a:p>
            <a:pPr marL="171450" indent="-171450">
              <a:buFontTx/>
              <a:buChar char="-"/>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9</a:t>
            </a:fld>
            <a:endParaRPr lang="en-US"/>
          </a:p>
        </p:txBody>
      </p:sp>
    </p:spTree>
    <p:extLst>
      <p:ext uri="{BB962C8B-B14F-4D97-AF65-F5344CB8AC3E}">
        <p14:creationId xmlns:p14="http://schemas.microsoft.com/office/powerpoint/2010/main" val="229241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Certain members of the board have been skeptical and want to be wedded to “allocations” – but you can’t argue with success</a:t>
            </a:r>
          </a:p>
          <a:p>
            <a:pPr marL="171450" indent="-171450">
              <a:buFontTx/>
              <a:buChar char="-"/>
            </a:pPr>
            <a:r>
              <a:rPr lang="en-US" baseline="0" dirty="0"/>
              <a:t>Community partners will be skeptical – but keep reminding them high performers will be rewarded</a:t>
            </a:r>
          </a:p>
          <a:p>
            <a:pPr marL="171450" indent="-171450">
              <a:buFontTx/>
              <a:buChar char="-"/>
            </a:pPr>
            <a:r>
              <a:rPr lang="en-US" baseline="0" dirty="0"/>
              <a:t>Funders will require us to work better together</a:t>
            </a:r>
          </a:p>
          <a:p>
            <a:pPr marL="171450" indent="-171450">
              <a:buFontTx/>
              <a:buChar char="-"/>
            </a:pPr>
            <a:r>
              <a:rPr lang="en-US" baseline="0" dirty="0"/>
              <a:t>ALWAYS pay attention to Fundraising 101</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Keep a healthy balance of methods and types of gifts</a:t>
            </a:r>
          </a:p>
          <a:p>
            <a:pPr marL="171450" indent="-171450">
              <a:buFontTx/>
              <a:buChar char="-"/>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10</a:t>
            </a:fld>
            <a:endParaRPr lang="en-US"/>
          </a:p>
        </p:txBody>
      </p:sp>
    </p:spTree>
    <p:extLst>
      <p:ext uri="{BB962C8B-B14F-4D97-AF65-F5344CB8AC3E}">
        <p14:creationId xmlns:p14="http://schemas.microsoft.com/office/powerpoint/2010/main" val="259075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Have made a concerted effort to solicit and cultivate leadership gifts</a:t>
            </a:r>
          </a:p>
          <a:p>
            <a:pPr marL="171450" indent="-171450">
              <a:buFontTx/>
              <a:buChar char="-"/>
            </a:pPr>
            <a:r>
              <a:rPr lang="en-US" baseline="0" dirty="0"/>
              <a:t>Grants have made a difference</a:t>
            </a:r>
          </a:p>
          <a:p>
            <a:pPr marL="171450" indent="-171450">
              <a:buFontTx/>
              <a:buChar char="-"/>
            </a:pPr>
            <a:r>
              <a:rPr lang="en-US" baseline="0" dirty="0"/>
              <a:t>Changed our philosophy about restricted gifts</a:t>
            </a:r>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11</a:t>
            </a:fld>
            <a:endParaRPr lang="en-US"/>
          </a:p>
        </p:txBody>
      </p:sp>
    </p:spTree>
    <p:extLst>
      <p:ext uri="{BB962C8B-B14F-4D97-AF65-F5344CB8AC3E}">
        <p14:creationId xmlns:p14="http://schemas.microsoft.com/office/powerpoint/2010/main" val="3771156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Marketing materials included video, glossy tri-fold</a:t>
            </a:r>
            <a:r>
              <a:rPr lang="en-US" baseline="0" dirty="0"/>
              <a:t> brochure, letterhead with campaign cabinet</a:t>
            </a:r>
          </a:p>
          <a:p>
            <a:pPr marL="171450" indent="-171450">
              <a:buFontTx/>
              <a:buChar char="-"/>
            </a:pPr>
            <a:r>
              <a:rPr lang="en-US" dirty="0"/>
              <a:t>Loaned executives</a:t>
            </a:r>
            <a:r>
              <a:rPr lang="en-US" baseline="0" dirty="0"/>
              <a:t> pool was shrinking</a:t>
            </a:r>
          </a:p>
          <a:p>
            <a:pPr marL="171450" indent="-171450">
              <a:buFontTx/>
              <a:buChar char="-"/>
            </a:pPr>
            <a:r>
              <a:rPr lang="en-US" baseline="0" dirty="0"/>
              <a:t>Campaign cabinet had no chair; served as letter signers only </a:t>
            </a:r>
          </a:p>
          <a:p>
            <a:pPr marL="171450" indent="-171450">
              <a:buFontTx/>
              <a:buChar char="-"/>
            </a:pPr>
            <a:r>
              <a:rPr lang="en-US" baseline="0" dirty="0"/>
              <a:t>In recent years, no goal was set</a:t>
            </a:r>
          </a:p>
          <a:p>
            <a:pPr marL="171450" indent="-171450">
              <a:buFontTx/>
              <a:buChar char="-"/>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12</a:t>
            </a:fld>
            <a:endParaRPr lang="en-US"/>
          </a:p>
        </p:txBody>
      </p:sp>
    </p:spTree>
    <p:extLst>
      <p:ext uri="{BB962C8B-B14F-4D97-AF65-F5344CB8AC3E}">
        <p14:creationId xmlns:p14="http://schemas.microsoft.com/office/powerpoint/2010/main" val="1567223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Process is</a:t>
            </a:r>
            <a:r>
              <a:rPr lang="en-US" baseline="0" dirty="0"/>
              <a:t> year-round – goal is established</a:t>
            </a:r>
          </a:p>
          <a:p>
            <a:pPr marL="171450" indent="-171450">
              <a:buFontTx/>
              <a:buChar char="-"/>
            </a:pPr>
            <a:r>
              <a:rPr lang="en-US" baseline="0" dirty="0"/>
              <a:t>Campaign chairs are mostly “honorary” </a:t>
            </a:r>
            <a:endParaRPr lang="en-US" dirty="0"/>
          </a:p>
          <a:p>
            <a:pPr marL="171450" indent="-171450">
              <a:buFontTx/>
              <a:buChar char="-"/>
            </a:pPr>
            <a:r>
              <a:rPr lang="en-US" dirty="0"/>
              <a:t>Marketing materials included video, rack card</a:t>
            </a:r>
            <a:r>
              <a:rPr lang="en-US" baseline="0" dirty="0"/>
              <a:t>, ROI flyer, letterhead with board</a:t>
            </a:r>
          </a:p>
          <a:p>
            <a:pPr marL="171450" indent="-171450">
              <a:buFontTx/>
              <a:buChar char="-"/>
            </a:pPr>
            <a:r>
              <a:rPr lang="en-US" dirty="0"/>
              <a:t>Lumped loaned execs with non-profit leaders to create campaign</a:t>
            </a:r>
            <a:r>
              <a:rPr lang="en-US" baseline="0" dirty="0"/>
              <a:t> executives</a:t>
            </a:r>
          </a:p>
          <a:p>
            <a:pPr marL="171450" indent="-171450">
              <a:buFontTx/>
              <a:buChar char="-"/>
            </a:pPr>
            <a:r>
              <a:rPr lang="en-US" baseline="0" dirty="0"/>
              <a:t>Entire board gets 5 to prospects to sign letters for and follow </a:t>
            </a:r>
          </a:p>
          <a:p>
            <a:pPr marL="171450" indent="-171450">
              <a:buFontTx/>
              <a:buChar char="-"/>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13</a:t>
            </a:fld>
            <a:endParaRPr lang="en-US"/>
          </a:p>
        </p:txBody>
      </p:sp>
    </p:spTree>
    <p:extLst>
      <p:ext uri="{BB962C8B-B14F-4D97-AF65-F5344CB8AC3E}">
        <p14:creationId xmlns:p14="http://schemas.microsoft.com/office/powerpoint/2010/main" val="305091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2"/>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tx1"/>
                </a:solidFill>
              </a:defRPr>
            </a:lvl1pPr>
          </a:lstStyle>
          <a:p>
            <a:pPr lvl="0"/>
            <a:r>
              <a:rPr lang="en-US" noProof="0"/>
              <a:t>Click to edit Master title style</a:t>
            </a:r>
            <a:endParaRPr lang="en-US" noProof="0" dirty="0"/>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702032711"/>
      </p:ext>
    </p:extLst>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98620" y="1600200"/>
            <a:ext cx="8546760" cy="4384676"/>
          </a:xfrm>
        </p:spPr>
        <p:txBody>
          <a:bodyPr lIns="0" rIns="0" anchor="ctr"/>
          <a:lstStyle>
            <a:lvl1pPr algn="ctr">
              <a:defRPr sz="2400"/>
            </a:lvl1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June 20, 2017</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C0510F07-587D-4E14-83FD-2AB33AADB2AC}" type="slidenum">
              <a:rPr lang="en-US"/>
              <a:pPr>
                <a:defRPr/>
              </a:pPr>
              <a:t>‹#›</a:t>
            </a:fld>
            <a:endParaRPr lang="en-US"/>
          </a:p>
        </p:txBody>
      </p:sp>
    </p:spTree>
    <p:extLst>
      <p:ext uri="{BB962C8B-B14F-4D97-AF65-F5344CB8AC3E}">
        <p14:creationId xmlns:p14="http://schemas.microsoft.com/office/powerpoint/2010/main" val="224637373"/>
      </p:ext>
    </p:extLst>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h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74320" y="1595930"/>
            <a:ext cx="8595360" cy="4388945"/>
          </a:xfrm>
        </p:spPr>
        <p:txBody>
          <a:bodyPr lIns="0" rIns="0"/>
          <a:lstStyle>
            <a:lvl1pPr algn="ctr">
              <a:defRPr sz="2400"/>
            </a:lvl1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June 20, 2017</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E34195CC-9A4F-4D98-B297-9FC8305D6F1C}" type="slidenum">
              <a:rPr lang="en-US"/>
              <a:pPr>
                <a:defRPr/>
              </a:pPr>
              <a:t>‹#›</a:t>
            </a:fld>
            <a:endParaRPr lang="en-US"/>
          </a:p>
        </p:txBody>
      </p:sp>
    </p:spTree>
    <p:extLst>
      <p:ext uri="{BB962C8B-B14F-4D97-AF65-F5344CB8AC3E}">
        <p14:creationId xmlns:p14="http://schemas.microsoft.com/office/powerpoint/2010/main" val="311372088"/>
      </p:ext>
    </p:extLst>
  </p:cSld>
  <p:clrMapOvr>
    <a:masterClrMapping/>
  </p:clrMapOvr>
  <p:transition xmlns:p14="http://schemas.microsoft.com/office/powerpoint/2010/mai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0" name="Rectangle 9"/>
          <p:cNvSpPr/>
          <p:nvPr userDrawn="1"/>
        </p:nvSpPr>
        <p:spPr>
          <a:xfrm>
            <a:off x="0" y="2"/>
            <a:ext cx="9144000" cy="37690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9" name="Oval 8"/>
          <p:cNvSpPr/>
          <p:nvPr userDrawn="1"/>
        </p:nvSpPr>
        <p:spPr>
          <a:xfrm>
            <a:off x="310567" y="6389358"/>
            <a:ext cx="259463" cy="31135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pic>
        <p:nvPicPr>
          <p:cNvPr id="8" name="Picture 7" descr="united way 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1401" y="6338586"/>
            <a:ext cx="752716" cy="429983"/>
          </a:xfrm>
          <a:prstGeom prst="rect">
            <a:avLst/>
          </a:prstGeom>
        </p:spPr>
      </p:pic>
      <p:sp>
        <p:nvSpPr>
          <p:cNvPr id="2" name="Title 1"/>
          <p:cNvSpPr>
            <a:spLocks noGrp="1"/>
          </p:cNvSpPr>
          <p:nvPr>
            <p:ph type="title"/>
          </p:nvPr>
        </p:nvSpPr>
        <p:spPr>
          <a:xfrm>
            <a:off x="242286" y="179031"/>
            <a:ext cx="6062878" cy="544765"/>
          </a:xfrm>
          <a:solidFill>
            <a:schemeClr val="tx1"/>
          </a:solidFill>
          <a:effectLst>
            <a:outerShdw dist="63500" dir="3480000" algn="tl" rotWithShape="0">
              <a:srgbClr val="000000">
                <a:alpha val="15000"/>
              </a:srgbClr>
            </a:outerShdw>
          </a:effectLst>
        </p:spPr>
        <p:txBody>
          <a:bodyPr wrap="none" anchor="t">
            <a:spAutoFit/>
          </a:bodyPr>
          <a:lstStyle>
            <a:lvl1pPr algn="l">
              <a:defRPr sz="2340" b="0" cap="all">
                <a:solidFill>
                  <a:srgbClr val="FFFFFF"/>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477747A0-9C53-1844-9444-28FBDC30771A}" type="slidenum">
              <a:rPr lang="en-US" smtClean="0"/>
              <a:t>‹#›</a:t>
            </a:fld>
            <a:endParaRPr lang="en-US"/>
          </a:p>
        </p:txBody>
      </p:sp>
      <p:sp>
        <p:nvSpPr>
          <p:cNvPr id="11" name="TextBox 10"/>
          <p:cNvSpPr txBox="1"/>
          <p:nvPr userDrawn="1"/>
        </p:nvSpPr>
        <p:spPr>
          <a:xfrm>
            <a:off x="7345132" y="119451"/>
            <a:ext cx="1346522" cy="138499"/>
          </a:xfrm>
          <a:prstGeom prst="rect">
            <a:avLst/>
          </a:prstGeom>
          <a:noFill/>
        </p:spPr>
        <p:txBody>
          <a:bodyPr wrap="none" lIns="0" tIns="0" rIns="0" bIns="0" rtlCol="0" anchor="ctr" anchorCtr="0">
            <a:spAutoFit/>
          </a:bodyPr>
          <a:lstStyle/>
          <a:p>
            <a:pPr algn="r"/>
            <a:r>
              <a:rPr lang="en-US" sz="900" dirty="0">
                <a:solidFill>
                  <a:schemeClr val="bg1"/>
                </a:solidFill>
              </a:rPr>
              <a:t>UNITED WAY NETWORK</a:t>
            </a:r>
          </a:p>
        </p:txBody>
      </p:sp>
      <p:sp>
        <p:nvSpPr>
          <p:cNvPr id="27" name="Oval 26"/>
          <p:cNvSpPr/>
          <p:nvPr userDrawn="1"/>
        </p:nvSpPr>
        <p:spPr>
          <a:xfrm>
            <a:off x="5126147" y="1485136"/>
            <a:ext cx="3306067" cy="3967280"/>
          </a:xfrm>
          <a:prstGeom prst="ellipse">
            <a:avLst/>
          </a:prstGeom>
          <a:noFill/>
          <a:ln w="2032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36" name="Oval 35"/>
          <p:cNvSpPr/>
          <p:nvPr userDrawn="1"/>
        </p:nvSpPr>
        <p:spPr>
          <a:xfrm>
            <a:off x="5126147" y="1485136"/>
            <a:ext cx="3306067" cy="3967280"/>
          </a:xfrm>
          <a:prstGeom prst="ellipse">
            <a:avLst/>
          </a:prstGeom>
          <a:noFill/>
          <a:ln w="2032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Tree>
    <p:extLst>
      <p:ext uri="{BB962C8B-B14F-4D97-AF65-F5344CB8AC3E}">
        <p14:creationId xmlns:p14="http://schemas.microsoft.com/office/powerpoint/2010/main" val="353761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2100" y="212725"/>
            <a:ext cx="7240588" cy="1143000"/>
          </a:xfrm>
        </p:spPr>
        <p:txBody>
          <a:bodyPr/>
          <a:lstStyle/>
          <a:p>
            <a:r>
              <a:rPr lang="en-US"/>
              <a:t>Click to edit Master title style</a:t>
            </a:r>
          </a:p>
        </p:txBody>
      </p:sp>
      <p:sp>
        <p:nvSpPr>
          <p:cNvPr id="3" name="Chart Placeholder 2"/>
          <p:cNvSpPr>
            <a:spLocks noGrp="1"/>
          </p:cNvSpPr>
          <p:nvPr>
            <p:ph type="chart" idx="1"/>
          </p:nvPr>
        </p:nvSpPr>
        <p:spPr>
          <a:xfrm>
            <a:off x="1252538" y="1512888"/>
            <a:ext cx="7205662" cy="4114800"/>
          </a:xfrm>
        </p:spPr>
        <p:txBody>
          <a:bodyPr/>
          <a:lstStyle/>
          <a:p>
            <a:pPr lvl="0"/>
            <a:endParaRPr lang="en-US" noProof="0" dirty="0"/>
          </a:p>
        </p:txBody>
      </p:sp>
      <p:sp>
        <p:nvSpPr>
          <p:cNvPr id="4" name="Footer Placeholder 3"/>
          <p:cNvSpPr>
            <a:spLocks noGrp="1"/>
          </p:cNvSpPr>
          <p:nvPr>
            <p:ph type="ftr" sz="quarter" idx="10"/>
          </p:nvPr>
        </p:nvSpPr>
        <p:spPr>
          <a:xfrm>
            <a:off x="387350" y="6373813"/>
            <a:ext cx="1903413" cy="393700"/>
          </a:xfrm>
        </p:spPr>
        <p:txBody>
          <a:bodyPr/>
          <a:lstStyle>
            <a:lvl1pPr>
              <a:defRPr/>
            </a:lvl1pPr>
          </a:lstStyle>
          <a:p>
            <a:pPr>
              <a:defRPr/>
            </a:pPr>
            <a:endParaRPr lang="en-US" dirty="0"/>
          </a:p>
        </p:txBody>
      </p:sp>
      <p:sp>
        <p:nvSpPr>
          <p:cNvPr id="5" name="Slide Number Placeholder 4"/>
          <p:cNvSpPr>
            <a:spLocks noGrp="1"/>
          </p:cNvSpPr>
          <p:nvPr>
            <p:ph type="sldNum" sz="quarter" idx="11"/>
          </p:nvPr>
        </p:nvSpPr>
        <p:spPr>
          <a:xfrm>
            <a:off x="8458200" y="6443663"/>
            <a:ext cx="446088" cy="261937"/>
          </a:xfrm>
          <a:prstGeom prst="rect">
            <a:avLst/>
          </a:prstGeom>
        </p:spPr>
        <p:txBody>
          <a:bodyPr/>
          <a:lstStyle>
            <a:lvl1pPr>
              <a:defRPr/>
            </a:lvl1pPr>
          </a:lstStyle>
          <a:p>
            <a:pPr>
              <a:defRPr/>
            </a:pPr>
            <a:fld id="{8AC5B5E8-BD27-4412-851E-23EE60A419E6}" type="slidenum">
              <a:rPr lang="en-US"/>
              <a:pPr>
                <a:defRPr/>
              </a:pPr>
              <a:t>‹#›</a:t>
            </a:fld>
            <a:endParaRPr lang="en-US" dirty="0"/>
          </a:p>
        </p:txBody>
      </p:sp>
    </p:spTree>
    <p:extLst>
      <p:ext uri="{BB962C8B-B14F-4D97-AF65-F5344CB8AC3E}">
        <p14:creationId xmlns:p14="http://schemas.microsoft.com/office/powerpoint/2010/main" val="571592107"/>
      </p:ext>
    </p:extLst>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a:p>
        </p:txBody>
      </p:sp>
      <p:sp>
        <p:nvSpPr>
          <p:cNvPr id="3" name="Rectangle 9"/>
          <p:cNvSpPr>
            <a:spLocks noGrp="1" noChangeArrowheads="1"/>
          </p:cNvSpPr>
          <p:nvPr>
            <p:ph type="sldNum" sz="quarter" idx="11"/>
          </p:nvPr>
        </p:nvSpPr>
        <p:spPr>
          <a:ln/>
        </p:spPr>
        <p:txBody>
          <a:bodyPr/>
          <a:lstStyle>
            <a:lvl1pPr>
              <a:defRPr/>
            </a:lvl1pPr>
          </a:lstStyle>
          <a:p>
            <a:pPr>
              <a:defRPr/>
            </a:pPr>
            <a:fld id="{7833A08E-DF3B-44C1-91EF-8BF7891B22C5}" type="slidenum">
              <a:rPr lang="en-US"/>
              <a:pPr>
                <a:defRPr/>
              </a:pPr>
              <a:t>‹#›</a:t>
            </a:fld>
            <a:endParaRPr lang="en-US"/>
          </a:p>
        </p:txBody>
      </p:sp>
    </p:spTree>
    <p:extLst>
      <p:ext uri="{BB962C8B-B14F-4D97-AF65-F5344CB8AC3E}">
        <p14:creationId xmlns:p14="http://schemas.microsoft.com/office/powerpoint/2010/main" val="124063586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2">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3"/>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tx1"/>
                </a:solidFill>
              </a:defRPr>
            </a:lvl1pPr>
          </a:lstStyle>
          <a:p>
            <a:pPr lvl="0"/>
            <a:r>
              <a:rPr lang="en-US" noProof="0"/>
              <a:t>Click to edit Master title style</a:t>
            </a:r>
            <a:endParaRPr lang="en-US" noProof="0" dirty="0"/>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a:t>Click to edit Master subtitle style</a:t>
            </a:r>
            <a:endParaRPr lang="en-US" noProof="0" dirty="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41902"/>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3">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6"/>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bg1"/>
                </a:solidFill>
              </a:defRPr>
            </a:lvl1pPr>
          </a:lstStyle>
          <a:p>
            <a:pPr lvl="0"/>
            <a:r>
              <a:rPr lang="en-US" noProof="0"/>
              <a:t>Click to edit Master title style</a:t>
            </a:r>
            <a:endParaRPr lang="en-US" noProof="0" dirty="0"/>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a:t>Click to edit Master subtitle style</a:t>
            </a:r>
            <a:endParaRPr lang="en-US" noProof="0" dirty="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057059"/>
      </p:ext>
    </p:extLst>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sp>
        <p:nvSpPr>
          <p:cNvPr id="8" name="Rectangle 7"/>
          <p:cNvSpPr/>
          <p:nvPr/>
        </p:nvSpPr>
        <p:spPr bwMode="auto">
          <a:xfrm>
            <a:off x="274638" y="271463"/>
            <a:ext cx="8594725" cy="4800600"/>
          </a:xfrm>
          <a:prstGeom prst="rect">
            <a:avLst/>
          </a:prstGeom>
          <a:solidFill>
            <a:schemeClr val="accent6"/>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spcBef>
                <a:spcPts val="0"/>
              </a:spcBef>
              <a:buFontTx/>
              <a:buNone/>
              <a:defRPr sz="1600">
                <a:solidFill>
                  <a:schemeClr val="tx1"/>
                </a:solidFill>
              </a:defRPr>
            </a:lvl1pPr>
          </a:lstStyle>
          <a:p>
            <a:pPr lvl="0"/>
            <a:r>
              <a:rPr lang="en-US" noProof="0"/>
              <a:t>Click to edit Master subtitle style</a:t>
            </a:r>
            <a:endParaRPr lang="en-US" noProof="0" dirty="0"/>
          </a:p>
        </p:txBody>
      </p:sp>
      <p:sp>
        <p:nvSpPr>
          <p:cNvPr id="7" name="Rectangle 6"/>
          <p:cNvSpPr>
            <a:spLocks noGrp="1" noChangeArrowheads="1"/>
          </p:cNvSpPr>
          <p:nvPr>
            <p:ph type="ctrTitle"/>
          </p:nvPr>
        </p:nvSpPr>
        <p:spPr bwMode="white">
          <a:xfrm>
            <a:off x="548640" y="270933"/>
            <a:ext cx="7589520" cy="2446869"/>
          </a:xfrm>
        </p:spPr>
        <p:txBody>
          <a:bodyPr lIns="0" tIns="45720" anchor="b"/>
          <a:lstStyle>
            <a:lvl1pPr>
              <a:defRPr sz="3200">
                <a:solidFill>
                  <a:schemeClr val="accent3"/>
                </a:solidFill>
              </a:defRPr>
            </a:lvl1pPr>
          </a:lstStyle>
          <a:p>
            <a:pPr lvl="0"/>
            <a:r>
              <a:rPr lang="en-US" noProof="0"/>
              <a:t>Click to edit Master title style</a:t>
            </a:r>
            <a:endParaRPr lang="en-US" noProof="0" dirty="0"/>
          </a:p>
        </p:txBody>
      </p:sp>
      <p:sp>
        <p:nvSpPr>
          <p:cNvPr id="6" name="Content Placeholder 2"/>
          <p:cNvSpPr>
            <a:spLocks noGrp="1"/>
          </p:cNvSpPr>
          <p:nvPr>
            <p:ph idx="10"/>
          </p:nvPr>
        </p:nvSpPr>
        <p:spPr>
          <a:xfrm>
            <a:off x="548640" y="2700863"/>
            <a:ext cx="7589520" cy="2362204"/>
          </a:xfrm>
        </p:spPr>
        <p:txBody>
          <a:bodyPr lIns="0" rIns="0"/>
          <a:lstStyle>
            <a:lvl1pPr marL="0" indent="0">
              <a:spcBef>
                <a:spcPts val="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Content Placeholder 2"/>
          <p:cNvSpPr>
            <a:spLocks noGrp="1"/>
          </p:cNvSpPr>
          <p:nvPr>
            <p:ph idx="11"/>
          </p:nvPr>
        </p:nvSpPr>
        <p:spPr>
          <a:xfrm>
            <a:off x="274320" y="5257800"/>
            <a:ext cx="6400800" cy="777240"/>
          </a:xfrm>
        </p:spPr>
        <p:txBody>
          <a:bodyPr lIns="0" tIns="45720" rIns="0"/>
          <a:lstStyle>
            <a:lvl1pPr>
              <a:buFontTx/>
              <a:buNone/>
              <a:defRPr sz="2800" b="1"/>
            </a:lvl1pPr>
          </a:lstStyle>
          <a:p>
            <a:pPr lvl="0"/>
            <a:r>
              <a:rPr lang="en-US"/>
              <a:t>Click to edit Master text styles</a:t>
            </a:r>
          </a:p>
        </p:txBody>
      </p:sp>
      <p:pic>
        <p:nvPicPr>
          <p:cNvPr id="11"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530824"/>
      </p:ext>
    </p:extLst>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spTree>
      <p:nvGrpSpPr>
        <p:cNvPr id="1" name=""/>
        <p:cNvGrpSpPr/>
        <p:nvPr/>
      </p:nvGrpSpPr>
      <p:grpSpPr>
        <a:xfrm>
          <a:off x="0" y="0"/>
          <a:ext cx="0" cy="0"/>
          <a:chOff x="0" y="0"/>
          <a:chExt cx="0" cy="0"/>
        </a:xfrm>
      </p:grpSpPr>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a:t>Click to edit Master subtitle style</a:t>
            </a:r>
            <a:endParaRPr lang="en-US" noProof="0" dirty="0"/>
          </a:p>
        </p:txBody>
      </p:sp>
      <p:sp>
        <p:nvSpPr>
          <p:cNvPr id="7" name="Rectangle 6"/>
          <p:cNvSpPr>
            <a:spLocks noGrp="1" noChangeArrowheads="1"/>
          </p:cNvSpPr>
          <p:nvPr>
            <p:ph type="ctrTitle"/>
          </p:nvPr>
        </p:nvSpPr>
        <p:spPr bwMode="white">
          <a:xfrm>
            <a:off x="270929" y="5257800"/>
            <a:ext cx="6400800" cy="777240"/>
          </a:xfrm>
        </p:spPr>
        <p:txBody>
          <a:bodyPr lIns="0" tIns="45720"/>
          <a:lstStyle>
            <a:lvl1pPr>
              <a:defRPr sz="2400">
                <a:solidFill>
                  <a:schemeClr val="tx1"/>
                </a:solidFill>
              </a:defRPr>
            </a:lvl1pPr>
          </a:lstStyle>
          <a:p>
            <a:pPr lvl="0"/>
            <a:r>
              <a:rPr lang="en-US" noProof="0"/>
              <a:t>Click to edit Master title style</a:t>
            </a:r>
            <a:endParaRPr lang="en-US" noProof="0" dirty="0"/>
          </a:p>
        </p:txBody>
      </p:sp>
      <p:sp>
        <p:nvSpPr>
          <p:cNvPr id="8" name="Picture Placeholder 2"/>
          <p:cNvSpPr>
            <a:spLocks noGrp="1"/>
          </p:cNvSpPr>
          <p:nvPr>
            <p:ph type="pic" idx="11"/>
          </p:nvPr>
        </p:nvSpPr>
        <p:spPr>
          <a:xfrm>
            <a:off x="274320" y="274320"/>
            <a:ext cx="8595360" cy="48006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r>
              <a:rPr lang="en-US" noProof="0"/>
              <a:t>Click icon to add picture</a:t>
            </a: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37537"/>
      </p:ext>
    </p:extLst>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June 20, 2017</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620E6A34-D18C-448D-9E59-F06A322BE9B9}" type="slidenum">
              <a:rPr lang="en-US"/>
              <a:pPr>
                <a:defRPr/>
              </a:pPr>
              <a:t>‹#›</a:t>
            </a:fld>
            <a:endParaRPr lang="en-US"/>
          </a:p>
        </p:txBody>
      </p:sp>
    </p:spTree>
    <p:extLst>
      <p:ext uri="{BB962C8B-B14F-4D97-AF65-F5344CB8AC3E}">
        <p14:creationId xmlns:p14="http://schemas.microsoft.com/office/powerpoint/2010/main" val="782284685"/>
      </p:ext>
    </p:extLst>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ingle statement,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74638" y="1598237"/>
            <a:ext cx="8594725" cy="4396130"/>
          </a:xfrm>
        </p:spPr>
        <p:txBody>
          <a:bodyPr anchor="ctr"/>
          <a:lstStyle>
            <a:lvl1pPr marL="0" indent="0">
              <a:buFontTx/>
              <a:buNone/>
              <a:defRPr sz="2400"/>
            </a:lvl1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June 20, 2017</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E90AB00A-8196-4375-A4E7-1A56BC9D6224}" type="slidenum">
              <a:rPr lang="en-US"/>
              <a:pPr>
                <a:defRPr/>
              </a:pPr>
              <a:t>‹#›</a:t>
            </a:fld>
            <a:endParaRPr lang="en-US"/>
          </a:p>
        </p:txBody>
      </p:sp>
    </p:spTree>
    <p:extLst>
      <p:ext uri="{BB962C8B-B14F-4D97-AF65-F5344CB8AC3E}">
        <p14:creationId xmlns:p14="http://schemas.microsoft.com/office/powerpoint/2010/main" val="318446436"/>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7" name="Title 1"/>
          <p:cNvSpPr>
            <a:spLocks noGrp="1"/>
          </p:cNvSpPr>
          <p:nvPr>
            <p:ph type="title"/>
          </p:nvPr>
        </p:nvSpPr>
        <p:spPr>
          <a:xfrm>
            <a:off x="274320" y="274320"/>
            <a:ext cx="8595360" cy="1143000"/>
          </a:xfrm>
        </p:spPr>
        <p:txBody>
          <a:bodyPr/>
          <a:lstStyle/>
          <a:p>
            <a:r>
              <a:rPr lang="en-US"/>
              <a:t>Click to edit Master title style</a:t>
            </a:r>
            <a:endParaRPr lang="en-US" dirty="0"/>
          </a:p>
        </p:txBody>
      </p:sp>
      <p:sp>
        <p:nvSpPr>
          <p:cNvPr id="8" name="Content Placeholder 2"/>
          <p:cNvSpPr>
            <a:spLocks noGrp="1"/>
          </p:cNvSpPr>
          <p:nvPr>
            <p:ph idx="1"/>
          </p:nvPr>
        </p:nvSpPr>
        <p:spPr>
          <a:xfrm>
            <a:off x="274320" y="1604963"/>
            <a:ext cx="4297680" cy="4379913"/>
          </a:xfrm>
        </p:spPr>
        <p:txBody>
          <a:bodyPr rIns="182880"/>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6"/>
          </p:nvPr>
        </p:nvSpPr>
        <p:spPr>
          <a:xfrm>
            <a:off x="4572000" y="1604964"/>
            <a:ext cx="4297680" cy="4379912"/>
          </a:xfrm>
        </p:spPr>
        <p:txBody>
          <a:bodyPr rIns="182880"/>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
          <p:cNvSpPr>
            <a:spLocks noGrp="1" noChangeArrowheads="1"/>
          </p:cNvSpPr>
          <p:nvPr>
            <p:ph type="ftr" sz="quarter" idx="17"/>
          </p:nvPr>
        </p:nvSpPr>
        <p:spPr>
          <a:ln/>
        </p:spPr>
        <p:txBody>
          <a:bodyPr/>
          <a:lstStyle>
            <a:lvl1pPr>
              <a:defRPr/>
            </a:lvl1pPr>
          </a:lstStyle>
          <a:p>
            <a:pPr>
              <a:defRPr/>
            </a:pPr>
            <a:fld id="{2A7DA33C-7952-41FD-BE20-050733A75A2D}" type="datetime4">
              <a:rPr lang="en-US"/>
              <a:pPr>
                <a:defRPr/>
              </a:pPr>
              <a:t>June 20, 2017</a:t>
            </a:fld>
            <a:endParaRPr lang="en-US"/>
          </a:p>
        </p:txBody>
      </p:sp>
      <p:sp>
        <p:nvSpPr>
          <p:cNvPr id="6" name="Rectangle 9"/>
          <p:cNvSpPr>
            <a:spLocks noGrp="1" noChangeArrowheads="1"/>
          </p:cNvSpPr>
          <p:nvPr>
            <p:ph type="sldNum" sz="quarter" idx="18"/>
          </p:nvPr>
        </p:nvSpPr>
        <p:spPr>
          <a:ln/>
        </p:spPr>
        <p:txBody>
          <a:bodyPr/>
          <a:lstStyle>
            <a:lvl1pPr>
              <a:defRPr/>
            </a:lvl1pPr>
          </a:lstStyle>
          <a:p>
            <a:pPr>
              <a:defRPr/>
            </a:pPr>
            <a:fld id="{D7259599-DF18-4B77-85EB-D20A99C78C63}" type="slidenum">
              <a:rPr lang="en-US"/>
              <a:pPr>
                <a:defRPr/>
              </a:pPr>
              <a:t>‹#›</a:t>
            </a:fld>
            <a:endParaRPr lang="en-US"/>
          </a:p>
        </p:txBody>
      </p:sp>
    </p:spTree>
    <p:extLst>
      <p:ext uri="{BB962C8B-B14F-4D97-AF65-F5344CB8AC3E}">
        <p14:creationId xmlns:p14="http://schemas.microsoft.com/office/powerpoint/2010/main" val="4291790413"/>
      </p:ext>
    </p:extLst>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with heading">
    <p:spTree>
      <p:nvGrpSpPr>
        <p:cNvPr id="1" name=""/>
        <p:cNvGrpSpPr/>
        <p:nvPr/>
      </p:nvGrpSpPr>
      <p:grpSpPr>
        <a:xfrm>
          <a:off x="0" y="0"/>
          <a:ext cx="0" cy="0"/>
          <a:chOff x="0" y="0"/>
          <a:chExt cx="0" cy="0"/>
        </a:xfrm>
      </p:grpSpPr>
      <p:sp>
        <p:nvSpPr>
          <p:cNvPr id="7" name="Title 1"/>
          <p:cNvSpPr>
            <a:spLocks noGrp="1"/>
          </p:cNvSpPr>
          <p:nvPr>
            <p:ph type="title"/>
          </p:nvPr>
        </p:nvSpPr>
        <p:spPr>
          <a:xfrm>
            <a:off x="274320" y="274320"/>
            <a:ext cx="8595360" cy="1143000"/>
          </a:xfrm>
        </p:spPr>
        <p:txBody>
          <a:bodyPr/>
          <a:lstStyle/>
          <a:p>
            <a:r>
              <a:rPr lang="en-US"/>
              <a:t>Click to edit Master title style</a:t>
            </a:r>
            <a:endParaRPr lang="en-US" dirty="0"/>
          </a:p>
        </p:txBody>
      </p:sp>
      <p:sp>
        <p:nvSpPr>
          <p:cNvPr id="8" name="Content Placeholder 2"/>
          <p:cNvSpPr>
            <a:spLocks noGrp="1"/>
          </p:cNvSpPr>
          <p:nvPr>
            <p:ph idx="1"/>
          </p:nvPr>
        </p:nvSpPr>
        <p:spPr>
          <a:xfrm>
            <a:off x="274320" y="2514600"/>
            <a:ext cx="4297680" cy="3470276"/>
          </a:xfrm>
        </p:spPr>
        <p:txBody>
          <a:bodyPr rIns="182880"/>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274320" y="1600200"/>
            <a:ext cx="4297680" cy="685800"/>
          </a:xfrm>
        </p:spPr>
        <p:txBody>
          <a:bodyPr rIns="182880"/>
          <a:lstStyle>
            <a:lvl1pPr marL="0">
              <a:buFontTx/>
              <a:buNone/>
              <a:defRPr b="1">
                <a:solidFill>
                  <a:schemeClr val="accent4"/>
                </a:solidFill>
              </a:defRPr>
            </a:lvl1pPr>
          </a:lstStyle>
          <a:p>
            <a:pPr lvl="0"/>
            <a:r>
              <a:rPr lang="en-US"/>
              <a:t>Click to edit Master text styles</a:t>
            </a:r>
          </a:p>
        </p:txBody>
      </p:sp>
      <p:sp>
        <p:nvSpPr>
          <p:cNvPr id="11" name="Content Placeholder 2"/>
          <p:cNvSpPr>
            <a:spLocks noGrp="1"/>
          </p:cNvSpPr>
          <p:nvPr>
            <p:ph idx="16"/>
          </p:nvPr>
        </p:nvSpPr>
        <p:spPr>
          <a:xfrm>
            <a:off x="4572000" y="2514600"/>
            <a:ext cx="4297680" cy="3470275"/>
          </a:xfrm>
        </p:spPr>
        <p:txBody>
          <a:bodyPr rIns="182880"/>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7"/>
          </p:nvPr>
        </p:nvSpPr>
        <p:spPr>
          <a:xfrm>
            <a:off x="4572000" y="1600200"/>
            <a:ext cx="4297680" cy="685800"/>
          </a:xfrm>
        </p:spPr>
        <p:txBody>
          <a:bodyPr rIns="182880"/>
          <a:lstStyle>
            <a:lvl1pPr marL="0">
              <a:buFontTx/>
              <a:buNone/>
              <a:defRPr b="1">
                <a:solidFill>
                  <a:schemeClr val="accent4"/>
                </a:solidFill>
              </a:defRPr>
            </a:lvl1pPr>
          </a:lstStyle>
          <a:p>
            <a:pPr lvl="0"/>
            <a:r>
              <a:rPr lang="en-US"/>
              <a:t>Click to edit Master text styles</a:t>
            </a:r>
          </a:p>
        </p:txBody>
      </p:sp>
      <p:sp>
        <p:nvSpPr>
          <p:cNvPr id="9" name="Rectangle 8"/>
          <p:cNvSpPr>
            <a:spLocks noGrp="1" noChangeArrowheads="1"/>
          </p:cNvSpPr>
          <p:nvPr>
            <p:ph type="ftr" sz="quarter" idx="18"/>
          </p:nvPr>
        </p:nvSpPr>
        <p:spPr>
          <a:ln/>
        </p:spPr>
        <p:txBody>
          <a:bodyPr/>
          <a:lstStyle>
            <a:lvl1pPr>
              <a:defRPr/>
            </a:lvl1pPr>
          </a:lstStyle>
          <a:p>
            <a:pPr>
              <a:defRPr/>
            </a:pPr>
            <a:fld id="{2A7DA33C-7952-41FD-BE20-050733A75A2D}" type="datetime4">
              <a:rPr lang="en-US"/>
              <a:pPr>
                <a:defRPr/>
              </a:pPr>
              <a:t>June 20, 2017</a:t>
            </a:fld>
            <a:endParaRPr lang="en-US"/>
          </a:p>
        </p:txBody>
      </p:sp>
      <p:sp>
        <p:nvSpPr>
          <p:cNvPr id="13" name="Rectangle 9"/>
          <p:cNvSpPr>
            <a:spLocks noGrp="1" noChangeArrowheads="1"/>
          </p:cNvSpPr>
          <p:nvPr>
            <p:ph type="sldNum" sz="quarter" idx="19"/>
          </p:nvPr>
        </p:nvSpPr>
        <p:spPr>
          <a:ln/>
        </p:spPr>
        <p:txBody>
          <a:bodyPr/>
          <a:lstStyle>
            <a:lvl1pPr>
              <a:defRPr/>
            </a:lvl1pPr>
          </a:lstStyle>
          <a:p>
            <a:pPr>
              <a:defRPr/>
            </a:pPr>
            <a:fld id="{EC235D83-C11D-41D9-B78B-1A202BADAB08}" type="slidenum">
              <a:rPr lang="en-US"/>
              <a:pPr>
                <a:defRPr/>
              </a:pPr>
              <a:t>‹#›</a:t>
            </a:fld>
            <a:endParaRPr lang="en-US"/>
          </a:p>
        </p:txBody>
      </p:sp>
    </p:spTree>
    <p:extLst>
      <p:ext uri="{BB962C8B-B14F-4D97-AF65-F5344CB8AC3E}">
        <p14:creationId xmlns:p14="http://schemas.microsoft.com/office/powerpoint/2010/main" val="4135732400"/>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274638" y="271463"/>
            <a:ext cx="8594725" cy="5741987"/>
          </a:xfrm>
          <a:prstGeom prst="rect">
            <a:avLst/>
          </a:prstGeom>
          <a:solidFill>
            <a:srgbClr val="E6D7AA"/>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sp>
        <p:nvSpPr>
          <p:cNvPr id="3075" name="Rectangle 6"/>
          <p:cNvSpPr>
            <a:spLocks noGrp="1" noChangeArrowheads="1"/>
          </p:cNvSpPr>
          <p:nvPr>
            <p:ph type="title"/>
          </p:nvPr>
        </p:nvSpPr>
        <p:spPr bwMode="auto">
          <a:xfrm>
            <a:off x="274638" y="274638"/>
            <a:ext cx="8594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457200" bIns="0" numCol="1" anchor="t" anchorCtr="0" compatLnSpc="1">
            <a:prstTxWarp prst="textNoShape">
              <a:avLst/>
            </a:prstTxWarp>
          </a:bodyPr>
          <a:lstStyle/>
          <a:p>
            <a:pPr lvl="0"/>
            <a:r>
              <a:rPr lang="en-US"/>
              <a:t>Click to edit Master title style</a:t>
            </a:r>
          </a:p>
        </p:txBody>
      </p:sp>
      <p:sp>
        <p:nvSpPr>
          <p:cNvPr id="3076" name="Rectangle 7"/>
          <p:cNvSpPr>
            <a:spLocks noGrp="1" noChangeArrowheads="1"/>
          </p:cNvSpPr>
          <p:nvPr>
            <p:ph type="body" idx="1"/>
          </p:nvPr>
        </p:nvSpPr>
        <p:spPr bwMode="auto">
          <a:xfrm>
            <a:off x="274638" y="1600200"/>
            <a:ext cx="859472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8" name="Rectangle 8"/>
          <p:cNvSpPr>
            <a:spLocks noGrp="1" noChangeArrowheads="1"/>
          </p:cNvSpPr>
          <p:nvPr>
            <p:ph type="ftr" sz="quarter" idx="3"/>
          </p:nvPr>
        </p:nvSpPr>
        <p:spPr bwMode="white">
          <a:xfrm>
            <a:off x="731838" y="6264275"/>
            <a:ext cx="6400800" cy="457200"/>
          </a:xfrm>
          <a:prstGeom prst="rect">
            <a:avLst/>
          </a:prstGeom>
          <a:noFill/>
          <a:ln>
            <a:noFill/>
          </a:ln>
          <a:effectLst/>
          <a:extLst/>
        </p:spPr>
        <p:txBody>
          <a:bodyPr vert="horz" wrap="square" lIns="0" tIns="0" rIns="0" bIns="73152" numCol="1" anchor="b" anchorCtr="0" compatLnSpc="1">
            <a:prstTxWarp prst="textNoShape">
              <a:avLst/>
            </a:prstTxWarp>
          </a:bodyPr>
          <a:lstStyle>
            <a:lvl1pPr>
              <a:defRPr sz="1000">
                <a:ea typeface="ＭＳ Ｐゴシック" pitchFamily="-106" charset="-128"/>
              </a:defRPr>
            </a:lvl1pPr>
          </a:lstStyle>
          <a:p>
            <a:pPr>
              <a:defRPr/>
            </a:pPr>
            <a:fld id="{2A7DA33C-7952-41FD-BE20-050733A75A2D}" type="datetime4">
              <a:rPr lang="en-US"/>
              <a:pPr>
                <a:defRPr/>
              </a:pPr>
              <a:t>June 20, 2017</a:t>
            </a:fld>
            <a:endParaRPr lang="en-US"/>
          </a:p>
        </p:txBody>
      </p:sp>
      <p:sp>
        <p:nvSpPr>
          <p:cNvPr id="61449" name="Rectangle 9"/>
          <p:cNvSpPr>
            <a:spLocks noGrp="1" noChangeArrowheads="1"/>
          </p:cNvSpPr>
          <p:nvPr>
            <p:ph type="sldNum" sz="quarter" idx="4"/>
          </p:nvPr>
        </p:nvSpPr>
        <p:spPr bwMode="white">
          <a:xfrm>
            <a:off x="274638" y="6264275"/>
            <a:ext cx="457200" cy="457200"/>
          </a:xfrm>
          <a:prstGeom prst="rect">
            <a:avLst/>
          </a:prstGeom>
          <a:noFill/>
          <a:ln>
            <a:noFill/>
          </a:ln>
          <a:effectLst/>
          <a:extLst/>
        </p:spPr>
        <p:txBody>
          <a:bodyPr vert="horz" wrap="square" lIns="0" tIns="0" rIns="0" bIns="73152" numCol="1" anchor="b" anchorCtr="0" compatLnSpc="1">
            <a:prstTxWarp prst="textNoShape">
              <a:avLst/>
            </a:prstTxWarp>
          </a:bodyPr>
          <a:lstStyle>
            <a:lvl1pPr>
              <a:defRPr sz="1200" b="1">
                <a:ea typeface="ＭＳ Ｐゴシック" pitchFamily="-106" charset="-128"/>
              </a:defRPr>
            </a:lvl1pPr>
          </a:lstStyle>
          <a:p>
            <a:pPr>
              <a:defRPr/>
            </a:pPr>
            <a:fld id="{2C09C86F-8D69-4C46-8846-6858F22C3C7B}" type="slidenum">
              <a:rPr lang="en-US"/>
              <a:pPr>
                <a:defRPr/>
              </a:pPr>
              <a:t>‹#›</a:t>
            </a:fld>
            <a:endParaRPr lang="en-US"/>
          </a:p>
        </p:txBody>
      </p:sp>
      <p:pic>
        <p:nvPicPr>
          <p:cNvPr id="3079" name="Picture 16" descr="uw_rgb_ful_hi"/>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54963" y="6235700"/>
            <a:ext cx="9429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70" r:id="rId6"/>
    <p:sldLayoutId id="2147483871" r:id="rId7"/>
    <p:sldLayoutId id="2147483872" r:id="rId8"/>
    <p:sldLayoutId id="2147483873" r:id="rId9"/>
    <p:sldLayoutId id="2147483874" r:id="rId10"/>
    <p:sldLayoutId id="2147483875" r:id="rId11"/>
    <p:sldLayoutId id="2147483889" r:id="rId12"/>
    <p:sldLayoutId id="2147483890" r:id="rId13"/>
    <p:sldLayoutId id="2147483891" r:id="rId14"/>
  </p:sldLayoutIdLst>
  <p:transition xmlns:p14="http://schemas.microsoft.com/office/powerpoint/2010/main">
    <p:wipe dir="r"/>
  </p:transition>
  <p:hf hdr="0" dt="0"/>
  <p:txStyles>
    <p:titleStyle>
      <a:lvl1pPr algn="l" rtl="0" eaLnBrk="1" fontAlgn="base" hangingPunct="1">
        <a:spcBef>
          <a:spcPct val="0"/>
        </a:spcBef>
        <a:spcAft>
          <a:spcPct val="0"/>
        </a:spcAft>
        <a:defRPr sz="2400" b="1">
          <a:solidFill>
            <a:schemeClr val="tx1"/>
          </a:solidFill>
          <a:latin typeface="+mj-lt"/>
          <a:ea typeface="+mj-ea"/>
          <a:cs typeface="ＭＳ Ｐゴシック" pitchFamily="-106" charset="-128"/>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5pPr>
      <a:lvl6pPr marL="457200" algn="l" rtl="0" eaLnBrk="1" fontAlgn="base" hangingPunct="1">
        <a:spcBef>
          <a:spcPct val="0"/>
        </a:spcBef>
        <a:spcAft>
          <a:spcPct val="0"/>
        </a:spcAft>
        <a:defRPr sz="2800">
          <a:solidFill>
            <a:schemeClr val="accent1"/>
          </a:solidFill>
          <a:latin typeface="Arial" charset="0"/>
          <a:ea typeface="ＭＳ Ｐゴシック" charset="0"/>
        </a:defRPr>
      </a:lvl6pPr>
      <a:lvl7pPr marL="914400" algn="l" rtl="0" eaLnBrk="1" fontAlgn="base" hangingPunct="1">
        <a:spcBef>
          <a:spcPct val="0"/>
        </a:spcBef>
        <a:spcAft>
          <a:spcPct val="0"/>
        </a:spcAft>
        <a:defRPr sz="2800">
          <a:solidFill>
            <a:schemeClr val="accent1"/>
          </a:solidFill>
          <a:latin typeface="Arial" charset="0"/>
          <a:ea typeface="ＭＳ Ｐゴシック" charset="0"/>
        </a:defRPr>
      </a:lvl7pPr>
      <a:lvl8pPr marL="1371600" algn="l" rtl="0" eaLnBrk="1" fontAlgn="base" hangingPunct="1">
        <a:spcBef>
          <a:spcPct val="0"/>
        </a:spcBef>
        <a:spcAft>
          <a:spcPct val="0"/>
        </a:spcAft>
        <a:defRPr sz="2800">
          <a:solidFill>
            <a:schemeClr val="accent1"/>
          </a:solidFill>
          <a:latin typeface="Arial" charset="0"/>
          <a:ea typeface="ＭＳ Ｐゴシック" charset="0"/>
        </a:defRPr>
      </a:lvl8pPr>
      <a:lvl9pPr marL="1828800" algn="l" rtl="0" eaLnBrk="1" fontAlgn="base" hangingPunct="1">
        <a:spcBef>
          <a:spcPct val="0"/>
        </a:spcBef>
        <a:spcAft>
          <a:spcPct val="0"/>
        </a:spcAft>
        <a:defRPr sz="2800">
          <a:solidFill>
            <a:schemeClr val="accent1"/>
          </a:solidFill>
          <a:latin typeface="Arial" charset="0"/>
          <a:ea typeface="ＭＳ Ｐゴシック" charset="0"/>
        </a:defRPr>
      </a:lvl9pPr>
    </p:titleStyle>
    <p:bodyStyle>
      <a:lvl1pPr algn="l" rtl="0" eaLnBrk="1" fontAlgn="base" hangingPunct="1">
        <a:spcBef>
          <a:spcPts val="1000"/>
        </a:spcBef>
        <a:spcAft>
          <a:spcPct val="0"/>
        </a:spcAft>
        <a:defRPr sz="2000">
          <a:solidFill>
            <a:schemeClr val="tx1"/>
          </a:solidFill>
          <a:latin typeface="+mn-lt"/>
          <a:ea typeface="+mn-ea"/>
          <a:cs typeface="ＭＳ Ｐゴシック" pitchFamily="-106" charset="-128"/>
        </a:defRPr>
      </a:lvl1pPr>
      <a:lvl2pPr marL="287338" indent="-287338" algn="l" rtl="0" eaLnBrk="1" fontAlgn="base" hangingPunct="1">
        <a:spcBef>
          <a:spcPts val="1000"/>
        </a:spcBef>
        <a:spcAft>
          <a:spcPct val="0"/>
        </a:spcAft>
        <a:buClr>
          <a:schemeClr val="accent1"/>
        </a:buClr>
        <a:buChar char="•"/>
        <a:defRPr sz="2000">
          <a:solidFill>
            <a:schemeClr val="tx1"/>
          </a:solidFill>
          <a:latin typeface="+mn-lt"/>
          <a:ea typeface="+mn-ea"/>
        </a:defRPr>
      </a:lvl2pPr>
      <a:lvl3pPr marL="576263" indent="-288925" algn="l" rtl="0" eaLnBrk="1" fontAlgn="base" hangingPunct="1">
        <a:spcBef>
          <a:spcPts val="1000"/>
        </a:spcBef>
        <a:spcAft>
          <a:spcPct val="0"/>
        </a:spcAft>
        <a:buClr>
          <a:schemeClr val="accent1"/>
        </a:buClr>
        <a:buFont typeface="Arial" charset="0"/>
        <a:buChar char="•"/>
        <a:defRPr sz="2000">
          <a:solidFill>
            <a:schemeClr val="tx1"/>
          </a:solidFill>
          <a:latin typeface="+mn-lt"/>
          <a:ea typeface="ヒラギノ角ゴ Pro W3" pitchFamily="-84" charset="-128"/>
        </a:defRPr>
      </a:lvl3pPr>
      <a:lvl4pPr marL="914400" indent="-338138" algn="l" rtl="0" eaLnBrk="1" fontAlgn="base" hangingPunct="1">
        <a:spcBef>
          <a:spcPts val="1000"/>
        </a:spcBef>
        <a:spcAft>
          <a:spcPct val="0"/>
        </a:spcAft>
        <a:buClr>
          <a:schemeClr val="accent1"/>
        </a:buClr>
        <a:buChar char="–"/>
        <a:defRPr sz="2000">
          <a:solidFill>
            <a:schemeClr val="tx1"/>
          </a:solidFill>
          <a:latin typeface="+mn-lt"/>
          <a:ea typeface="ヒラギノ角ゴ Pro W3" pitchFamily="-84" charset="-128"/>
        </a:defRPr>
      </a:lvl4pPr>
      <a:lvl5pPr marL="1201738" indent="-287338" algn="l" rtl="0" eaLnBrk="1" fontAlgn="base" hangingPunct="1">
        <a:spcBef>
          <a:spcPts val="1000"/>
        </a:spcBef>
        <a:spcAft>
          <a:spcPct val="0"/>
        </a:spcAft>
        <a:buClr>
          <a:schemeClr val="accent1"/>
        </a:buClr>
        <a:buChar char="–"/>
        <a:defRPr sz="2000">
          <a:solidFill>
            <a:schemeClr val="tx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8640" y="1429173"/>
            <a:ext cx="7589520" cy="2446869"/>
          </a:xfrm>
        </p:spPr>
        <p:txBody>
          <a:bodyPr/>
          <a:lstStyle/>
          <a:p>
            <a:r>
              <a:rPr lang="en-US" dirty="0"/>
              <a:t>Fundraising Basics for a Changing Charitable Landscape</a:t>
            </a:r>
          </a:p>
        </p:txBody>
      </p:sp>
      <p:sp>
        <p:nvSpPr>
          <p:cNvPr id="5" name="Content Placeholder 4"/>
          <p:cNvSpPr>
            <a:spLocks noGrp="1"/>
          </p:cNvSpPr>
          <p:nvPr>
            <p:ph idx="10"/>
          </p:nvPr>
        </p:nvSpPr>
        <p:spPr>
          <a:xfrm>
            <a:off x="274320" y="5013960"/>
            <a:ext cx="6400800" cy="777240"/>
          </a:xfrm>
        </p:spPr>
        <p:txBody>
          <a:bodyPr/>
          <a:lstStyle/>
          <a:p>
            <a:r>
              <a:rPr lang="en-US" sz="2400" dirty="0"/>
              <a:t>Mike Kerkorian</a:t>
            </a:r>
          </a:p>
          <a:p>
            <a:r>
              <a:rPr lang="en-US" sz="1800" i="1" dirty="0"/>
              <a:t>United Way Worldwide</a:t>
            </a:r>
          </a:p>
          <a:p>
            <a:r>
              <a:rPr lang="en-US" sz="2400" dirty="0"/>
              <a:t>Joanne Troutman</a:t>
            </a:r>
          </a:p>
          <a:p>
            <a:r>
              <a:rPr lang="en-US" sz="1800" i="1" dirty="0"/>
              <a:t>Greater Susquehanna Valley United Way</a:t>
            </a:r>
          </a:p>
        </p:txBody>
      </p:sp>
    </p:spTree>
    <p:extLst>
      <p:ext uri="{BB962C8B-B14F-4D97-AF65-F5344CB8AC3E}">
        <p14:creationId xmlns:p14="http://schemas.microsoft.com/office/powerpoint/2010/main" val="3986067798"/>
      </p:ext>
    </p:extLst>
  </p:cSld>
  <p:clrMapOvr>
    <a:masterClrMapping/>
  </p:clrMapOvr>
  <p:transition xmlns:p14="http://schemas.microsoft.com/office/powerpoint/2010/mai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Journey: Back to Basics…but a New Model</a:t>
            </a:r>
          </a:p>
        </p:txBody>
      </p:sp>
      <p:sp>
        <p:nvSpPr>
          <p:cNvPr id="3" name="Content Placeholder 2"/>
          <p:cNvSpPr>
            <a:spLocks noGrp="1"/>
          </p:cNvSpPr>
          <p:nvPr>
            <p:ph idx="1"/>
          </p:nvPr>
        </p:nvSpPr>
        <p:spPr/>
        <p:txBody>
          <a:bodyPr anchor="t" anchorCtr="0"/>
          <a:lstStyle/>
          <a:p>
            <a:r>
              <a:rPr lang="en-US" dirty="0"/>
              <a:t>Step 4: Set the stage for the future</a:t>
            </a:r>
          </a:p>
          <a:p>
            <a:pPr marL="630238" lvl="1" indent="-342900">
              <a:buFont typeface="Arial" panose="020B0604020202020204" pitchFamily="34" charset="0"/>
              <a:buChar char="•"/>
            </a:pPr>
            <a:r>
              <a:rPr lang="en-US" dirty="0"/>
              <a:t>Continue to convince and develop the board</a:t>
            </a:r>
          </a:p>
          <a:p>
            <a:pPr marL="630238" lvl="1" indent="-342900">
              <a:buFont typeface="Arial" panose="020B0604020202020204" pitchFamily="34" charset="0"/>
              <a:buChar char="•"/>
            </a:pPr>
            <a:r>
              <a:rPr lang="en-US" dirty="0"/>
              <a:t>Pay attention to outcomes and partner relationships</a:t>
            </a:r>
          </a:p>
          <a:p>
            <a:pPr marL="630238" lvl="1" indent="-342900">
              <a:buFont typeface="Arial" panose="020B0604020202020204" pitchFamily="34" charset="0"/>
              <a:buChar char="•"/>
            </a:pPr>
            <a:r>
              <a:rPr lang="en-US" dirty="0"/>
              <a:t>More regional collaboration</a:t>
            </a:r>
          </a:p>
          <a:p>
            <a:pPr marL="630238" lvl="1" indent="-342900">
              <a:buFont typeface="Arial" panose="020B0604020202020204" pitchFamily="34" charset="0"/>
              <a:buChar char="•"/>
            </a:pPr>
            <a:r>
              <a:rPr lang="en-US" dirty="0"/>
              <a:t>Constantly evaluate results according to the basic fundraising pyramid</a:t>
            </a:r>
          </a:p>
          <a:p>
            <a:pPr lvl="1" indent="0">
              <a:buNone/>
            </a:pP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10</a:t>
            </a:fld>
            <a:endParaRPr lang="en-US"/>
          </a:p>
        </p:txBody>
      </p:sp>
    </p:spTree>
    <p:extLst>
      <p:ext uri="{BB962C8B-B14F-4D97-AF65-F5344CB8AC3E}">
        <p14:creationId xmlns:p14="http://schemas.microsoft.com/office/powerpoint/2010/main" val="3381851044"/>
      </p:ext>
    </p:extLst>
  </p:cSld>
  <p:clrMapOvr>
    <a:masterClrMapping/>
  </p:clrMapOvr>
  <p:transition xmlns:p14="http://schemas.microsoft.com/office/powerpoint/2010/mai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Scales of Gifts: Most Recent Campaigns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6090168"/>
              </p:ext>
            </p:extLst>
          </p:nvPr>
        </p:nvGraphicFramePr>
        <p:xfrm>
          <a:off x="1016001" y="1097278"/>
          <a:ext cx="6573837" cy="4793193"/>
        </p:xfrm>
        <a:graphic>
          <a:graphicData uri="http://schemas.openxmlformats.org/drawingml/2006/table">
            <a:tbl>
              <a:tblPr>
                <a:tableStyleId>{5C22544A-7EE6-4342-B048-85BDC9FD1C3A}</a:tableStyleId>
              </a:tblPr>
              <a:tblGrid>
                <a:gridCol w="1302216">
                  <a:extLst>
                    <a:ext uri="{9D8B030D-6E8A-4147-A177-3AD203B41FA5}">
                      <a16:colId xmlns="" xmlns:a16="http://schemas.microsoft.com/office/drawing/2014/main" val="20000"/>
                    </a:ext>
                  </a:extLst>
                </a:gridCol>
                <a:gridCol w="1302216">
                  <a:extLst>
                    <a:ext uri="{9D8B030D-6E8A-4147-A177-3AD203B41FA5}">
                      <a16:colId xmlns="" xmlns:a16="http://schemas.microsoft.com/office/drawing/2014/main" val="20001"/>
                    </a:ext>
                  </a:extLst>
                </a:gridCol>
                <a:gridCol w="1600314">
                  <a:extLst>
                    <a:ext uri="{9D8B030D-6E8A-4147-A177-3AD203B41FA5}">
                      <a16:colId xmlns="" xmlns:a16="http://schemas.microsoft.com/office/drawing/2014/main" val="20002"/>
                    </a:ext>
                  </a:extLst>
                </a:gridCol>
                <a:gridCol w="988429">
                  <a:extLst>
                    <a:ext uri="{9D8B030D-6E8A-4147-A177-3AD203B41FA5}">
                      <a16:colId xmlns="" xmlns:a16="http://schemas.microsoft.com/office/drawing/2014/main" val="20003"/>
                    </a:ext>
                  </a:extLst>
                </a:gridCol>
                <a:gridCol w="1380662">
                  <a:extLst>
                    <a:ext uri="{9D8B030D-6E8A-4147-A177-3AD203B41FA5}">
                      <a16:colId xmlns="" xmlns:a16="http://schemas.microsoft.com/office/drawing/2014/main" val="20004"/>
                    </a:ext>
                  </a:extLst>
                </a:gridCol>
              </a:tblGrid>
              <a:tr h="213730">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200" u="none" strike="noStrike">
                          <a:effectLst/>
                        </a:rPr>
                        <a:t>2015</a:t>
                      </a:r>
                      <a:endParaRPr lang="en-US" sz="12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200" u="none" strike="noStrike">
                          <a:effectLst/>
                        </a:rPr>
                        <a:t>2016</a:t>
                      </a:r>
                      <a:endParaRPr lang="en-US" sz="12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 xmlns:a16="http://schemas.microsoft.com/office/drawing/2014/main" val="10000"/>
                  </a:ext>
                </a:extLst>
              </a:tr>
              <a:tr h="213730">
                <a:tc>
                  <a:txBody>
                    <a:bodyPr/>
                    <a:lstStyle/>
                    <a:p>
                      <a:pPr algn="ctr" fontAlgn="b"/>
                      <a:r>
                        <a:rPr lang="en-US" sz="1000" u="none" strike="noStrike" dirty="0">
                          <a:effectLst/>
                        </a:rPr>
                        <a:t> Gift Level </a:t>
                      </a:r>
                      <a:endParaRPr lang="en-US" sz="1000" b="1" i="0" u="none" strike="noStrike" dirty="0">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000" u="none" strike="noStrike">
                          <a:effectLst/>
                        </a:rPr>
                        <a:t># of Gifts</a:t>
                      </a:r>
                      <a:endParaRPr lang="en-US" sz="1000" b="0" i="1"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000" u="none" strike="noStrike">
                          <a:effectLst/>
                        </a:rPr>
                        <a:t> Total Amount </a:t>
                      </a:r>
                      <a:endParaRPr lang="en-US" sz="1000" b="0" i="1"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000" u="none" strike="noStrike">
                          <a:effectLst/>
                        </a:rPr>
                        <a:t># of Gifts</a:t>
                      </a:r>
                      <a:endParaRPr lang="en-US" sz="1000" b="0" i="1"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000" u="none" strike="noStrike">
                          <a:effectLst/>
                        </a:rPr>
                        <a:t> Total Amount </a:t>
                      </a:r>
                      <a:endParaRPr lang="en-US" sz="1000" b="0" i="0" u="none" strike="noStrike">
                        <a:solidFill>
                          <a:srgbClr val="000000"/>
                        </a:solidFill>
                        <a:effectLst/>
                        <a:latin typeface="Trebuchet MS" panose="020B0603020202020204" pitchFamily="34" charset="0"/>
                      </a:endParaRPr>
                    </a:p>
                  </a:txBody>
                  <a:tcPr marL="9525" marR="9525" marT="9525" marB="0" anchor="b"/>
                </a:tc>
                <a:extLst>
                  <a:ext uri="{0D108BD9-81ED-4DB2-BD59-A6C34878D82A}">
                    <a16:rowId xmlns="" xmlns:a16="http://schemas.microsoft.com/office/drawing/2014/main" val="10001"/>
                  </a:ext>
                </a:extLst>
              </a:tr>
              <a:tr h="368430">
                <a:tc>
                  <a:txBody>
                    <a:bodyPr/>
                    <a:lstStyle/>
                    <a:p>
                      <a:pPr algn="ctr" fontAlgn="b"/>
                      <a:r>
                        <a:rPr lang="en-US" sz="1000" u="none" strike="noStrike">
                          <a:effectLst/>
                        </a:rPr>
                        <a:t> $     75,000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000" u="none" strike="noStrike">
                          <a:effectLst/>
                        </a:rPr>
                        <a:t> $                 -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000" u="none" strike="noStrike">
                          <a:effectLst/>
                        </a:rPr>
                        <a:t>2</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100" u="none" strike="noStrike">
                          <a:effectLst/>
                        </a:rPr>
                        <a:t> $  156,177.04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2"/>
                  </a:ext>
                </a:extLst>
              </a:tr>
              <a:tr h="313003">
                <a:tc>
                  <a:txBody>
                    <a:bodyPr/>
                    <a:lstStyle/>
                    <a:p>
                      <a:pPr algn="ctr" fontAlgn="b"/>
                      <a:r>
                        <a:rPr lang="en-US" sz="1000" u="none" strike="noStrike">
                          <a:effectLst/>
                        </a:rPr>
                        <a:t> $     50,000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000" u="none" strike="noStrike">
                          <a:effectLst/>
                        </a:rPr>
                        <a:t>0</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000" u="none" strike="noStrike">
                          <a:effectLst/>
                        </a:rPr>
                        <a:t> $                 -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000" u="none" strike="noStrike">
                          <a:effectLst/>
                        </a:rPr>
                        <a:t>0</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000" u="none" strike="noStrike">
                          <a:effectLst/>
                        </a:rPr>
                        <a:t> $             -   </a:t>
                      </a:r>
                      <a:endParaRPr lang="en-US" sz="1000" b="0" i="0" u="none" strike="noStrike">
                        <a:solidFill>
                          <a:srgbClr val="000000"/>
                        </a:solidFill>
                        <a:effectLst/>
                        <a:latin typeface="Trebuchet MS" panose="020B0603020202020204" pitchFamily="34" charset="0"/>
                      </a:endParaRPr>
                    </a:p>
                  </a:txBody>
                  <a:tcPr marL="9525" marR="9525" marT="9525" marB="0" anchor="b"/>
                </a:tc>
                <a:extLst>
                  <a:ext uri="{0D108BD9-81ED-4DB2-BD59-A6C34878D82A}">
                    <a16:rowId xmlns="" xmlns:a16="http://schemas.microsoft.com/office/drawing/2014/main" val="10003"/>
                  </a:ext>
                </a:extLst>
              </a:tr>
              <a:tr h="368430">
                <a:tc>
                  <a:txBody>
                    <a:bodyPr/>
                    <a:lstStyle/>
                    <a:p>
                      <a:pPr algn="ctr" fontAlgn="b"/>
                      <a:r>
                        <a:rPr lang="en-US" sz="1000" u="none" strike="noStrike">
                          <a:effectLst/>
                        </a:rPr>
                        <a:t> $     25,000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000" u="none" strike="noStrike">
                          <a:effectLst/>
                        </a:rPr>
                        <a:t>0</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000" u="none" strike="noStrike">
                          <a:effectLst/>
                        </a:rPr>
                        <a:t> $                 -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54,703.00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4"/>
                  </a:ext>
                </a:extLst>
              </a:tr>
              <a:tr h="368430">
                <a:tc>
                  <a:txBody>
                    <a:bodyPr/>
                    <a:lstStyle/>
                    <a:p>
                      <a:pPr algn="ctr" fontAlgn="b"/>
                      <a:r>
                        <a:rPr lang="en-US" sz="1000" u="none" strike="noStrike">
                          <a:effectLst/>
                        </a:rPr>
                        <a:t> $     10,000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69,256.00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111,986.41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5"/>
                  </a:ext>
                </a:extLst>
              </a:tr>
              <a:tr h="368430">
                <a:tc>
                  <a:txBody>
                    <a:bodyPr/>
                    <a:lstStyle/>
                    <a:p>
                      <a:pPr algn="ctr" fontAlgn="b"/>
                      <a:r>
                        <a:rPr lang="en-US" sz="1000" u="none" strike="noStrike">
                          <a:effectLst/>
                        </a:rPr>
                        <a:t> $       5,000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48,083.36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70,963.91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6"/>
                  </a:ext>
                </a:extLst>
              </a:tr>
              <a:tr h="368430">
                <a:tc>
                  <a:txBody>
                    <a:bodyPr/>
                    <a:lstStyle/>
                    <a:p>
                      <a:pPr algn="ctr" fontAlgn="b"/>
                      <a:r>
                        <a:rPr lang="en-US" sz="1000" u="none" strike="noStrike">
                          <a:effectLst/>
                        </a:rPr>
                        <a:t> $       2,500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         44,987.38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56,171.95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7"/>
                  </a:ext>
                </a:extLst>
              </a:tr>
              <a:tr h="368430">
                <a:tc>
                  <a:txBody>
                    <a:bodyPr/>
                    <a:lstStyle/>
                    <a:p>
                      <a:pPr algn="ctr" fontAlgn="b"/>
                      <a:r>
                        <a:rPr lang="en-US" sz="1000" u="none" strike="noStrike">
                          <a:effectLst/>
                        </a:rPr>
                        <a:t> $       1,000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100" u="none" strike="noStrike">
                          <a:effectLst/>
                        </a:rPr>
                        <a:t>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124,338.54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127,142.11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8"/>
                  </a:ext>
                </a:extLst>
              </a:tr>
              <a:tr h="368430">
                <a:tc>
                  <a:txBody>
                    <a:bodyPr/>
                    <a:lstStyle/>
                    <a:p>
                      <a:pPr algn="ctr" fontAlgn="b"/>
                      <a:r>
                        <a:rPr lang="en-US" sz="1000" u="none" strike="noStrike">
                          <a:effectLst/>
                        </a:rPr>
                        <a:t> $          500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100" u="none" strike="noStrike">
                          <a:effectLst/>
                        </a:rPr>
                        <a:t>157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89,741.39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172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102,514.17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9"/>
                  </a:ext>
                </a:extLst>
              </a:tr>
              <a:tr h="368430">
                <a:tc>
                  <a:txBody>
                    <a:bodyPr/>
                    <a:lstStyle/>
                    <a:p>
                      <a:pPr algn="ctr" fontAlgn="b"/>
                      <a:r>
                        <a:rPr lang="en-US" sz="1000" u="none" strike="noStrike">
                          <a:effectLst/>
                        </a:rPr>
                        <a:t> $          250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100" u="none" strike="noStrike">
                          <a:effectLst/>
                        </a:rPr>
                        <a:t>264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78,272.56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88,243.32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0"/>
                  </a:ext>
                </a:extLst>
              </a:tr>
              <a:tr h="368430">
                <a:tc>
                  <a:txBody>
                    <a:bodyPr/>
                    <a:lstStyle/>
                    <a:p>
                      <a:pPr algn="ctr" fontAlgn="b"/>
                      <a:r>
                        <a:rPr lang="en-US" sz="1000" u="none" strike="noStrike">
                          <a:effectLst/>
                        </a:rPr>
                        <a:t> $          100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100" u="none" strike="noStrike">
                          <a:effectLst/>
                        </a:rPr>
                        <a:t>708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92,613.05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706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95,911.06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1"/>
                  </a:ext>
                </a:extLst>
              </a:tr>
              <a:tr h="368430">
                <a:tc>
                  <a:txBody>
                    <a:bodyPr/>
                    <a:lstStyle/>
                    <a:p>
                      <a:pPr algn="ctr" fontAlgn="b"/>
                      <a:r>
                        <a:rPr lang="en-US" sz="1000" u="none" strike="noStrike">
                          <a:effectLst/>
                        </a:rPr>
                        <a:t> Below $100 </a:t>
                      </a:r>
                      <a:endParaRPr lang="en-US" sz="1000" b="0" i="0" u="none" strike="noStrike">
                        <a:solidFill>
                          <a:srgbClr val="000000"/>
                        </a:solidFill>
                        <a:effectLst/>
                        <a:latin typeface="Trebuchet MS" panose="020B0603020202020204" pitchFamily="34" charset="0"/>
                      </a:endParaRPr>
                    </a:p>
                  </a:txBody>
                  <a:tcPr marL="9525" marR="9525" marT="9525" marB="0" anchor="b"/>
                </a:tc>
                <a:tc>
                  <a:txBody>
                    <a:bodyPr/>
                    <a:lstStyle/>
                    <a:p>
                      <a:pPr algn="ctr" fontAlgn="b"/>
                      <a:r>
                        <a:rPr lang="en-US" sz="1100" u="none" strike="noStrike">
                          <a:effectLst/>
                        </a:rPr>
                        <a:t>1008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45,047.11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800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    37,799.50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2"/>
                  </a:ext>
                </a:extLst>
              </a:tr>
              <a:tr h="368430">
                <a:tc>
                  <a:txBody>
                    <a:bodyPr/>
                    <a:lstStyle/>
                    <a:p>
                      <a:pPr algn="ctr" fontAlgn="b"/>
                      <a:r>
                        <a:rPr lang="en-US" sz="1100" u="none" strike="noStrike">
                          <a:effectLst/>
                        </a:rPr>
                        <a:t> Totals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      592,339.39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  901,612.47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3"/>
                  </a:ext>
                </a:extLst>
              </a:tr>
            </a:tbl>
          </a:graphicData>
        </a:graphic>
      </p:graphicFrame>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11</a:t>
            </a:fld>
            <a:endParaRPr lang="en-US"/>
          </a:p>
        </p:txBody>
      </p:sp>
    </p:spTree>
    <p:extLst>
      <p:ext uri="{BB962C8B-B14F-4D97-AF65-F5344CB8AC3E}">
        <p14:creationId xmlns:p14="http://schemas.microsoft.com/office/powerpoint/2010/main" val="2716837342"/>
      </p:ext>
    </p:extLst>
  </p:cSld>
  <p:clrMapOvr>
    <a:masterClrMapping/>
  </p:clrMapOvr>
  <p:transition xmlns:p14="http://schemas.microsoft.com/office/powerpoint/2010/mai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Journey: Old Model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26913941"/>
              </p:ext>
            </p:extLst>
          </p:nvPr>
        </p:nvGraphicFramePr>
        <p:xfrm>
          <a:off x="274638" y="1598613"/>
          <a:ext cx="8594725" cy="439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12</a:t>
            </a:fld>
            <a:endParaRPr lang="en-US"/>
          </a:p>
        </p:txBody>
      </p:sp>
    </p:spTree>
    <p:extLst>
      <p:ext uri="{BB962C8B-B14F-4D97-AF65-F5344CB8AC3E}">
        <p14:creationId xmlns:p14="http://schemas.microsoft.com/office/powerpoint/2010/main" val="1700146688"/>
      </p:ext>
    </p:extLst>
  </p:cSld>
  <p:clrMapOvr>
    <a:masterClrMapping/>
  </p:clrMapOvr>
  <p:transition xmlns:p14="http://schemas.microsoft.com/office/powerpoint/2010/mai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Journey: Model in 2016</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60489231"/>
              </p:ext>
            </p:extLst>
          </p:nvPr>
        </p:nvGraphicFramePr>
        <p:xfrm>
          <a:off x="274638" y="1598613"/>
          <a:ext cx="8594725" cy="439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13</a:t>
            </a:fld>
            <a:endParaRPr lang="en-US"/>
          </a:p>
        </p:txBody>
      </p:sp>
    </p:spTree>
    <p:extLst>
      <p:ext uri="{BB962C8B-B14F-4D97-AF65-F5344CB8AC3E}">
        <p14:creationId xmlns:p14="http://schemas.microsoft.com/office/powerpoint/2010/main" val="1995627321"/>
      </p:ext>
    </p:extLst>
  </p:cSld>
  <p:clrMapOvr>
    <a:masterClrMapping/>
  </p:clrMapOvr>
  <p:transition xmlns:p14="http://schemas.microsoft.com/office/powerpoint/2010/mai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Journey: Future Model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79181364"/>
              </p:ext>
            </p:extLst>
          </p:nvPr>
        </p:nvGraphicFramePr>
        <p:xfrm>
          <a:off x="274638" y="1598613"/>
          <a:ext cx="8594725" cy="439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14</a:t>
            </a:fld>
            <a:endParaRPr lang="en-US"/>
          </a:p>
        </p:txBody>
      </p:sp>
    </p:spTree>
    <p:extLst>
      <p:ext uri="{BB962C8B-B14F-4D97-AF65-F5344CB8AC3E}">
        <p14:creationId xmlns:p14="http://schemas.microsoft.com/office/powerpoint/2010/main" val="90231955"/>
      </p:ext>
    </p:extLst>
  </p:cSld>
  <p:clrMapOvr>
    <a:masterClrMapping/>
  </p:clrMapOvr>
  <p:transition xmlns:p14="http://schemas.microsoft.com/office/powerpoint/2010/mai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Basic Fundraising Pyramid</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79869381"/>
              </p:ext>
            </p:extLst>
          </p:nvPr>
        </p:nvGraphicFramePr>
        <p:xfrm>
          <a:off x="274638" y="1598613"/>
          <a:ext cx="8594725" cy="439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15</a:t>
            </a:fld>
            <a:endParaRPr lang="en-US"/>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4356" y="846138"/>
            <a:ext cx="5235288" cy="5536817"/>
          </a:xfrm>
          <a:prstGeom prst="rect">
            <a:avLst/>
          </a:prstGeom>
        </p:spPr>
      </p:pic>
      <p:sp>
        <p:nvSpPr>
          <p:cNvPr id="6" name="Down Arrow 5"/>
          <p:cNvSpPr/>
          <p:nvPr/>
        </p:nvSpPr>
        <p:spPr bwMode="auto">
          <a:xfrm rot="3481926">
            <a:off x="6122025" y="3084559"/>
            <a:ext cx="975360" cy="1059974"/>
          </a:xfrm>
          <a:prstGeom prst="downArrow">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7" name="TextBox 6"/>
          <p:cNvSpPr txBox="1"/>
          <p:nvPr/>
        </p:nvSpPr>
        <p:spPr>
          <a:xfrm>
            <a:off x="7173278" y="2981186"/>
            <a:ext cx="1547671" cy="707886"/>
          </a:xfrm>
          <a:prstGeom prst="rect">
            <a:avLst/>
          </a:prstGeom>
          <a:noFill/>
        </p:spPr>
        <p:txBody>
          <a:bodyPr wrap="square" rtlCol="0">
            <a:spAutoFit/>
          </a:bodyPr>
          <a:lstStyle/>
          <a:p>
            <a:r>
              <a:rPr lang="en-US" sz="2000" dirty="0"/>
              <a:t>Workplace campaigns</a:t>
            </a:r>
          </a:p>
        </p:txBody>
      </p:sp>
    </p:spTree>
    <p:extLst>
      <p:ext uri="{BB962C8B-B14F-4D97-AF65-F5344CB8AC3E}">
        <p14:creationId xmlns:p14="http://schemas.microsoft.com/office/powerpoint/2010/main" val="124768823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Basic Fundraising Pyramid</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79869381"/>
              </p:ext>
            </p:extLst>
          </p:nvPr>
        </p:nvGraphicFramePr>
        <p:xfrm>
          <a:off x="274638" y="1598613"/>
          <a:ext cx="8594725" cy="439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16</a:t>
            </a:fld>
            <a:endParaRPr lang="en-US"/>
          </a:p>
        </p:txBody>
      </p:sp>
      <p:sp>
        <p:nvSpPr>
          <p:cNvPr id="6" name="Down Arrow 5"/>
          <p:cNvSpPr/>
          <p:nvPr/>
        </p:nvSpPr>
        <p:spPr bwMode="auto">
          <a:xfrm rot="3481926">
            <a:off x="6122025" y="3084559"/>
            <a:ext cx="975360" cy="1059974"/>
          </a:xfrm>
          <a:prstGeom prst="downArrow">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4567" y="1012963"/>
            <a:ext cx="6194865" cy="5845037"/>
          </a:xfrm>
          <a:prstGeom prst="rect">
            <a:avLst/>
          </a:prstGeom>
        </p:spPr>
      </p:pic>
    </p:spTree>
    <p:extLst>
      <p:ext uri="{BB962C8B-B14F-4D97-AF65-F5344CB8AC3E}">
        <p14:creationId xmlns:p14="http://schemas.microsoft.com/office/powerpoint/2010/main" val="58515590"/>
      </p:ext>
    </p:extLst>
  </p:cSld>
  <p:clrMapOvr>
    <a:masterClrMapping/>
  </p:clrMapOvr>
  <p:transition xmlns:p14="http://schemas.microsoft.com/office/powerpoint/2010/mai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cs typeface="Arial" panose="020B0604020202020204" pitchFamily="34" charset="0"/>
              </a:rPr>
              <a:t>Fundraising Trends &amp; Resources</a:t>
            </a:r>
            <a:br>
              <a:rPr lang="en-US" altLang="en-US" dirty="0">
                <a:solidFill>
                  <a:schemeClr val="bg1"/>
                </a:solidFill>
                <a:cs typeface="Arial" panose="020B0604020202020204" pitchFamily="34" charset="0"/>
              </a:rPr>
            </a:br>
            <a:r>
              <a:rPr lang="en-US" altLang="en-US" dirty="0">
                <a:solidFill>
                  <a:schemeClr val="bg1"/>
                </a:solidFill>
                <a:cs typeface="Arial" panose="020B0604020202020204" pitchFamily="34" charset="0"/>
              </a:rPr>
              <a:t>United Way Worldwide </a:t>
            </a:r>
            <a:br>
              <a:rPr lang="en-US" altLang="en-US" dirty="0">
                <a:solidFill>
                  <a:schemeClr val="bg1"/>
                </a:solidFill>
                <a:cs typeface="Arial" panose="020B0604020202020204" pitchFamily="34" charset="0"/>
              </a:rPr>
            </a:br>
            <a:endParaRPr lang="en-US" dirty="0"/>
          </a:p>
        </p:txBody>
      </p:sp>
      <p:sp>
        <p:nvSpPr>
          <p:cNvPr id="4" name="Subtitle 3"/>
          <p:cNvSpPr>
            <a:spLocks noGrp="1"/>
          </p:cNvSpPr>
          <p:nvPr>
            <p:ph type="subTitle" idx="1"/>
          </p:nvPr>
        </p:nvSpPr>
        <p:spPr>
          <a:xfrm>
            <a:off x="270929" y="5406887"/>
            <a:ext cx="6400800" cy="1131073"/>
          </a:xfrm>
        </p:spPr>
        <p:txBody>
          <a:bodyPr/>
          <a:lstStyle/>
          <a:p>
            <a:r>
              <a:rPr lang="en-US" sz="2000" dirty="0"/>
              <a:t>Mike Kerkorian</a:t>
            </a:r>
          </a:p>
          <a:p>
            <a:r>
              <a:rPr lang="en-US" i="1" dirty="0"/>
              <a:t>Director, Corporate Relations</a:t>
            </a:r>
            <a:br>
              <a:rPr lang="en-US" i="1" dirty="0"/>
            </a:br>
            <a:r>
              <a:rPr lang="en-US" i="1" dirty="0"/>
              <a:t>United Way Worldwide</a:t>
            </a:r>
          </a:p>
        </p:txBody>
      </p:sp>
    </p:spTree>
    <p:extLst>
      <p:ext uri="{BB962C8B-B14F-4D97-AF65-F5344CB8AC3E}">
        <p14:creationId xmlns:p14="http://schemas.microsoft.com/office/powerpoint/2010/main" val="2811579364"/>
      </p:ext>
    </p:extLst>
  </p:cSld>
  <p:clrMapOvr>
    <a:masterClrMapping/>
  </p:clrMapOvr>
  <p:transition xmlns:p14="http://schemas.microsoft.com/office/powerpoint/2010/mai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805"/>
            <a:ext cx="9906000" cy="1325563"/>
          </a:xfrm>
        </p:spPr>
        <p:txBody>
          <a:bodyPr/>
          <a:lstStyle/>
          <a:p>
            <a:r>
              <a:rPr lang="en-US" sz="2800" dirty="0"/>
              <a:t>  Agenda</a:t>
            </a:r>
            <a:endParaRPr lang="en-US" sz="2800" dirty="0">
              <a:effectLst/>
            </a:endParaRPr>
          </a:p>
        </p:txBody>
      </p:sp>
      <p:sp>
        <p:nvSpPr>
          <p:cNvPr id="3" name="Content Placeholder 2"/>
          <p:cNvSpPr>
            <a:spLocks noGrp="1"/>
          </p:cNvSpPr>
          <p:nvPr>
            <p:ph idx="1"/>
          </p:nvPr>
        </p:nvSpPr>
        <p:spPr>
          <a:xfrm>
            <a:off x="274638" y="1419368"/>
            <a:ext cx="8594725" cy="4565507"/>
          </a:xfrm>
        </p:spPr>
        <p:txBody>
          <a:bodyPr/>
          <a:lstStyle/>
          <a:p>
            <a:pPr marL="457200" lvl="0" indent="-457200">
              <a:buAutoNum type="arabicPeriod"/>
            </a:pPr>
            <a:r>
              <a:rPr lang="en-US" sz="2400" dirty="0"/>
              <a:t>Philanthropic Trends and the United Way Landscape</a:t>
            </a:r>
          </a:p>
          <a:p>
            <a:pPr marL="457200" lvl="0" indent="-457200">
              <a:buAutoNum type="arabicPeriod"/>
            </a:pPr>
            <a:r>
              <a:rPr lang="en-US" sz="2400" dirty="0"/>
              <a:t>Evaluating Local United Way Performance </a:t>
            </a:r>
            <a:r>
              <a:rPr lang="mr-IN" sz="2400" dirty="0"/>
              <a:t>–</a:t>
            </a:r>
            <a:r>
              <a:rPr lang="en-US" sz="2400" dirty="0"/>
              <a:t> What is Working?</a:t>
            </a:r>
          </a:p>
          <a:p>
            <a:pPr marL="457200" lvl="0" indent="-457200">
              <a:buAutoNum type="arabicPeriod"/>
            </a:pPr>
            <a:r>
              <a:rPr lang="en-US" sz="2400" dirty="0"/>
              <a:t>UWW Resources Available to Support Revenue Generation </a:t>
            </a:r>
          </a:p>
          <a:p>
            <a:pPr lvl="0"/>
            <a:endParaRPr lang="en-US" dirty="0"/>
          </a:p>
        </p:txBody>
      </p:sp>
      <p:sp>
        <p:nvSpPr>
          <p:cNvPr id="4" name="Slide Number Placeholder 3"/>
          <p:cNvSpPr>
            <a:spLocks noGrp="1"/>
          </p:cNvSpPr>
          <p:nvPr>
            <p:ph type="sldNum" sz="quarter" idx="11"/>
          </p:nvPr>
        </p:nvSpPr>
        <p:spPr/>
        <p:txBody>
          <a:bodyPr/>
          <a:lstStyle/>
          <a:p>
            <a:pPr>
              <a:defRPr/>
            </a:pPr>
            <a:fld id="{620E6A34-D18C-448D-9E59-F06A322BE9B9}" type="slidenum">
              <a:rPr lang="en-US" smtClean="0"/>
              <a:pPr>
                <a:defRPr/>
              </a:pPr>
              <a:t>18</a:t>
            </a:fld>
            <a:endParaRPr lang="en-US"/>
          </a:p>
        </p:txBody>
      </p:sp>
    </p:spTree>
    <p:extLst>
      <p:ext uri="{BB962C8B-B14F-4D97-AF65-F5344CB8AC3E}">
        <p14:creationId xmlns:p14="http://schemas.microsoft.com/office/powerpoint/2010/main" val="1560744339"/>
      </p:ext>
    </p:extLst>
  </p:cSld>
  <p:clrMapOvr>
    <a:masterClrMapping/>
  </p:clrMapOvr>
  <p:transition xmlns:p14="http://schemas.microsoft.com/office/powerpoint/2010/mai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cs typeface="Arial" panose="020B0604020202020204" pitchFamily="34" charset="0"/>
              </a:rPr>
              <a:t>Philanthropic Trends &amp; the United Way Landscape</a:t>
            </a:r>
            <a:br>
              <a:rPr lang="en-US" altLang="en-US" dirty="0">
                <a:solidFill>
                  <a:schemeClr val="bg1"/>
                </a:solidFill>
                <a:cs typeface="Arial" panose="020B0604020202020204" pitchFamily="34" charset="0"/>
              </a:rPr>
            </a:br>
            <a:endParaRPr lang="en-US" dirty="0"/>
          </a:p>
        </p:txBody>
      </p:sp>
    </p:spTree>
    <p:extLst>
      <p:ext uri="{BB962C8B-B14F-4D97-AF65-F5344CB8AC3E}">
        <p14:creationId xmlns:p14="http://schemas.microsoft.com/office/powerpoint/2010/main" val="2922800864"/>
      </p:ext>
    </p:extLst>
  </p:cSld>
  <p:clrMapOvr>
    <a:masterClrMapping/>
  </p:clrMapOvr>
  <p:transition xmlns:p14="http://schemas.microsoft.com/office/powerpoint/2010/mai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familiar?</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23993512"/>
              </p:ext>
            </p:extLst>
          </p:nvPr>
        </p:nvGraphicFramePr>
        <p:xfrm>
          <a:off x="274638" y="1598613"/>
          <a:ext cx="8594725" cy="439578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2</a:t>
            </a:fld>
            <a:endParaRPr lang="en-US"/>
          </a:p>
        </p:txBody>
      </p:sp>
      <p:cxnSp>
        <p:nvCxnSpPr>
          <p:cNvPr id="6" name="Straight Arrow Connector 5"/>
          <p:cNvCxnSpPr/>
          <p:nvPr/>
        </p:nvCxnSpPr>
        <p:spPr bwMode="auto">
          <a:xfrm flipV="1">
            <a:off x="4815840" y="3190240"/>
            <a:ext cx="0" cy="487680"/>
          </a:xfrm>
          <a:prstGeom prst="straightConnector1">
            <a:avLst/>
          </a:prstGeom>
          <a:ln>
            <a:headEnd type="none" w="med" len="med"/>
            <a:tailEnd type="triangle"/>
          </a:ln>
          <a:extLst/>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bwMode="auto">
          <a:xfrm flipH="1" flipV="1">
            <a:off x="5457531" y="3203666"/>
            <a:ext cx="6939" cy="867228"/>
          </a:xfrm>
          <a:prstGeom prst="straightConnector1">
            <a:avLst/>
          </a:prstGeom>
          <a:ln>
            <a:headEnd type="none" w="med" len="med"/>
            <a:tailEnd type="triangle"/>
          </a:ln>
          <a:extLst/>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bwMode="auto">
          <a:xfrm flipH="1">
            <a:off x="6248399" y="2428240"/>
            <a:ext cx="10160" cy="589280"/>
          </a:xfrm>
          <a:prstGeom prst="straightConnector1">
            <a:avLst/>
          </a:prstGeom>
          <a:ln>
            <a:headEnd type="none" w="med" len="med"/>
            <a:tailEnd type="triangle"/>
          </a:ln>
          <a:extLst/>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4358022" y="3677920"/>
            <a:ext cx="915635" cy="369332"/>
          </a:xfrm>
          <a:prstGeom prst="rect">
            <a:avLst/>
          </a:prstGeom>
          <a:noFill/>
        </p:spPr>
        <p:txBody>
          <a:bodyPr wrap="none" rtlCol="0">
            <a:spAutoFit/>
          </a:bodyPr>
          <a:lstStyle/>
          <a:p>
            <a:r>
              <a:rPr lang="en-US" sz="1800" dirty="0"/>
              <a:t>Merger</a:t>
            </a:r>
          </a:p>
        </p:txBody>
      </p:sp>
      <p:sp>
        <p:nvSpPr>
          <p:cNvPr id="11" name="TextBox 10"/>
          <p:cNvSpPr txBox="1"/>
          <p:nvPr/>
        </p:nvSpPr>
        <p:spPr>
          <a:xfrm>
            <a:off x="4830894" y="4008120"/>
            <a:ext cx="1351652" cy="646331"/>
          </a:xfrm>
          <a:prstGeom prst="rect">
            <a:avLst/>
          </a:prstGeom>
          <a:noFill/>
        </p:spPr>
        <p:txBody>
          <a:bodyPr wrap="none" rtlCol="0">
            <a:spAutoFit/>
          </a:bodyPr>
          <a:lstStyle/>
          <a:p>
            <a:pPr algn="ctr"/>
            <a:r>
              <a:rPr lang="en-US" sz="1800" dirty="0"/>
              <a:t>Community</a:t>
            </a:r>
          </a:p>
          <a:p>
            <a:pPr algn="ctr"/>
            <a:r>
              <a:rPr lang="en-US" sz="1800" dirty="0"/>
              <a:t>Impact</a:t>
            </a:r>
          </a:p>
        </p:txBody>
      </p:sp>
      <p:sp>
        <p:nvSpPr>
          <p:cNvPr id="12" name="TextBox 11"/>
          <p:cNvSpPr txBox="1"/>
          <p:nvPr/>
        </p:nvSpPr>
        <p:spPr>
          <a:xfrm>
            <a:off x="5582733" y="1835199"/>
            <a:ext cx="1351652" cy="646331"/>
          </a:xfrm>
          <a:prstGeom prst="rect">
            <a:avLst/>
          </a:prstGeom>
          <a:noFill/>
        </p:spPr>
        <p:txBody>
          <a:bodyPr wrap="none" rtlCol="0">
            <a:spAutoFit/>
          </a:bodyPr>
          <a:lstStyle/>
          <a:p>
            <a:pPr algn="ctr"/>
            <a:r>
              <a:rPr lang="en-US" sz="1800" dirty="0"/>
              <a:t>Defund </a:t>
            </a:r>
          </a:p>
          <a:p>
            <a:pPr algn="ctr"/>
            <a:r>
              <a:rPr lang="en-US" sz="1800" dirty="0"/>
              <a:t>Boy Scouts</a:t>
            </a:r>
          </a:p>
        </p:txBody>
      </p:sp>
    </p:spTree>
    <p:extLst>
      <p:ext uri="{BB962C8B-B14F-4D97-AF65-F5344CB8AC3E}">
        <p14:creationId xmlns:p14="http://schemas.microsoft.com/office/powerpoint/2010/main" val="192189537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52400" y="120952"/>
            <a:ext cx="9220200" cy="798286"/>
          </a:xfrm>
        </p:spPr>
        <p:txBody>
          <a:bodyPr/>
          <a:lstStyle/>
          <a:p>
            <a:pPr eaLnBrk="1" hangingPunct="1"/>
            <a:r>
              <a:rPr lang="en-US" sz="3400" dirty="0">
                <a:solidFill>
                  <a:schemeClr val="accent1"/>
                </a:solidFill>
              </a:rPr>
              <a:t>Context for Results</a:t>
            </a:r>
            <a:br>
              <a:rPr lang="en-US" sz="3400" dirty="0">
                <a:solidFill>
                  <a:schemeClr val="accent1"/>
                </a:solidFill>
              </a:rPr>
            </a:br>
            <a:r>
              <a:rPr lang="en-US" dirty="0">
                <a:solidFill>
                  <a:schemeClr val="accent1"/>
                </a:solidFill>
              </a:rPr>
              <a:t/>
            </a:r>
            <a:br>
              <a:rPr lang="en-US" dirty="0">
                <a:solidFill>
                  <a:schemeClr val="accent1"/>
                </a:solidFill>
              </a:rPr>
            </a:br>
            <a:endParaRPr lang="en-US" dirty="0">
              <a:solidFill>
                <a:schemeClr val="accent1"/>
              </a:solidFill>
            </a:endParaRPr>
          </a:p>
        </p:txBody>
      </p:sp>
      <p:sp>
        <p:nvSpPr>
          <p:cNvPr id="12291" name="Rectangle 3"/>
          <p:cNvSpPr>
            <a:spLocks noGrp="1" noChangeArrowheads="1"/>
          </p:cNvSpPr>
          <p:nvPr>
            <p:ph idx="1"/>
          </p:nvPr>
        </p:nvSpPr>
        <p:spPr>
          <a:xfrm>
            <a:off x="476250" y="990600"/>
            <a:ext cx="7753350" cy="2514600"/>
          </a:xfrm>
        </p:spPr>
        <p:txBody>
          <a:bodyPr/>
          <a:lstStyle/>
          <a:p>
            <a:pPr marL="495300" lvl="1" indent="-381000" eaLnBrk="1" hangingPunct="1">
              <a:buFontTx/>
              <a:buNone/>
            </a:pPr>
            <a:endParaRPr lang="en-US" altLang="en-US" dirty="0"/>
          </a:p>
          <a:p>
            <a:pPr marL="1123950" lvl="3" indent="-381000" eaLnBrk="1" hangingPunct="1">
              <a:buFontTx/>
              <a:buNone/>
            </a:pPr>
            <a:r>
              <a:rPr lang="en-US" altLang="en-US" dirty="0">
                <a:ea typeface="ヒラギノ角ゴ Pro W3"/>
              </a:rPr>
              <a:t>	</a:t>
            </a:r>
          </a:p>
        </p:txBody>
      </p:sp>
      <p:sp>
        <p:nvSpPr>
          <p:cNvPr id="2" name="Slide Number Placeholder 1"/>
          <p:cNvSpPr>
            <a:spLocks noGrp="1"/>
          </p:cNvSpPr>
          <p:nvPr>
            <p:ph type="sldNum" sz="quarter" idx="11"/>
          </p:nvPr>
        </p:nvSpPr>
        <p:spPr/>
        <p:txBody>
          <a:bodyPr/>
          <a:lstStyle/>
          <a:p>
            <a:pPr>
              <a:defRPr/>
            </a:pPr>
            <a:fld id="{620E6A34-D18C-448D-9E59-F06A322BE9B9}" type="slidenum">
              <a:rPr lang="en-US" smtClean="0"/>
              <a:pPr>
                <a:defRPr/>
              </a:pPr>
              <a:t>20</a:t>
            </a:fld>
            <a:endParaRPr lang="en-US"/>
          </a:p>
        </p:txBody>
      </p:sp>
      <p:sp>
        <p:nvSpPr>
          <p:cNvPr id="6" name="Rectangle 3"/>
          <p:cNvSpPr txBox="1">
            <a:spLocks noChangeArrowheads="1"/>
          </p:cNvSpPr>
          <p:nvPr/>
        </p:nvSpPr>
        <p:spPr bwMode="auto">
          <a:xfrm>
            <a:off x="-1143000" y="515256"/>
            <a:ext cx="10287000" cy="474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lvl1pPr marL="0" indent="0" algn="l" rtl="0" eaLnBrk="0" fontAlgn="base" hangingPunct="0">
              <a:spcBef>
                <a:spcPts val="1000"/>
              </a:spcBef>
              <a:spcAft>
                <a:spcPct val="0"/>
              </a:spcAft>
              <a:defRPr sz="2000">
                <a:solidFill>
                  <a:schemeClr val="tx1"/>
                </a:solidFill>
                <a:latin typeface="+mn-lt"/>
                <a:ea typeface="+mn-ea"/>
                <a:cs typeface="ＭＳ Ｐゴシック" pitchFamily="-106" charset="-128"/>
              </a:defRPr>
            </a:lvl1pPr>
            <a:lvl2pPr marL="287338" indent="-287338" algn="l" rtl="0" eaLnBrk="0" fontAlgn="base" hangingPunct="0">
              <a:spcBef>
                <a:spcPts val="1000"/>
              </a:spcBef>
              <a:spcAft>
                <a:spcPct val="0"/>
              </a:spcAft>
              <a:buClr>
                <a:schemeClr val="accent1"/>
              </a:buClr>
              <a:buChar char="•"/>
              <a:defRPr sz="2000">
                <a:solidFill>
                  <a:schemeClr val="tx1"/>
                </a:solidFill>
                <a:latin typeface="+mn-lt"/>
                <a:ea typeface="+mn-ea"/>
              </a:defRPr>
            </a:lvl2pPr>
            <a:lvl3pPr marL="576263" indent="-288925" algn="l" rtl="0" eaLnBrk="0" fontAlgn="base" hangingPunct="0">
              <a:spcBef>
                <a:spcPts val="1000"/>
              </a:spcBef>
              <a:spcAft>
                <a:spcPct val="0"/>
              </a:spcAft>
              <a:buClr>
                <a:schemeClr val="accent1"/>
              </a:buClr>
              <a:buFont typeface="Arial" pitchFamily="34" charset="0"/>
              <a:buChar char="•"/>
              <a:defRPr sz="2000">
                <a:solidFill>
                  <a:schemeClr val="tx1"/>
                </a:solidFill>
                <a:latin typeface="+mn-lt"/>
                <a:ea typeface="ヒラギノ角ゴ Pro W3" pitchFamily="-84" charset="-128"/>
                <a:cs typeface="ヒラギノ角ゴ Pro W3"/>
              </a:defRPr>
            </a:lvl3pPr>
            <a:lvl4pPr marL="914400" indent="-3381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a:defRPr>
            </a:lvl4pPr>
            <a:lvl5pPr marL="1201738" indent="-2873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a:lstStyle>
          <a:p>
            <a:pPr marL="1939925" lvl="5" indent="-342900">
              <a:buFont typeface="Wingdings" panose="05000000000000000000" pitchFamily="2" charset="2"/>
              <a:buChar char="§"/>
            </a:pPr>
            <a:endParaRPr lang="en-US" altLang="en-US" sz="1600" b="0" kern="0" dirty="0">
              <a:ea typeface="ヒラギノ角ゴ Pro W3"/>
            </a:endParaRPr>
          </a:p>
          <a:p>
            <a:pPr marL="1597025" lvl="5" indent="0">
              <a:buNone/>
            </a:pPr>
            <a:r>
              <a:rPr lang="en-US" altLang="en-US" sz="1600" u="sng" kern="0" dirty="0">
                <a:ea typeface="ヒラギノ角ゴ Pro W3"/>
              </a:rPr>
              <a:t>US Economy</a:t>
            </a:r>
          </a:p>
          <a:p>
            <a:pPr marL="1882775" lvl="5" indent="-285750">
              <a:buFont typeface="Arial" panose="020B0604020202020204" pitchFamily="34" charset="0"/>
              <a:buChar char="•"/>
            </a:pPr>
            <a:r>
              <a:rPr lang="en-US" altLang="en-US" sz="1600" b="0" kern="0" dirty="0">
                <a:ea typeface="ヒラギノ角ゴ Pro W3"/>
              </a:rPr>
              <a:t>The state of the U.S. economy in 2016 was generally strong.  Unemployment continued to fall.  Now currently at 4.3%.  GDP </a:t>
            </a:r>
            <a:r>
              <a:rPr lang="en-US" altLang="en-US" sz="1600" kern="0" dirty="0">
                <a:ea typeface="ヒラギノ角ゴ Pro W3"/>
              </a:rPr>
              <a:t>grew every quarter in 2016.  </a:t>
            </a:r>
            <a:r>
              <a:rPr lang="en-US" altLang="en-US" sz="1600" b="0" kern="0" dirty="0">
                <a:ea typeface="ヒラギノ角ゴ Pro W3"/>
              </a:rPr>
              <a:t>Consumer spending increased every quarter as well.  </a:t>
            </a:r>
          </a:p>
          <a:p>
            <a:pPr marL="1597025" lvl="5" indent="0">
              <a:buNone/>
            </a:pPr>
            <a:r>
              <a:rPr lang="en-US" altLang="en-US" sz="1600" u="sng" kern="0" dirty="0">
                <a:ea typeface="ヒラギノ角ゴ Pro W3"/>
              </a:rPr>
              <a:t>Philanthropy</a:t>
            </a:r>
          </a:p>
          <a:p>
            <a:pPr marL="1882775" lvl="5" indent="-285750">
              <a:buFont typeface="Arial" panose="020B0604020202020204" pitchFamily="34" charset="0"/>
              <a:buChar char="•"/>
            </a:pPr>
            <a:r>
              <a:rPr lang="en-US" altLang="en-US" sz="1600" b="0" kern="0" dirty="0">
                <a:ea typeface="ヒラギノ角ゴ Pro W3"/>
              </a:rPr>
              <a:t>New Giving USA results just released.  Giving to philanthropy increased </a:t>
            </a:r>
            <a:r>
              <a:rPr lang="en-US" altLang="en-US" sz="1600" kern="0" dirty="0">
                <a:ea typeface="ヒラギノ角ゴ Pro W3"/>
              </a:rPr>
              <a:t>1.4</a:t>
            </a:r>
            <a:r>
              <a:rPr lang="en-US" altLang="en-US" sz="1600" b="0" kern="0" dirty="0">
                <a:ea typeface="ヒラギノ角ゴ Pro W3"/>
              </a:rPr>
              <a:t>% in the U.S. to $390B.</a:t>
            </a:r>
          </a:p>
          <a:p>
            <a:pPr marL="1597025" lvl="5" indent="0">
              <a:buNone/>
            </a:pPr>
            <a:r>
              <a:rPr lang="en-US" altLang="en-US" sz="1600" u="sng" kern="0" dirty="0">
                <a:ea typeface="ヒラギノ角ゴ Pro W3"/>
              </a:rPr>
              <a:t>Corporate Giving</a:t>
            </a:r>
          </a:p>
          <a:p>
            <a:pPr marL="1882775" lvl="5" indent="-285750">
              <a:buFont typeface="Arial"/>
              <a:buChar char="•"/>
            </a:pPr>
            <a:r>
              <a:rPr lang="en-US" altLang="en-US" sz="1600" kern="0" dirty="0">
                <a:ea typeface="ヒラギノ角ゴ Pro W3"/>
              </a:rPr>
              <a:t>Companies have yet to reach their pre-recession levels of corporate giving.  This could be a result of using corporate funds for sponsorships, cause marketing, and volunteer activities for employees. (all not included in Giving USA totals)</a:t>
            </a:r>
            <a:endParaRPr lang="en-US" altLang="en-US" sz="1600" b="0" kern="0" dirty="0">
              <a:ea typeface="ヒラギノ角ゴ Pro W3"/>
            </a:endParaRPr>
          </a:p>
          <a:p>
            <a:pPr marL="1597025" lvl="5" indent="0">
              <a:buNone/>
            </a:pPr>
            <a:r>
              <a:rPr lang="en-US" altLang="en-US" sz="1600" u="sng" kern="0" dirty="0">
                <a:ea typeface="ヒラギノ角ゴ Pro W3"/>
              </a:rPr>
              <a:t>CFC (2015)</a:t>
            </a:r>
          </a:p>
          <a:p>
            <a:pPr marL="1882775" lvl="5" indent="-285750">
              <a:buFont typeface="Arial" panose="020B0604020202020204" pitchFamily="34" charset="0"/>
              <a:buChar char="•"/>
            </a:pPr>
            <a:r>
              <a:rPr lang="en-US" altLang="en-US" sz="1600" b="0" kern="0" dirty="0">
                <a:ea typeface="ヒラギノ角ゴ Pro W3"/>
              </a:rPr>
              <a:t>The CFC continued to slide with a decline of -8.4% overall.  United Ways sustained a -13% loss, $15M, for its lowest total on record or $103M.  </a:t>
            </a:r>
          </a:p>
          <a:p>
            <a:pPr marL="1882775" lvl="5" indent="-285750">
              <a:buFont typeface="Arial" panose="020B0604020202020204" pitchFamily="34" charset="0"/>
              <a:buChar char="•"/>
            </a:pPr>
            <a:endParaRPr lang="en-US" altLang="en-US" sz="1400" b="0" kern="0" dirty="0">
              <a:ea typeface="ヒラギノ角ゴ Pro W3"/>
            </a:endParaRPr>
          </a:p>
          <a:p>
            <a:pPr marL="2054225" lvl="6" indent="0">
              <a:buNone/>
            </a:pPr>
            <a:endParaRPr lang="en-US" altLang="en-US" sz="1400" b="0" kern="0" dirty="0">
              <a:ea typeface="ヒラギノ角ゴ Pro W3"/>
            </a:endParaRPr>
          </a:p>
          <a:p>
            <a:pPr marL="1939925" lvl="5" indent="-342900">
              <a:buFont typeface="Wingdings" panose="05000000000000000000" pitchFamily="2" charset="2"/>
              <a:buChar char="§"/>
            </a:pPr>
            <a:endParaRPr lang="en-US" altLang="en-US" sz="1400" b="0" kern="0" dirty="0">
              <a:ea typeface="ヒラギノ角ゴ Pro W3"/>
            </a:endParaRPr>
          </a:p>
        </p:txBody>
      </p:sp>
    </p:spTree>
    <p:extLst>
      <p:ext uri="{BB962C8B-B14F-4D97-AF65-F5344CB8AC3E}">
        <p14:creationId xmlns:p14="http://schemas.microsoft.com/office/powerpoint/2010/main" val="3892978503"/>
      </p:ext>
    </p:extLst>
  </p:cSld>
  <p:clrMapOvr>
    <a:masterClrMapping/>
  </p:clrMapOvr>
  <p:transition xmlns:p14="http://schemas.microsoft.com/office/powerpoint/2010/mai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Growth in Philanthropic Sectors</a:t>
            </a:r>
          </a:p>
        </p:txBody>
      </p:sp>
      <p:graphicFrame>
        <p:nvGraphicFramePr>
          <p:cNvPr id="2" name="Object 3"/>
          <p:cNvGraphicFramePr>
            <a:graphicFrameLocks noGrp="1" noChangeAspect="1"/>
          </p:cNvGraphicFramePr>
          <p:nvPr>
            <p:ph type="chart" idx="1"/>
            <p:extLst/>
          </p:nvPr>
        </p:nvGraphicFramePr>
        <p:xfrm>
          <a:off x="619125" y="966788"/>
          <a:ext cx="8462963" cy="5341937"/>
        </p:xfrm>
        <a:graphic>
          <a:graphicData uri="http://schemas.openxmlformats.org/drawingml/2006/chart">
            <c:chart xmlns:c="http://schemas.openxmlformats.org/drawingml/2006/chart" xmlns:r="http://schemas.openxmlformats.org/officeDocument/2006/relationships" r:id="rId3"/>
          </a:graphicData>
        </a:graphic>
      </p:graphicFrame>
      <p:sp>
        <p:nvSpPr>
          <p:cNvPr id="922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B013A56-3551-4122-BEFA-AC6BEFDBC2F7}" type="slidenum">
              <a:rPr lang="en-US" sz="1000" smtClean="0">
                <a:solidFill>
                  <a:schemeClr val="bg1"/>
                </a:solidFill>
              </a:rPr>
              <a:pPr eaLnBrk="1" hangingPunct="1"/>
              <a:t>21</a:t>
            </a:fld>
            <a:endParaRPr lang="en-US" sz="1000">
              <a:solidFill>
                <a:schemeClr val="bg1"/>
              </a:solidFill>
            </a:endParaRPr>
          </a:p>
        </p:txBody>
      </p:sp>
      <p:sp>
        <p:nvSpPr>
          <p:cNvPr id="9222" name="Text Box 5"/>
          <p:cNvSpPr txBox="1">
            <a:spLocks noChangeArrowheads="1"/>
          </p:cNvSpPr>
          <p:nvPr/>
        </p:nvSpPr>
        <p:spPr bwMode="auto">
          <a:xfrm>
            <a:off x="304800" y="838200"/>
            <a:ext cx="941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dirty="0">
                <a:solidFill>
                  <a:schemeClr val="accent1"/>
                </a:solidFill>
              </a:rPr>
              <a:t>Percent </a:t>
            </a:r>
          </a:p>
        </p:txBody>
      </p:sp>
      <p:sp>
        <p:nvSpPr>
          <p:cNvPr id="8" name="Text Box 4"/>
          <p:cNvSpPr txBox="1">
            <a:spLocks noChangeArrowheads="1"/>
          </p:cNvSpPr>
          <p:nvPr/>
        </p:nvSpPr>
        <p:spPr bwMode="blackWhite">
          <a:xfrm>
            <a:off x="668214" y="6383179"/>
            <a:ext cx="7713785" cy="246221"/>
          </a:xfrm>
          <a:prstGeom prst="rect">
            <a:avLst/>
          </a:prstGeom>
          <a:noFill/>
          <a:ln>
            <a:noFill/>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eaLnBrk="0" hangingPunct="0">
              <a:defRPr/>
            </a:pPr>
            <a:r>
              <a:rPr lang="en-US" sz="1000" b="0" dirty="0">
                <a:solidFill>
                  <a:schemeClr val="accent1"/>
                </a:solidFill>
              </a:rPr>
              <a:t>Source:  Giving USA 2016</a:t>
            </a:r>
          </a:p>
        </p:txBody>
      </p:sp>
    </p:spTree>
    <p:extLst>
      <p:ext uri="{BB962C8B-B14F-4D97-AF65-F5344CB8AC3E}">
        <p14:creationId xmlns:p14="http://schemas.microsoft.com/office/powerpoint/2010/main" val="1114660289"/>
      </p:ext>
    </p:extLst>
  </p:cSld>
  <p:clrMapOvr>
    <a:masterClrMapping/>
  </p:clrMapOvr>
  <p:transition xmlns:p14="http://schemas.microsoft.com/office/powerpoint/2010/mai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169833"/>
            <a:ext cx="8500698" cy="7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900" dirty="0">
                <a:solidFill>
                  <a:schemeClr val="tx1"/>
                </a:solidFill>
              </a:rPr>
              <a:t>Many Human Service Partners Have Recovered After Declines During The Great Recession</a:t>
            </a:r>
            <a:endParaRPr lang="en-US" sz="2900" dirty="0">
              <a:solidFill>
                <a:schemeClr val="accent4"/>
              </a:solidFill>
            </a:endParaRPr>
          </a:p>
        </p:txBody>
      </p:sp>
      <p:graphicFrame>
        <p:nvGraphicFramePr>
          <p:cNvPr id="6" name="Table 5"/>
          <p:cNvGraphicFramePr>
            <a:graphicFrameLocks noGrp="1"/>
          </p:cNvGraphicFramePr>
          <p:nvPr>
            <p:extLst/>
          </p:nvPr>
        </p:nvGraphicFramePr>
        <p:xfrm>
          <a:off x="897549" y="1219200"/>
          <a:ext cx="7315200" cy="4634219"/>
        </p:xfrm>
        <a:graphic>
          <a:graphicData uri="http://schemas.openxmlformats.org/drawingml/2006/table">
            <a:tbl>
              <a:tblPr firstRow="1" bandRow="1">
                <a:tableStyleId>{7DF18680-E054-41AD-8BC1-D1AEF772440D}</a:tableStyleId>
              </a:tblPr>
              <a:tblGrid>
                <a:gridCol w="3376723">
                  <a:extLst>
                    <a:ext uri="{9D8B030D-6E8A-4147-A177-3AD203B41FA5}">
                      <a16:colId xmlns="" xmlns:a16="http://schemas.microsoft.com/office/drawing/2014/main" val="20000"/>
                    </a:ext>
                  </a:extLst>
                </a:gridCol>
                <a:gridCol w="2262077">
                  <a:extLst>
                    <a:ext uri="{9D8B030D-6E8A-4147-A177-3AD203B41FA5}">
                      <a16:colId xmlns="" xmlns:a16="http://schemas.microsoft.com/office/drawing/2014/main" val="20001"/>
                    </a:ext>
                  </a:extLst>
                </a:gridCol>
                <a:gridCol w="1676400">
                  <a:extLst>
                    <a:ext uri="{9D8B030D-6E8A-4147-A177-3AD203B41FA5}">
                      <a16:colId xmlns="" xmlns:a16="http://schemas.microsoft.com/office/drawing/2014/main" val="20002"/>
                    </a:ext>
                  </a:extLst>
                </a:gridCol>
              </a:tblGrid>
              <a:tr h="729651">
                <a:tc>
                  <a:txBody>
                    <a:bodyPr/>
                    <a:lstStyle/>
                    <a:p>
                      <a:endParaRPr lang="en-US" dirty="0"/>
                    </a:p>
                  </a:txBody>
                  <a:tcPr/>
                </a:tc>
                <a:tc>
                  <a:txBody>
                    <a:bodyPr/>
                    <a:lstStyle/>
                    <a:p>
                      <a:endParaRPr lang="en-US" dirty="0"/>
                    </a:p>
                    <a:p>
                      <a:r>
                        <a:rPr lang="en-US" dirty="0"/>
                        <a:t>2014 Contributions</a:t>
                      </a:r>
                    </a:p>
                  </a:txBody>
                  <a:tcPr/>
                </a:tc>
                <a:tc>
                  <a:txBody>
                    <a:bodyPr/>
                    <a:lstStyle/>
                    <a:p>
                      <a:pPr algn="ctr"/>
                      <a:r>
                        <a:rPr lang="en-US" dirty="0"/>
                        <a:t>5 Year</a:t>
                      </a:r>
                      <a:r>
                        <a:rPr lang="en-US" baseline="0" dirty="0"/>
                        <a:t> Change</a:t>
                      </a:r>
                    </a:p>
                    <a:p>
                      <a:pPr algn="ctr"/>
                      <a:r>
                        <a:rPr lang="en-US" baseline="0" dirty="0"/>
                        <a:t>2009-2014</a:t>
                      </a:r>
                      <a:endParaRPr lang="en-US" dirty="0"/>
                    </a:p>
                  </a:txBody>
                  <a:tcPr/>
                </a:tc>
                <a:extLst>
                  <a:ext uri="{0D108BD9-81ED-4DB2-BD59-A6C34878D82A}">
                    <a16:rowId xmlns="" xmlns:a16="http://schemas.microsoft.com/office/drawing/2014/main" val="10000"/>
                  </a:ext>
                </a:extLst>
              </a:tr>
              <a:tr h="462748">
                <a:tc>
                  <a:txBody>
                    <a:bodyPr/>
                    <a:lstStyle/>
                    <a:p>
                      <a:r>
                        <a:rPr lang="en-US" sz="1600" dirty="0"/>
                        <a:t>American</a:t>
                      </a:r>
                      <a:r>
                        <a:rPr lang="en-US" sz="1600" baseline="0" dirty="0"/>
                        <a:t> Cancer Society</a:t>
                      </a:r>
                      <a:endParaRPr lang="en-US" sz="1600" dirty="0"/>
                    </a:p>
                  </a:txBody>
                  <a:tcPr anchor="ctr"/>
                </a:tc>
                <a:tc>
                  <a:txBody>
                    <a:bodyPr/>
                    <a:lstStyle/>
                    <a:p>
                      <a:pPr algn="r"/>
                      <a:r>
                        <a:rPr lang="en-US" sz="1600" dirty="0"/>
                        <a:t>$807,398,174</a:t>
                      </a:r>
                    </a:p>
                  </a:txBody>
                  <a:tcPr anchor="ctr"/>
                </a:tc>
                <a:tc>
                  <a:txBody>
                    <a:bodyPr/>
                    <a:lstStyle/>
                    <a:p>
                      <a:pPr lvl="1" algn="r"/>
                      <a:r>
                        <a:rPr lang="en-US" sz="1600" dirty="0"/>
                        <a:t>-10.1%</a:t>
                      </a:r>
                    </a:p>
                  </a:txBody>
                  <a:tcPr anchor="ctr"/>
                </a:tc>
                <a:extLst>
                  <a:ext uri="{0D108BD9-81ED-4DB2-BD59-A6C34878D82A}">
                    <a16:rowId xmlns="" xmlns:a16="http://schemas.microsoft.com/office/drawing/2014/main" val="10001"/>
                  </a:ext>
                </a:extLst>
              </a:tr>
              <a:tr h="407134">
                <a:tc>
                  <a:txBody>
                    <a:bodyPr/>
                    <a:lstStyle/>
                    <a:p>
                      <a:r>
                        <a:rPr lang="en-US" sz="1600" dirty="0"/>
                        <a:t>American Red Cross</a:t>
                      </a:r>
                    </a:p>
                  </a:txBody>
                  <a:tcPr anchor="ctr"/>
                </a:tc>
                <a:tc>
                  <a:txBody>
                    <a:bodyPr/>
                    <a:lstStyle/>
                    <a:p>
                      <a:pPr algn="r"/>
                      <a:r>
                        <a:rPr lang="en-US" sz="1600" dirty="0"/>
                        <a:t> $734,635,592 </a:t>
                      </a:r>
                    </a:p>
                  </a:txBody>
                  <a:tcPr anchor="ctr"/>
                </a:tc>
                <a:tc>
                  <a:txBody>
                    <a:bodyPr/>
                    <a:lstStyle/>
                    <a:p>
                      <a:pPr lvl="1" algn="r"/>
                      <a:r>
                        <a:rPr lang="en-US" sz="1600" dirty="0"/>
                        <a:t>11.7%</a:t>
                      </a:r>
                    </a:p>
                  </a:txBody>
                  <a:tcPr anchor="ctr"/>
                </a:tc>
                <a:extLst>
                  <a:ext uri="{0D108BD9-81ED-4DB2-BD59-A6C34878D82A}">
                    <a16:rowId xmlns="" xmlns:a16="http://schemas.microsoft.com/office/drawing/2014/main" val="10002"/>
                  </a:ext>
                </a:extLst>
              </a:tr>
              <a:tr h="407134">
                <a:tc>
                  <a:txBody>
                    <a:bodyPr/>
                    <a:lstStyle/>
                    <a:p>
                      <a:r>
                        <a:rPr lang="en-US" sz="1600" dirty="0"/>
                        <a:t>Boy Scouts</a:t>
                      </a:r>
                      <a:r>
                        <a:rPr lang="en-US" sz="1600" baseline="0" dirty="0"/>
                        <a:t> of America</a:t>
                      </a:r>
                      <a:endParaRPr lang="en-US" sz="1600" dirty="0"/>
                    </a:p>
                  </a:txBody>
                  <a:tcPr anchor="ctr"/>
                </a:tc>
                <a:tc>
                  <a:txBody>
                    <a:bodyPr/>
                    <a:lstStyle/>
                    <a:p>
                      <a:pPr algn="r"/>
                      <a:r>
                        <a:rPr lang="en-US" sz="1600" dirty="0"/>
                        <a:t> $392,600,000 </a:t>
                      </a:r>
                    </a:p>
                  </a:txBody>
                  <a:tcPr anchor="ctr"/>
                </a:tc>
                <a:tc>
                  <a:txBody>
                    <a:bodyPr/>
                    <a:lstStyle/>
                    <a:p>
                      <a:pPr lvl="1" algn="r"/>
                      <a:r>
                        <a:rPr lang="en-US" sz="1600" dirty="0"/>
                        <a:t>4.7%</a:t>
                      </a:r>
                    </a:p>
                  </a:txBody>
                  <a:tcPr anchor="ctr"/>
                </a:tc>
                <a:extLst>
                  <a:ext uri="{0D108BD9-81ED-4DB2-BD59-A6C34878D82A}">
                    <a16:rowId xmlns="" xmlns:a16="http://schemas.microsoft.com/office/drawing/2014/main" val="10003"/>
                  </a:ext>
                </a:extLst>
              </a:tr>
              <a:tr h="407134">
                <a:tc>
                  <a:txBody>
                    <a:bodyPr/>
                    <a:lstStyle/>
                    <a:p>
                      <a:r>
                        <a:rPr lang="en-US" sz="1600" dirty="0"/>
                        <a:t>Boys</a:t>
                      </a:r>
                      <a:r>
                        <a:rPr lang="en-US" sz="1600" baseline="0" dirty="0"/>
                        <a:t> &amp; Girls Clubs</a:t>
                      </a:r>
                      <a:endParaRPr lang="en-US" sz="1600" dirty="0"/>
                    </a:p>
                  </a:txBody>
                  <a:tcPr anchor="ctr"/>
                </a:tc>
                <a:tc>
                  <a:txBody>
                    <a:bodyPr/>
                    <a:lstStyle/>
                    <a:p>
                      <a:pPr algn="r"/>
                      <a:r>
                        <a:rPr lang="en-US" sz="1600" dirty="0"/>
                        <a:t> $820,639,255 </a:t>
                      </a:r>
                    </a:p>
                  </a:txBody>
                  <a:tcPr anchor="ctr"/>
                </a:tc>
                <a:tc>
                  <a:txBody>
                    <a:bodyPr/>
                    <a:lstStyle/>
                    <a:p>
                      <a:pPr lvl="1" algn="r"/>
                      <a:r>
                        <a:rPr lang="en-US" sz="1600" dirty="0"/>
                        <a:t>31.4%</a:t>
                      </a:r>
                    </a:p>
                  </a:txBody>
                  <a:tcPr anchor="ctr"/>
                </a:tc>
                <a:extLst>
                  <a:ext uri="{0D108BD9-81ED-4DB2-BD59-A6C34878D82A}">
                    <a16:rowId xmlns="" xmlns:a16="http://schemas.microsoft.com/office/drawing/2014/main" val="10004"/>
                  </a:ext>
                </a:extLst>
              </a:tr>
              <a:tr h="407134">
                <a:tc>
                  <a:txBody>
                    <a:bodyPr/>
                    <a:lstStyle/>
                    <a:p>
                      <a:r>
                        <a:rPr lang="en-US" sz="1600" dirty="0"/>
                        <a:t>Girl</a:t>
                      </a:r>
                      <a:r>
                        <a:rPr lang="en-US" sz="1600" baseline="0" dirty="0"/>
                        <a:t> Scouts</a:t>
                      </a:r>
                      <a:endParaRPr lang="en-US" sz="1600" dirty="0"/>
                    </a:p>
                  </a:txBody>
                  <a:tcPr anchor="ctr"/>
                </a:tc>
                <a:tc>
                  <a:txBody>
                    <a:bodyPr/>
                    <a:lstStyle/>
                    <a:p>
                      <a:pPr algn="r"/>
                      <a:r>
                        <a:rPr lang="en-US" sz="1600" dirty="0"/>
                        <a:t> $103,187,809 </a:t>
                      </a:r>
                    </a:p>
                  </a:txBody>
                  <a:tcPr anchor="ctr"/>
                </a:tc>
                <a:tc>
                  <a:txBody>
                    <a:bodyPr/>
                    <a:lstStyle/>
                    <a:p>
                      <a:pPr lvl="1" algn="r"/>
                      <a:r>
                        <a:rPr lang="en-US" sz="1600" dirty="0"/>
                        <a:t>-13.7%</a:t>
                      </a:r>
                    </a:p>
                  </a:txBody>
                  <a:tcPr anchor="ctr"/>
                </a:tc>
                <a:extLst>
                  <a:ext uri="{0D108BD9-81ED-4DB2-BD59-A6C34878D82A}">
                    <a16:rowId xmlns="" xmlns:a16="http://schemas.microsoft.com/office/drawing/2014/main" val="10005"/>
                  </a:ext>
                </a:extLst>
              </a:tr>
              <a:tr h="407134">
                <a:tc>
                  <a:txBody>
                    <a:bodyPr/>
                    <a:lstStyle/>
                    <a:p>
                      <a:r>
                        <a:rPr lang="en-US" sz="1600" dirty="0"/>
                        <a:t>Goodwill Industries</a:t>
                      </a:r>
                    </a:p>
                  </a:txBody>
                  <a:tcPr anchor="ctr"/>
                </a:tc>
                <a:tc>
                  <a:txBody>
                    <a:bodyPr/>
                    <a:lstStyle/>
                    <a:p>
                      <a:pPr algn="r"/>
                      <a:r>
                        <a:rPr lang="en-US" sz="1600" dirty="0"/>
                        <a:t> $926,568,371 </a:t>
                      </a:r>
                    </a:p>
                  </a:txBody>
                  <a:tcPr anchor="ctr"/>
                </a:tc>
                <a:tc>
                  <a:txBody>
                    <a:bodyPr/>
                    <a:lstStyle/>
                    <a:p>
                      <a:pPr lvl="1" algn="r"/>
                      <a:r>
                        <a:rPr lang="en-US" sz="1600" dirty="0"/>
                        <a:t>56.3%</a:t>
                      </a:r>
                    </a:p>
                  </a:txBody>
                  <a:tcPr anchor="ctr"/>
                </a:tc>
                <a:extLst>
                  <a:ext uri="{0D108BD9-81ED-4DB2-BD59-A6C34878D82A}">
                    <a16:rowId xmlns="" xmlns:a16="http://schemas.microsoft.com/office/drawing/2014/main" val="10006"/>
                  </a:ext>
                </a:extLst>
              </a:tr>
              <a:tr h="407134">
                <a:tc>
                  <a:txBody>
                    <a:bodyPr/>
                    <a:lstStyle/>
                    <a:p>
                      <a:r>
                        <a:rPr lang="en-US" sz="1600" dirty="0"/>
                        <a:t>Salvation</a:t>
                      </a:r>
                      <a:r>
                        <a:rPr lang="en-US" sz="1600" baseline="0" dirty="0"/>
                        <a:t> Army</a:t>
                      </a:r>
                      <a:endParaRPr lang="en-US" sz="1600" dirty="0"/>
                    </a:p>
                  </a:txBody>
                  <a:tcPr anchor="ctr"/>
                </a:tc>
                <a:tc>
                  <a:txBody>
                    <a:bodyPr/>
                    <a:lstStyle/>
                    <a:p>
                      <a:pPr algn="r"/>
                      <a:r>
                        <a:rPr lang="en-US" sz="1600" dirty="0"/>
                        <a:t> $2,115,646,000 </a:t>
                      </a:r>
                    </a:p>
                  </a:txBody>
                  <a:tcPr anchor="ctr"/>
                </a:tc>
                <a:tc>
                  <a:txBody>
                    <a:bodyPr/>
                    <a:lstStyle/>
                    <a:p>
                      <a:pPr lvl="1" algn="r"/>
                      <a:r>
                        <a:rPr lang="en-US" sz="1600" dirty="0"/>
                        <a:t>23.1%</a:t>
                      </a:r>
                    </a:p>
                  </a:txBody>
                  <a:tcPr anchor="ctr"/>
                </a:tc>
                <a:extLst>
                  <a:ext uri="{0D108BD9-81ED-4DB2-BD59-A6C34878D82A}">
                    <a16:rowId xmlns="" xmlns:a16="http://schemas.microsoft.com/office/drawing/2014/main" val="10007"/>
                  </a:ext>
                </a:extLst>
              </a:tr>
              <a:tr h="407134">
                <a:tc>
                  <a:txBody>
                    <a:bodyPr/>
                    <a:lstStyle/>
                    <a:p>
                      <a:r>
                        <a:rPr lang="en-US" sz="1600" dirty="0"/>
                        <a:t>The Y</a:t>
                      </a:r>
                    </a:p>
                  </a:txBody>
                  <a:tcPr anchor="ctr"/>
                </a:tc>
                <a:tc>
                  <a:txBody>
                    <a:bodyPr/>
                    <a:lstStyle/>
                    <a:p>
                      <a:pPr algn="r"/>
                      <a:r>
                        <a:rPr lang="en-US" sz="1600" dirty="0"/>
                        <a:t> $934,231,000 </a:t>
                      </a:r>
                    </a:p>
                  </a:txBody>
                  <a:tcPr anchor="ctr"/>
                </a:tc>
                <a:tc>
                  <a:txBody>
                    <a:bodyPr/>
                    <a:lstStyle/>
                    <a:p>
                      <a:pPr lvl="1" algn="r"/>
                      <a:r>
                        <a:rPr lang="en-US" sz="1600" dirty="0"/>
                        <a:t>20.6%</a:t>
                      </a:r>
                    </a:p>
                  </a:txBody>
                  <a:tcPr anchor="ctr"/>
                </a:tc>
                <a:extLst>
                  <a:ext uri="{0D108BD9-81ED-4DB2-BD59-A6C34878D82A}">
                    <a16:rowId xmlns="" xmlns:a16="http://schemas.microsoft.com/office/drawing/2014/main" val="10008"/>
                  </a:ext>
                </a:extLst>
              </a:tr>
              <a:tr h="407134">
                <a:tc>
                  <a:txBody>
                    <a:bodyPr/>
                    <a:lstStyle/>
                    <a:p>
                      <a:r>
                        <a:rPr lang="en-US" sz="1600" dirty="0"/>
                        <a:t>United Way</a:t>
                      </a:r>
                      <a:r>
                        <a:rPr lang="en-US" sz="1600" baseline="0" dirty="0"/>
                        <a:t> Worldwide</a:t>
                      </a:r>
                      <a:endParaRPr lang="en-US" sz="1600" dirty="0"/>
                    </a:p>
                  </a:txBody>
                  <a:tcPr anchor="ctr"/>
                </a:tc>
                <a:tc>
                  <a:txBody>
                    <a:bodyPr/>
                    <a:lstStyle/>
                    <a:p>
                      <a:pPr algn="r" fontAlgn="b"/>
                      <a:r>
                        <a:rPr lang="en-US" sz="1600" b="0" i="0" u="none" strike="noStrike" dirty="0">
                          <a:effectLst/>
                          <a:latin typeface="Arial" panose="020B0604020202020204" pitchFamily="34" charset="0"/>
                        </a:rPr>
                        <a:t>$3,872,917,029</a:t>
                      </a:r>
                    </a:p>
                  </a:txBody>
                  <a:tcPr marL="9525" marR="9525" marT="9525" marB="0" anchor="b"/>
                </a:tc>
                <a:tc>
                  <a:txBody>
                    <a:bodyPr/>
                    <a:lstStyle/>
                    <a:p>
                      <a:pPr lvl="1" algn="r"/>
                      <a:r>
                        <a:rPr lang="en-US" sz="1600" dirty="0"/>
                        <a:t>0.8%</a:t>
                      </a:r>
                    </a:p>
                  </a:txBody>
                  <a:tcPr anchor="ctr"/>
                </a:tc>
                <a:extLst>
                  <a:ext uri="{0D108BD9-81ED-4DB2-BD59-A6C34878D82A}">
                    <a16:rowId xmlns="" xmlns:a16="http://schemas.microsoft.com/office/drawing/2014/main" val="10009"/>
                  </a:ext>
                </a:extLst>
              </a:tr>
            </a:tbl>
          </a:graphicData>
        </a:graphic>
      </p:graphicFrame>
      <p:sp>
        <p:nvSpPr>
          <p:cNvPr id="4" name="Text Box 4"/>
          <p:cNvSpPr txBox="1">
            <a:spLocks noChangeArrowheads="1"/>
          </p:cNvSpPr>
          <p:nvPr/>
        </p:nvSpPr>
        <p:spPr bwMode="blackWhite">
          <a:xfrm>
            <a:off x="668214" y="6383179"/>
            <a:ext cx="7713785" cy="246221"/>
          </a:xfrm>
          <a:prstGeom prst="rect">
            <a:avLst/>
          </a:prstGeom>
          <a:noFill/>
          <a:ln>
            <a:noFill/>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defRPr/>
            </a:pPr>
            <a:r>
              <a:rPr lang="en-US" sz="1000" b="0" dirty="0">
                <a:solidFill>
                  <a:srgbClr val="10167F"/>
                </a:solidFill>
              </a:rPr>
              <a:t>Source:  Chronicle of Philanthropy</a:t>
            </a:r>
          </a:p>
        </p:txBody>
      </p:sp>
      <p:sp>
        <p:nvSpPr>
          <p:cNvPr id="2" name="Slide Number Placeholder 1"/>
          <p:cNvSpPr>
            <a:spLocks noGrp="1"/>
          </p:cNvSpPr>
          <p:nvPr>
            <p:ph type="sldNum" sz="quarter" idx="11"/>
          </p:nvPr>
        </p:nvSpPr>
        <p:spPr/>
        <p:txBody>
          <a:bodyPr/>
          <a:lstStyle/>
          <a:p>
            <a:pPr>
              <a:defRPr/>
            </a:pPr>
            <a:fld id="{7833A08E-DF3B-44C1-91EF-8BF7891B22C5}" type="slidenum">
              <a:rPr lang="en-US" smtClean="0"/>
              <a:pPr>
                <a:defRPr/>
              </a:pPr>
              <a:t>22</a:t>
            </a:fld>
            <a:endParaRPr lang="en-US"/>
          </a:p>
        </p:txBody>
      </p:sp>
    </p:spTree>
    <p:extLst>
      <p:ext uri="{BB962C8B-B14F-4D97-AF65-F5344CB8AC3E}">
        <p14:creationId xmlns:p14="http://schemas.microsoft.com/office/powerpoint/2010/main" val="4095813774"/>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lnSpc>
                <a:spcPct val="100000"/>
              </a:lnSpc>
              <a:spcAft>
                <a:spcPct val="0"/>
              </a:spcAft>
            </a:pPr>
            <a:r>
              <a:rPr lang="en-US" sz="3200" b="1" dirty="0">
                <a:solidFill>
                  <a:srgbClr val="10167F"/>
                </a:solidFill>
                <a:latin typeface="Arial"/>
                <a:ea typeface="ＭＳ Ｐゴシック" pitchFamily="34" charset="-128"/>
                <a:cs typeface="+mn-cs"/>
              </a:rPr>
              <a:t>United Way Campaigns Have Declined to Pre 1995 Levels</a:t>
            </a:r>
            <a:r>
              <a:rPr lang="en-US" sz="2400" b="1" dirty="0">
                <a:solidFill>
                  <a:srgbClr val="10167F"/>
                </a:solidFill>
                <a:latin typeface="Arial"/>
                <a:ea typeface="ＭＳ Ｐゴシック" pitchFamily="34" charset="-128"/>
                <a:cs typeface="+mn-cs"/>
              </a:rPr>
              <a:t/>
            </a:r>
            <a:br>
              <a:rPr lang="en-US" sz="2400" b="1" dirty="0">
                <a:solidFill>
                  <a:srgbClr val="10167F"/>
                </a:solidFill>
                <a:latin typeface="Arial"/>
                <a:ea typeface="ＭＳ Ｐゴシック" pitchFamily="34" charset="-128"/>
                <a:cs typeface="+mn-cs"/>
              </a:rPr>
            </a:br>
            <a:endParaRPr lang="en-US" dirty="0"/>
          </a:p>
        </p:txBody>
      </p:sp>
      <p:pic>
        <p:nvPicPr>
          <p:cNvPr id="5" name="Content Placeholder 4"/>
          <p:cNvPicPr>
            <a:picLocks noGrp="1" noChangeAspect="1"/>
          </p:cNvPicPr>
          <p:nvPr>
            <p:ph idx="1"/>
          </p:nvPr>
        </p:nvPicPr>
        <p:blipFill>
          <a:blip r:embed="rId3"/>
          <a:stretch>
            <a:fillRect/>
          </a:stretch>
        </p:blipFill>
        <p:spPr>
          <a:xfrm>
            <a:off x="204717" y="994712"/>
            <a:ext cx="8024884" cy="4803173"/>
          </a:xfrm>
          <a:prstGeom prst="rect">
            <a:avLst/>
          </a:prstGeom>
        </p:spPr>
      </p:pic>
      <p:sp>
        <p:nvSpPr>
          <p:cNvPr id="3" name="Slide Number Placeholder 2"/>
          <p:cNvSpPr>
            <a:spLocks noGrp="1"/>
          </p:cNvSpPr>
          <p:nvPr>
            <p:ph type="sldNum" sz="quarter" idx="11"/>
          </p:nvPr>
        </p:nvSpPr>
        <p:spPr/>
        <p:txBody>
          <a:bodyPr/>
          <a:lstStyle/>
          <a:p>
            <a:pPr>
              <a:defRPr/>
            </a:pPr>
            <a:fld id="{620E6A34-D18C-448D-9E59-F06A322BE9B9}" type="slidenum">
              <a:rPr lang="en-US" smtClean="0"/>
              <a:pPr>
                <a:defRPr/>
              </a:pPr>
              <a:t>23</a:t>
            </a:fld>
            <a:endParaRPr lang="en-US" dirty="0"/>
          </a:p>
        </p:txBody>
      </p:sp>
      <p:sp>
        <p:nvSpPr>
          <p:cNvPr id="6" name="Text Box 4"/>
          <p:cNvSpPr txBox="1">
            <a:spLocks noChangeArrowheads="1"/>
          </p:cNvSpPr>
          <p:nvPr/>
        </p:nvSpPr>
        <p:spPr bwMode="blackWhite">
          <a:xfrm>
            <a:off x="322471" y="6176963"/>
            <a:ext cx="7713785" cy="246221"/>
          </a:xfrm>
          <a:prstGeom prst="rect">
            <a:avLst/>
          </a:prstGeom>
          <a:noFill/>
          <a:ln>
            <a:noFill/>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fontAlgn="base" hangingPunct="0">
              <a:spcBef>
                <a:spcPct val="0"/>
              </a:spcBef>
              <a:spcAft>
                <a:spcPct val="0"/>
              </a:spcAft>
              <a:defRPr/>
            </a:pPr>
            <a:r>
              <a:rPr lang="en-US" sz="1000" dirty="0">
                <a:solidFill>
                  <a:srgbClr val="10167F"/>
                </a:solidFill>
                <a:ea typeface="ＭＳ Ｐゴシック" pitchFamily="34" charset="-128"/>
              </a:rPr>
              <a:t>Source:  United Way Research</a:t>
            </a:r>
          </a:p>
        </p:txBody>
      </p:sp>
    </p:spTree>
    <p:extLst>
      <p:ext uri="{BB962C8B-B14F-4D97-AF65-F5344CB8AC3E}">
        <p14:creationId xmlns:p14="http://schemas.microsoft.com/office/powerpoint/2010/main" val="2855121207"/>
      </p:ext>
    </p:extLst>
  </p:cSld>
  <p:clrMapOvr>
    <a:masterClrMapping/>
  </p:clrMapOvr>
  <p:transition xmlns:p14="http://schemas.microsoft.com/office/powerpoint/2010/mai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48" y="146007"/>
            <a:ext cx="9646535" cy="879605"/>
          </a:xfrm>
        </p:spPr>
        <p:txBody>
          <a:bodyPr/>
          <a:lstStyle/>
          <a:p>
            <a:r>
              <a:rPr lang="en-US" sz="2300" dirty="0"/>
              <a:t>United Way continues to hold the dominant position in the workplace; declines are small compared to competitors </a:t>
            </a:r>
            <a:br>
              <a:rPr lang="en-US" sz="2300" dirty="0"/>
            </a:br>
            <a:r>
              <a:rPr lang="en-US" sz="2300" dirty="0"/>
              <a:t>(-3.0% United Way vs. -40% other 9 federations)</a:t>
            </a:r>
          </a:p>
        </p:txBody>
      </p:sp>
      <p:graphicFrame>
        <p:nvGraphicFramePr>
          <p:cNvPr id="6" name="Content Placeholder 5"/>
          <p:cNvGraphicFramePr>
            <a:graphicFrameLocks noGrp="1"/>
          </p:cNvGraphicFramePr>
          <p:nvPr>
            <p:ph idx="1"/>
            <p:extLst/>
          </p:nvPr>
        </p:nvGraphicFramePr>
        <p:xfrm>
          <a:off x="442209" y="1417638"/>
          <a:ext cx="8259581" cy="4348480"/>
        </p:xfrm>
        <a:graphic>
          <a:graphicData uri="http://schemas.openxmlformats.org/drawingml/2006/table">
            <a:tbl>
              <a:tblPr firstRow="1" bandRow="1">
                <a:tableStyleId>{5C22544A-7EE6-4342-B048-85BDC9FD1C3A}</a:tableStyleId>
              </a:tblPr>
              <a:tblGrid>
                <a:gridCol w="3110460">
                  <a:extLst>
                    <a:ext uri="{9D8B030D-6E8A-4147-A177-3AD203B41FA5}">
                      <a16:colId xmlns="" xmlns:a16="http://schemas.microsoft.com/office/drawing/2014/main" val="20000"/>
                    </a:ext>
                  </a:extLst>
                </a:gridCol>
                <a:gridCol w="1289154">
                  <a:extLst>
                    <a:ext uri="{9D8B030D-6E8A-4147-A177-3AD203B41FA5}">
                      <a16:colId xmlns="" xmlns:a16="http://schemas.microsoft.com/office/drawing/2014/main" val="20001"/>
                    </a:ext>
                  </a:extLst>
                </a:gridCol>
                <a:gridCol w="1244184">
                  <a:extLst>
                    <a:ext uri="{9D8B030D-6E8A-4147-A177-3AD203B41FA5}">
                      <a16:colId xmlns="" xmlns:a16="http://schemas.microsoft.com/office/drawing/2014/main" val="20002"/>
                    </a:ext>
                  </a:extLst>
                </a:gridCol>
                <a:gridCol w="1154242">
                  <a:extLst>
                    <a:ext uri="{9D8B030D-6E8A-4147-A177-3AD203B41FA5}">
                      <a16:colId xmlns="" xmlns:a16="http://schemas.microsoft.com/office/drawing/2014/main" val="20003"/>
                    </a:ext>
                  </a:extLst>
                </a:gridCol>
                <a:gridCol w="1461541">
                  <a:extLst>
                    <a:ext uri="{9D8B030D-6E8A-4147-A177-3AD203B41FA5}">
                      <a16:colId xmlns="" xmlns:a16="http://schemas.microsoft.com/office/drawing/2014/main" val="20004"/>
                    </a:ext>
                  </a:extLst>
                </a:gridCol>
              </a:tblGrid>
              <a:tr h="370840">
                <a:tc>
                  <a:txBody>
                    <a:bodyPr/>
                    <a:lstStyle/>
                    <a:p>
                      <a:pPr algn="ctr"/>
                      <a:r>
                        <a:rPr lang="en-US" dirty="0"/>
                        <a:t>Organization</a:t>
                      </a:r>
                    </a:p>
                  </a:txBody>
                  <a:tcPr anchor="ctr"/>
                </a:tc>
                <a:tc>
                  <a:txBody>
                    <a:bodyPr/>
                    <a:lstStyle/>
                    <a:p>
                      <a:pPr algn="ctr"/>
                      <a:r>
                        <a:rPr lang="en-US" dirty="0"/>
                        <a:t>2011</a:t>
                      </a:r>
                      <a:r>
                        <a:rPr lang="en-US" baseline="0" dirty="0"/>
                        <a:t> Giving</a:t>
                      </a:r>
                      <a:r>
                        <a:rPr lang="en-US" baseline="30000" dirty="0"/>
                        <a:t>1</a:t>
                      </a:r>
                      <a:endParaRPr lang="en-US" dirty="0"/>
                    </a:p>
                  </a:txBody>
                  <a:tcPr anchor="ctr"/>
                </a:tc>
                <a:tc>
                  <a:txBody>
                    <a:bodyPr/>
                    <a:lstStyle/>
                    <a:p>
                      <a:pPr algn="ctr"/>
                      <a:r>
                        <a:rPr lang="en-US" dirty="0"/>
                        <a:t>2014 Giving</a:t>
                      </a:r>
                      <a:r>
                        <a:rPr lang="en-US" baseline="30000" dirty="0"/>
                        <a:t>1</a:t>
                      </a:r>
                      <a:endParaRPr lang="en-US" dirty="0"/>
                    </a:p>
                  </a:txBody>
                  <a:tcPr/>
                </a:tc>
                <a:tc>
                  <a:txBody>
                    <a:bodyPr/>
                    <a:lstStyle/>
                    <a:p>
                      <a:pPr algn="ctr"/>
                      <a:r>
                        <a:rPr lang="en-US" dirty="0"/>
                        <a:t>% Change</a:t>
                      </a:r>
                    </a:p>
                  </a:txBody>
                  <a:tcPr/>
                </a:tc>
                <a:tc>
                  <a:txBody>
                    <a:bodyPr/>
                    <a:lstStyle/>
                    <a:p>
                      <a:pPr algn="ctr"/>
                      <a:r>
                        <a:rPr lang="en-US" dirty="0"/>
                        <a:t>2014 Share of Total</a:t>
                      </a:r>
                      <a:r>
                        <a:rPr lang="en-US" baseline="30000" dirty="0"/>
                        <a:t>2</a:t>
                      </a:r>
                      <a:endParaRPr lang="en-US" dirty="0"/>
                    </a:p>
                  </a:txBody>
                  <a:tcPr/>
                </a:tc>
                <a:extLst>
                  <a:ext uri="{0D108BD9-81ED-4DB2-BD59-A6C34878D82A}">
                    <a16:rowId xmlns="" xmlns:a16="http://schemas.microsoft.com/office/drawing/2014/main" val="10000"/>
                  </a:ext>
                </a:extLst>
              </a:tr>
              <a:tr h="370840">
                <a:tc>
                  <a:txBody>
                    <a:bodyPr/>
                    <a:lstStyle/>
                    <a:p>
                      <a:r>
                        <a:rPr lang="en-US" dirty="0"/>
                        <a:t>United Way</a:t>
                      </a:r>
                    </a:p>
                  </a:txBody>
                  <a:tcPr/>
                </a:tc>
                <a:tc>
                  <a:txBody>
                    <a:bodyPr/>
                    <a:lstStyle/>
                    <a:p>
                      <a:pPr algn="r"/>
                      <a:r>
                        <a:rPr lang="en-US" dirty="0"/>
                        <a:t>$3,012M</a:t>
                      </a:r>
                    </a:p>
                  </a:txBody>
                  <a:tcPr/>
                </a:tc>
                <a:tc>
                  <a:txBody>
                    <a:bodyPr/>
                    <a:lstStyle/>
                    <a:p>
                      <a:pPr algn="r"/>
                      <a:r>
                        <a:rPr lang="en-US" dirty="0"/>
                        <a:t>$2,921M</a:t>
                      </a:r>
                    </a:p>
                  </a:txBody>
                  <a:tcPr/>
                </a:tc>
                <a:tc>
                  <a:txBody>
                    <a:bodyPr/>
                    <a:lstStyle/>
                    <a:p>
                      <a:pPr algn="r"/>
                      <a:r>
                        <a:rPr lang="en-US" dirty="0"/>
                        <a:t>-3.0%</a:t>
                      </a:r>
                    </a:p>
                  </a:txBody>
                  <a:tcPr/>
                </a:tc>
                <a:tc>
                  <a:txBody>
                    <a:bodyPr/>
                    <a:lstStyle/>
                    <a:p>
                      <a:pPr algn="r"/>
                      <a:r>
                        <a:rPr lang="en-US" dirty="0"/>
                        <a:t>73.0%</a:t>
                      </a:r>
                    </a:p>
                  </a:txBody>
                  <a:tcPr/>
                </a:tc>
                <a:extLst>
                  <a:ext uri="{0D108BD9-81ED-4DB2-BD59-A6C34878D82A}">
                    <a16:rowId xmlns="" xmlns:a16="http://schemas.microsoft.com/office/drawing/2014/main" val="10001"/>
                  </a:ext>
                </a:extLst>
              </a:tr>
              <a:tr h="370840">
                <a:tc>
                  <a:txBody>
                    <a:bodyPr/>
                    <a:lstStyle/>
                    <a:p>
                      <a:r>
                        <a:rPr lang="en-US" dirty="0"/>
                        <a:t>Global Impact</a:t>
                      </a:r>
                    </a:p>
                  </a:txBody>
                  <a:tcPr/>
                </a:tc>
                <a:tc>
                  <a:txBody>
                    <a:bodyPr/>
                    <a:lstStyle/>
                    <a:p>
                      <a:pPr algn="r"/>
                      <a:r>
                        <a:rPr lang="en-US" dirty="0"/>
                        <a:t>$102M</a:t>
                      </a:r>
                    </a:p>
                  </a:txBody>
                  <a:tcPr/>
                </a:tc>
                <a:tc>
                  <a:txBody>
                    <a:bodyPr/>
                    <a:lstStyle/>
                    <a:p>
                      <a:pPr algn="r"/>
                      <a:r>
                        <a:rPr lang="en-US" dirty="0"/>
                        <a:t>$38M</a:t>
                      </a:r>
                    </a:p>
                  </a:txBody>
                  <a:tcPr/>
                </a:tc>
                <a:tc>
                  <a:txBody>
                    <a:bodyPr/>
                    <a:lstStyle/>
                    <a:p>
                      <a:pPr algn="r"/>
                      <a:r>
                        <a:rPr lang="en-US" dirty="0"/>
                        <a:t>-62.6%</a:t>
                      </a:r>
                    </a:p>
                  </a:txBody>
                  <a:tcPr/>
                </a:tc>
                <a:tc>
                  <a:txBody>
                    <a:bodyPr/>
                    <a:lstStyle/>
                    <a:p>
                      <a:pPr algn="r"/>
                      <a:r>
                        <a:rPr lang="en-US" dirty="0"/>
                        <a:t>1.0%</a:t>
                      </a:r>
                    </a:p>
                  </a:txBody>
                  <a:tcPr/>
                </a:tc>
                <a:extLst>
                  <a:ext uri="{0D108BD9-81ED-4DB2-BD59-A6C34878D82A}">
                    <a16:rowId xmlns="" xmlns:a16="http://schemas.microsoft.com/office/drawing/2014/main" val="10002"/>
                  </a:ext>
                </a:extLst>
              </a:tr>
              <a:tr h="370840">
                <a:tc>
                  <a:txBody>
                    <a:bodyPr/>
                    <a:lstStyle/>
                    <a:p>
                      <a:r>
                        <a:rPr lang="en-US"/>
                        <a:t>America’s Charities</a:t>
                      </a:r>
                      <a:endParaRPr lang="en-US" dirty="0"/>
                    </a:p>
                  </a:txBody>
                  <a:tcPr/>
                </a:tc>
                <a:tc>
                  <a:txBody>
                    <a:bodyPr/>
                    <a:lstStyle/>
                    <a:p>
                      <a:pPr algn="r"/>
                      <a:r>
                        <a:rPr lang="en-US" dirty="0"/>
                        <a:t>$18.6M</a:t>
                      </a:r>
                    </a:p>
                  </a:txBody>
                  <a:tcPr/>
                </a:tc>
                <a:tc>
                  <a:txBody>
                    <a:bodyPr/>
                    <a:lstStyle/>
                    <a:p>
                      <a:pPr algn="r"/>
                      <a:r>
                        <a:rPr lang="en-US" dirty="0"/>
                        <a:t>$20.5M</a:t>
                      </a:r>
                    </a:p>
                  </a:txBody>
                  <a:tcPr/>
                </a:tc>
                <a:tc>
                  <a:txBody>
                    <a:bodyPr/>
                    <a:lstStyle/>
                    <a:p>
                      <a:pPr algn="r"/>
                      <a:r>
                        <a:rPr lang="en-US" dirty="0"/>
                        <a:t>10.0%</a:t>
                      </a:r>
                    </a:p>
                  </a:txBody>
                  <a:tcPr/>
                </a:tc>
                <a:tc>
                  <a:txBody>
                    <a:bodyPr/>
                    <a:lstStyle/>
                    <a:p>
                      <a:pPr algn="r"/>
                      <a:r>
                        <a:rPr lang="en-US" dirty="0"/>
                        <a:t>0.5%</a:t>
                      </a:r>
                    </a:p>
                  </a:txBody>
                  <a:tcPr/>
                </a:tc>
                <a:extLst>
                  <a:ext uri="{0D108BD9-81ED-4DB2-BD59-A6C34878D82A}">
                    <a16:rowId xmlns="" xmlns:a16="http://schemas.microsoft.com/office/drawing/2014/main" val="10003"/>
                  </a:ext>
                </a:extLst>
              </a:tr>
              <a:tr h="370840">
                <a:tc>
                  <a:txBody>
                    <a:bodyPr/>
                    <a:lstStyle/>
                    <a:p>
                      <a:r>
                        <a:rPr lang="en-US" dirty="0"/>
                        <a:t>Community Health Charities</a:t>
                      </a:r>
                    </a:p>
                  </a:txBody>
                  <a:tcPr/>
                </a:tc>
                <a:tc>
                  <a:txBody>
                    <a:bodyPr/>
                    <a:lstStyle/>
                    <a:p>
                      <a:pPr algn="r"/>
                      <a:r>
                        <a:rPr lang="en-US" dirty="0"/>
                        <a:t>$28.8M</a:t>
                      </a:r>
                    </a:p>
                  </a:txBody>
                  <a:tcPr/>
                </a:tc>
                <a:tc>
                  <a:txBody>
                    <a:bodyPr/>
                    <a:lstStyle/>
                    <a:p>
                      <a:pPr algn="r"/>
                      <a:r>
                        <a:rPr lang="en-US" dirty="0"/>
                        <a:t>$20.3M</a:t>
                      </a:r>
                    </a:p>
                  </a:txBody>
                  <a:tcPr/>
                </a:tc>
                <a:tc>
                  <a:txBody>
                    <a:bodyPr/>
                    <a:lstStyle/>
                    <a:p>
                      <a:pPr algn="r"/>
                      <a:r>
                        <a:rPr lang="en-US" dirty="0"/>
                        <a:t>-29.7%</a:t>
                      </a:r>
                    </a:p>
                  </a:txBody>
                  <a:tcPr/>
                </a:tc>
                <a:tc>
                  <a:txBody>
                    <a:bodyPr/>
                    <a:lstStyle/>
                    <a:p>
                      <a:pPr algn="r"/>
                      <a:r>
                        <a:rPr lang="en-US" dirty="0"/>
                        <a:t>0.5%</a:t>
                      </a:r>
                    </a:p>
                  </a:txBody>
                  <a:tcPr/>
                </a:tc>
                <a:extLst>
                  <a:ext uri="{0D108BD9-81ED-4DB2-BD59-A6C34878D82A}">
                    <a16:rowId xmlns="" xmlns:a16="http://schemas.microsoft.com/office/drawing/2014/main" val="10004"/>
                  </a:ext>
                </a:extLst>
              </a:tr>
              <a:tr h="370840">
                <a:tc>
                  <a:txBody>
                    <a:bodyPr/>
                    <a:lstStyle/>
                    <a:p>
                      <a:r>
                        <a:rPr lang="en-US" dirty="0"/>
                        <a:t>Community Shares USA</a:t>
                      </a:r>
                    </a:p>
                  </a:txBody>
                  <a:tcPr/>
                </a:tc>
                <a:tc>
                  <a:txBody>
                    <a:bodyPr/>
                    <a:lstStyle/>
                    <a:p>
                      <a:pPr algn="r"/>
                      <a:r>
                        <a:rPr lang="en-US" dirty="0"/>
                        <a:t>$9.1M</a:t>
                      </a:r>
                    </a:p>
                  </a:txBody>
                  <a:tcPr/>
                </a:tc>
                <a:tc>
                  <a:txBody>
                    <a:bodyPr/>
                    <a:lstStyle/>
                    <a:p>
                      <a:pPr algn="r"/>
                      <a:r>
                        <a:rPr lang="en-US" dirty="0"/>
                        <a:t>$8.2M</a:t>
                      </a:r>
                    </a:p>
                  </a:txBody>
                  <a:tcPr/>
                </a:tc>
                <a:tc>
                  <a:txBody>
                    <a:bodyPr/>
                    <a:lstStyle/>
                    <a:p>
                      <a:pPr algn="r"/>
                      <a:r>
                        <a:rPr lang="en-US" dirty="0"/>
                        <a:t>-9.1%</a:t>
                      </a:r>
                    </a:p>
                  </a:txBody>
                  <a:tcPr/>
                </a:tc>
                <a:tc>
                  <a:txBody>
                    <a:bodyPr/>
                    <a:lstStyle/>
                    <a:p>
                      <a:pPr algn="r"/>
                      <a:r>
                        <a:rPr lang="en-US" dirty="0"/>
                        <a:t>0.2%</a:t>
                      </a:r>
                    </a:p>
                  </a:txBody>
                  <a:tcPr/>
                </a:tc>
                <a:extLst>
                  <a:ext uri="{0D108BD9-81ED-4DB2-BD59-A6C34878D82A}">
                    <a16:rowId xmlns="" xmlns:a16="http://schemas.microsoft.com/office/drawing/2014/main" val="10005"/>
                  </a:ext>
                </a:extLst>
              </a:tr>
              <a:tr h="370840">
                <a:tc>
                  <a:txBody>
                    <a:bodyPr/>
                    <a:lstStyle/>
                    <a:p>
                      <a:r>
                        <a:rPr lang="en-US" dirty="0" err="1"/>
                        <a:t>Earthshare</a:t>
                      </a:r>
                      <a:endParaRPr lang="en-US" dirty="0"/>
                    </a:p>
                  </a:txBody>
                  <a:tcPr/>
                </a:tc>
                <a:tc>
                  <a:txBody>
                    <a:bodyPr/>
                    <a:lstStyle/>
                    <a:p>
                      <a:pPr algn="r"/>
                      <a:r>
                        <a:rPr lang="en-US" dirty="0"/>
                        <a:t>$10.6M</a:t>
                      </a:r>
                    </a:p>
                  </a:txBody>
                  <a:tcPr/>
                </a:tc>
                <a:tc>
                  <a:txBody>
                    <a:bodyPr/>
                    <a:lstStyle/>
                    <a:p>
                      <a:pPr algn="r"/>
                      <a:r>
                        <a:rPr lang="en-US" dirty="0"/>
                        <a:t>$6.5M</a:t>
                      </a:r>
                    </a:p>
                  </a:txBody>
                  <a:tcPr/>
                </a:tc>
                <a:tc>
                  <a:txBody>
                    <a:bodyPr/>
                    <a:lstStyle/>
                    <a:p>
                      <a:pPr algn="r"/>
                      <a:r>
                        <a:rPr lang="en-US" dirty="0"/>
                        <a:t>-38.9%</a:t>
                      </a:r>
                    </a:p>
                  </a:txBody>
                  <a:tcPr/>
                </a:tc>
                <a:tc>
                  <a:txBody>
                    <a:bodyPr/>
                    <a:lstStyle/>
                    <a:p>
                      <a:pPr algn="r"/>
                      <a:r>
                        <a:rPr lang="en-US" dirty="0"/>
                        <a:t>0.2%</a:t>
                      </a:r>
                    </a:p>
                  </a:txBody>
                  <a:tcPr/>
                </a:tc>
                <a:extLst>
                  <a:ext uri="{0D108BD9-81ED-4DB2-BD59-A6C34878D82A}">
                    <a16:rowId xmlns="" xmlns:a16="http://schemas.microsoft.com/office/drawing/2014/main" val="10006"/>
                  </a:ext>
                </a:extLst>
              </a:tr>
              <a:tr h="370840">
                <a:tc>
                  <a:txBody>
                    <a:bodyPr/>
                    <a:lstStyle/>
                    <a:p>
                      <a:r>
                        <a:rPr lang="en-US" dirty="0"/>
                        <a:t>Children First</a:t>
                      </a:r>
                      <a:r>
                        <a:rPr lang="en-US" baseline="30000" dirty="0"/>
                        <a:t>3</a:t>
                      </a:r>
                      <a:endParaRPr lang="en-US" dirty="0"/>
                    </a:p>
                  </a:txBody>
                  <a:tcPr/>
                </a:tc>
                <a:tc>
                  <a:txBody>
                    <a:bodyPr/>
                    <a:lstStyle/>
                    <a:p>
                      <a:pPr algn="r"/>
                      <a:r>
                        <a:rPr lang="en-US" dirty="0"/>
                        <a:t>$5.3M</a:t>
                      </a:r>
                    </a:p>
                  </a:txBody>
                  <a:tcPr/>
                </a:tc>
                <a:tc>
                  <a:txBody>
                    <a:bodyPr/>
                    <a:lstStyle/>
                    <a:p>
                      <a:pPr algn="r"/>
                      <a:r>
                        <a:rPr lang="en-US" dirty="0"/>
                        <a:t>$3.7M</a:t>
                      </a:r>
                    </a:p>
                  </a:txBody>
                  <a:tcPr/>
                </a:tc>
                <a:tc>
                  <a:txBody>
                    <a:bodyPr/>
                    <a:lstStyle/>
                    <a:p>
                      <a:pPr algn="r"/>
                      <a:r>
                        <a:rPr lang="en-US" dirty="0"/>
                        <a:t>-29.7%</a:t>
                      </a:r>
                    </a:p>
                  </a:txBody>
                  <a:tcPr/>
                </a:tc>
                <a:tc>
                  <a:txBody>
                    <a:bodyPr/>
                    <a:lstStyle/>
                    <a:p>
                      <a:pPr algn="r"/>
                      <a:r>
                        <a:rPr lang="en-US" dirty="0"/>
                        <a:t>0.1%</a:t>
                      </a:r>
                    </a:p>
                  </a:txBody>
                  <a:tcPr/>
                </a:tc>
                <a:extLst>
                  <a:ext uri="{0D108BD9-81ED-4DB2-BD59-A6C34878D82A}">
                    <a16:rowId xmlns="" xmlns:a16="http://schemas.microsoft.com/office/drawing/2014/main" val="10007"/>
                  </a:ext>
                </a:extLst>
              </a:tr>
              <a:tr h="370840">
                <a:tc>
                  <a:txBody>
                    <a:bodyPr/>
                    <a:lstStyle/>
                    <a:p>
                      <a:r>
                        <a:rPr lang="en-US" dirty="0"/>
                        <a:t>Workplace Giving Alliance</a:t>
                      </a:r>
                    </a:p>
                  </a:txBody>
                  <a:tcPr/>
                </a:tc>
                <a:tc>
                  <a:txBody>
                    <a:bodyPr/>
                    <a:lstStyle/>
                    <a:p>
                      <a:pPr algn="r"/>
                      <a:r>
                        <a:rPr lang="en-US" dirty="0"/>
                        <a:t>$3.3M</a:t>
                      </a:r>
                    </a:p>
                  </a:txBody>
                  <a:tcPr/>
                </a:tc>
                <a:tc>
                  <a:txBody>
                    <a:bodyPr/>
                    <a:lstStyle/>
                    <a:p>
                      <a:pPr algn="r"/>
                      <a:r>
                        <a:rPr lang="en-US" dirty="0"/>
                        <a:t>$3.1M</a:t>
                      </a:r>
                    </a:p>
                  </a:txBody>
                  <a:tcPr/>
                </a:tc>
                <a:tc>
                  <a:txBody>
                    <a:bodyPr/>
                    <a:lstStyle/>
                    <a:p>
                      <a:pPr algn="r"/>
                      <a:r>
                        <a:rPr lang="en-US" dirty="0"/>
                        <a:t>-5.7%</a:t>
                      </a:r>
                    </a:p>
                  </a:txBody>
                  <a:tcPr/>
                </a:tc>
                <a:tc>
                  <a:txBody>
                    <a:bodyPr/>
                    <a:lstStyle/>
                    <a:p>
                      <a:pPr algn="r"/>
                      <a:r>
                        <a:rPr lang="en-US" dirty="0"/>
                        <a:t>0.1%</a:t>
                      </a:r>
                    </a:p>
                  </a:txBody>
                  <a:tcPr/>
                </a:tc>
                <a:extLst>
                  <a:ext uri="{0D108BD9-81ED-4DB2-BD59-A6C34878D82A}">
                    <a16:rowId xmlns="" xmlns:a16="http://schemas.microsoft.com/office/drawing/2014/main" val="10008"/>
                  </a:ext>
                </a:extLst>
              </a:tr>
              <a:tr h="370840">
                <a:tc>
                  <a:txBody>
                    <a:bodyPr/>
                    <a:lstStyle/>
                    <a:p>
                      <a:r>
                        <a:rPr lang="en-US" dirty="0"/>
                        <a:t>Health</a:t>
                      </a:r>
                      <a:r>
                        <a:rPr lang="en-US" baseline="0" dirty="0"/>
                        <a:t> First</a:t>
                      </a:r>
                      <a:r>
                        <a:rPr lang="en-US" baseline="30000" dirty="0"/>
                        <a:t>3</a:t>
                      </a:r>
                      <a:endParaRPr lang="en-US" dirty="0"/>
                    </a:p>
                  </a:txBody>
                  <a:tcPr/>
                </a:tc>
                <a:tc>
                  <a:txBody>
                    <a:bodyPr/>
                    <a:lstStyle/>
                    <a:p>
                      <a:pPr algn="r"/>
                      <a:r>
                        <a:rPr lang="en-US" dirty="0"/>
                        <a:t>$4.1M</a:t>
                      </a:r>
                    </a:p>
                  </a:txBody>
                  <a:tcPr/>
                </a:tc>
                <a:tc>
                  <a:txBody>
                    <a:bodyPr/>
                    <a:lstStyle/>
                    <a:p>
                      <a:pPr algn="r"/>
                      <a:r>
                        <a:rPr lang="en-US" dirty="0"/>
                        <a:t>$3.0M</a:t>
                      </a:r>
                    </a:p>
                  </a:txBody>
                  <a:tcPr/>
                </a:tc>
                <a:tc>
                  <a:txBody>
                    <a:bodyPr/>
                    <a:lstStyle/>
                    <a:p>
                      <a:pPr algn="r"/>
                      <a:r>
                        <a:rPr lang="en-US" dirty="0"/>
                        <a:t>-26.3</a:t>
                      </a:r>
                    </a:p>
                  </a:txBody>
                  <a:tcPr/>
                </a:tc>
                <a:tc>
                  <a:txBody>
                    <a:bodyPr/>
                    <a:lstStyle/>
                    <a:p>
                      <a:pPr algn="r"/>
                      <a:r>
                        <a:rPr lang="en-US" dirty="0"/>
                        <a:t>0.1%</a:t>
                      </a:r>
                    </a:p>
                  </a:txBody>
                  <a:tcPr/>
                </a:tc>
                <a:extLst>
                  <a:ext uri="{0D108BD9-81ED-4DB2-BD59-A6C34878D82A}">
                    <a16:rowId xmlns="" xmlns:a16="http://schemas.microsoft.com/office/drawing/2014/main" val="10009"/>
                  </a:ext>
                </a:extLst>
              </a:tr>
              <a:tr h="370840">
                <a:tc>
                  <a:txBody>
                    <a:bodyPr/>
                    <a:lstStyle/>
                    <a:p>
                      <a:r>
                        <a:rPr lang="en-US" dirty="0"/>
                        <a:t>Community First</a:t>
                      </a:r>
                      <a:r>
                        <a:rPr lang="en-US" baseline="30000" dirty="0"/>
                        <a:t>3</a:t>
                      </a:r>
                      <a:endParaRPr lang="en-US" dirty="0"/>
                    </a:p>
                  </a:txBody>
                  <a:tcPr/>
                </a:tc>
                <a:tc>
                  <a:txBody>
                    <a:bodyPr/>
                    <a:lstStyle/>
                    <a:p>
                      <a:pPr algn="r"/>
                      <a:r>
                        <a:rPr lang="en-US" dirty="0"/>
                        <a:t>$3.4M</a:t>
                      </a:r>
                    </a:p>
                  </a:txBody>
                  <a:tcPr/>
                </a:tc>
                <a:tc>
                  <a:txBody>
                    <a:bodyPr/>
                    <a:lstStyle/>
                    <a:p>
                      <a:pPr algn="r"/>
                      <a:r>
                        <a:rPr lang="en-US" dirty="0"/>
                        <a:t>$2.8M</a:t>
                      </a:r>
                    </a:p>
                  </a:txBody>
                  <a:tcPr/>
                </a:tc>
                <a:tc>
                  <a:txBody>
                    <a:bodyPr/>
                    <a:lstStyle/>
                    <a:p>
                      <a:pPr algn="r"/>
                      <a:r>
                        <a:rPr lang="en-US" dirty="0"/>
                        <a:t>-19.0%</a:t>
                      </a:r>
                    </a:p>
                  </a:txBody>
                  <a:tcPr/>
                </a:tc>
                <a:tc>
                  <a:txBody>
                    <a:bodyPr/>
                    <a:lstStyle/>
                    <a:p>
                      <a:pPr algn="r"/>
                      <a:r>
                        <a:rPr lang="en-US" dirty="0"/>
                        <a:t>0.1%</a:t>
                      </a:r>
                    </a:p>
                  </a:txBody>
                  <a:tcPr/>
                </a:tc>
                <a:extLst>
                  <a:ext uri="{0D108BD9-81ED-4DB2-BD59-A6C34878D82A}">
                    <a16:rowId xmlns="" xmlns:a16="http://schemas.microsoft.com/office/drawing/2014/main" val="10010"/>
                  </a:ext>
                </a:extLst>
              </a:tr>
            </a:tbl>
          </a:graphicData>
        </a:graphic>
      </p:graphicFrame>
      <p:sp>
        <p:nvSpPr>
          <p:cNvPr id="3" name="Slide Number Placeholder 2"/>
          <p:cNvSpPr>
            <a:spLocks noGrp="1"/>
          </p:cNvSpPr>
          <p:nvPr>
            <p:ph type="sldNum" sz="quarter" idx="11"/>
          </p:nvPr>
        </p:nvSpPr>
        <p:spPr/>
        <p:txBody>
          <a:bodyPr/>
          <a:lstStyle/>
          <a:p>
            <a:pPr>
              <a:defRPr/>
            </a:pPr>
            <a:fld id="{620E6A34-D18C-448D-9E59-F06A322BE9B9}" type="slidenum">
              <a:rPr lang="en-US" smtClean="0"/>
              <a:pPr>
                <a:defRPr/>
              </a:pPr>
              <a:t>24</a:t>
            </a:fld>
            <a:endParaRPr lang="en-US"/>
          </a:p>
        </p:txBody>
      </p:sp>
    </p:spTree>
    <p:extLst>
      <p:ext uri="{BB962C8B-B14F-4D97-AF65-F5344CB8AC3E}">
        <p14:creationId xmlns:p14="http://schemas.microsoft.com/office/powerpoint/2010/main" val="2735849673"/>
      </p:ext>
    </p:extLst>
  </p:cSld>
  <p:clrMapOvr>
    <a:masterClrMapping/>
  </p:clrMapOvr>
  <p:transition xmlns:p14="http://schemas.microsoft.com/office/powerpoint/2010/mai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74638"/>
            <a:ext cx="8869362" cy="1143000"/>
          </a:xfrm>
        </p:spPr>
        <p:txBody>
          <a:bodyPr/>
          <a:lstStyle/>
          <a:p>
            <a:pPr lvl="0" eaLnBrk="0" fontAlgn="base" hangingPunct="0">
              <a:lnSpc>
                <a:spcPct val="100000"/>
              </a:lnSpc>
              <a:spcAft>
                <a:spcPct val="0"/>
              </a:spcAft>
            </a:pPr>
            <a:r>
              <a:rPr lang="en-US" sz="3400" b="1" dirty="0">
                <a:solidFill>
                  <a:srgbClr val="10167F"/>
                </a:solidFill>
                <a:latin typeface="Arial"/>
                <a:ea typeface="ＭＳ Ｐゴシック" pitchFamily="34" charset="-128"/>
                <a:cs typeface="+mn-cs"/>
              </a:rPr>
              <a:t>Rate of Donor Loss Accelerated in 2015</a:t>
            </a:r>
            <a:br>
              <a:rPr lang="en-US" sz="3400" b="1" dirty="0">
                <a:solidFill>
                  <a:srgbClr val="10167F"/>
                </a:solidFill>
                <a:latin typeface="Arial"/>
                <a:ea typeface="ＭＳ Ｐゴシック" pitchFamily="34" charset="-128"/>
                <a:cs typeface="+mn-cs"/>
              </a:rPr>
            </a:br>
            <a:endParaRPr lang="en-US" sz="3400" dirty="0"/>
          </a:p>
        </p:txBody>
      </p:sp>
      <p:pic>
        <p:nvPicPr>
          <p:cNvPr id="4" name="Content Placeholder 3"/>
          <p:cNvPicPr>
            <a:picLocks noGrp="1" noChangeAspect="1"/>
          </p:cNvPicPr>
          <p:nvPr>
            <p:ph idx="1"/>
          </p:nvPr>
        </p:nvPicPr>
        <p:blipFill>
          <a:blip r:embed="rId3"/>
          <a:stretch>
            <a:fillRect/>
          </a:stretch>
        </p:blipFill>
        <p:spPr>
          <a:xfrm>
            <a:off x="357894" y="1073324"/>
            <a:ext cx="7822720" cy="4894215"/>
          </a:xfrm>
          <a:prstGeom prst="rect">
            <a:avLst/>
          </a:prstGeom>
        </p:spPr>
      </p:pic>
      <p:sp>
        <p:nvSpPr>
          <p:cNvPr id="3" name="Slide Number Placeholder 2"/>
          <p:cNvSpPr>
            <a:spLocks noGrp="1"/>
          </p:cNvSpPr>
          <p:nvPr>
            <p:ph type="sldNum" sz="quarter" idx="11"/>
          </p:nvPr>
        </p:nvSpPr>
        <p:spPr/>
        <p:txBody>
          <a:bodyPr/>
          <a:lstStyle/>
          <a:p>
            <a:pPr>
              <a:defRPr/>
            </a:pPr>
            <a:fld id="{620E6A34-D18C-448D-9E59-F06A322BE9B9}" type="slidenum">
              <a:rPr lang="en-US" smtClean="0"/>
              <a:pPr>
                <a:defRPr/>
              </a:pPr>
              <a:t>25</a:t>
            </a:fld>
            <a:endParaRPr lang="en-US"/>
          </a:p>
        </p:txBody>
      </p:sp>
      <p:sp>
        <p:nvSpPr>
          <p:cNvPr id="5" name="Text Box 4"/>
          <p:cNvSpPr txBox="1">
            <a:spLocks noChangeArrowheads="1"/>
          </p:cNvSpPr>
          <p:nvPr/>
        </p:nvSpPr>
        <p:spPr bwMode="blackWhite">
          <a:xfrm>
            <a:off x="628650" y="6410475"/>
            <a:ext cx="7713785" cy="246221"/>
          </a:xfrm>
          <a:prstGeom prst="rect">
            <a:avLst/>
          </a:prstGeom>
          <a:noFill/>
          <a:ln>
            <a:noFill/>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fontAlgn="base" hangingPunct="0">
              <a:spcBef>
                <a:spcPct val="0"/>
              </a:spcBef>
              <a:spcAft>
                <a:spcPct val="0"/>
              </a:spcAft>
              <a:defRPr/>
            </a:pPr>
            <a:r>
              <a:rPr lang="en-US" sz="1000" dirty="0">
                <a:solidFill>
                  <a:srgbClr val="10167F"/>
                </a:solidFill>
                <a:ea typeface="ＭＳ Ｐゴシック" pitchFamily="34" charset="-128"/>
              </a:rPr>
              <a:t>Source:  United Way Research</a:t>
            </a:r>
          </a:p>
        </p:txBody>
      </p:sp>
    </p:spTree>
    <p:extLst>
      <p:ext uri="{BB962C8B-B14F-4D97-AF65-F5344CB8AC3E}">
        <p14:creationId xmlns:p14="http://schemas.microsoft.com/office/powerpoint/2010/main" val="3891413551"/>
      </p:ext>
    </p:extLst>
  </p:cSld>
  <p:clrMapOvr>
    <a:masterClrMapping/>
  </p:clrMapOvr>
  <p:transition xmlns:p14="http://schemas.microsoft.com/office/powerpoint/2010/mai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84464"/>
            <a:ext cx="8839200" cy="4949952"/>
          </a:xfrm>
          <a:prstGeom prst="rect">
            <a:avLst/>
          </a:prstGeom>
        </p:spPr>
      </p:pic>
      <p:sp>
        <p:nvSpPr>
          <p:cNvPr id="3" name="Slide Number Placeholder 2"/>
          <p:cNvSpPr>
            <a:spLocks noGrp="1"/>
          </p:cNvSpPr>
          <p:nvPr>
            <p:ph type="sldNum" sz="quarter" idx="11"/>
          </p:nvPr>
        </p:nvSpPr>
        <p:spPr/>
        <p:txBody>
          <a:bodyPr/>
          <a:lstStyle/>
          <a:p>
            <a:pPr>
              <a:defRPr/>
            </a:pPr>
            <a:fld id="{7833A08E-DF3B-44C1-91EF-8BF7891B22C5}" type="slidenum">
              <a:rPr lang="en-US" smtClean="0"/>
              <a:pPr>
                <a:defRPr/>
              </a:pPr>
              <a:t>26</a:t>
            </a:fld>
            <a:endParaRPr lang="en-US"/>
          </a:p>
        </p:txBody>
      </p:sp>
    </p:spTree>
    <p:extLst>
      <p:ext uri="{BB962C8B-B14F-4D97-AF65-F5344CB8AC3E}">
        <p14:creationId xmlns:p14="http://schemas.microsoft.com/office/powerpoint/2010/main" val="3708209320"/>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cs typeface="Arial" panose="020B0604020202020204" pitchFamily="34" charset="0"/>
              </a:rPr>
              <a:t>Evaluating Local United Way Performance – What is Working?</a:t>
            </a:r>
            <a:br>
              <a:rPr lang="en-US" altLang="en-US" dirty="0">
                <a:solidFill>
                  <a:schemeClr val="bg1"/>
                </a:solidFill>
                <a:cs typeface="Arial" panose="020B0604020202020204" pitchFamily="34" charset="0"/>
              </a:rPr>
            </a:br>
            <a:endParaRPr lang="en-US" dirty="0"/>
          </a:p>
        </p:txBody>
      </p:sp>
    </p:spTree>
    <p:extLst>
      <p:ext uri="{BB962C8B-B14F-4D97-AF65-F5344CB8AC3E}">
        <p14:creationId xmlns:p14="http://schemas.microsoft.com/office/powerpoint/2010/main" val="1952892043"/>
      </p:ext>
    </p:extLst>
  </p:cSld>
  <p:clrMapOvr>
    <a:masterClrMapping/>
  </p:clrMapOvr>
  <p:transition xmlns:p14="http://schemas.microsoft.com/office/powerpoint/2010/mai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52400" y="228600"/>
            <a:ext cx="9220200" cy="603250"/>
          </a:xfrm>
        </p:spPr>
        <p:txBody>
          <a:bodyPr/>
          <a:lstStyle/>
          <a:p>
            <a:pPr eaLnBrk="1" hangingPunct="1"/>
            <a:r>
              <a:rPr lang="en-US" sz="3400" dirty="0">
                <a:solidFill>
                  <a:schemeClr val="accent1"/>
                </a:solidFill>
              </a:rPr>
              <a:t>United Way Performance: Our Approach</a:t>
            </a:r>
          </a:p>
        </p:txBody>
      </p:sp>
      <p:sp>
        <p:nvSpPr>
          <p:cNvPr id="3" name="Content Placeholder 2"/>
          <p:cNvSpPr>
            <a:spLocks noGrp="1"/>
          </p:cNvSpPr>
          <p:nvPr>
            <p:ph idx="1"/>
          </p:nvPr>
        </p:nvSpPr>
        <p:spPr>
          <a:xfrm>
            <a:off x="1066800" y="1778000"/>
            <a:ext cx="7345362" cy="3858380"/>
          </a:xfrm>
        </p:spPr>
        <p:txBody>
          <a:bodyPr/>
          <a:lstStyle/>
          <a:p>
            <a:pPr>
              <a:spcAft>
                <a:spcPts val="1200"/>
              </a:spcAft>
            </a:pPr>
            <a:r>
              <a:rPr lang="en-US" sz="6000" b="1" dirty="0"/>
              <a:t>How</a:t>
            </a:r>
            <a:r>
              <a:rPr lang="en-US" sz="6000" dirty="0"/>
              <a:t> to evaluate?</a:t>
            </a:r>
          </a:p>
          <a:p>
            <a:pPr>
              <a:spcAft>
                <a:spcPts val="1200"/>
              </a:spcAft>
            </a:pPr>
            <a:r>
              <a:rPr lang="en-US" sz="6000" b="1" dirty="0"/>
              <a:t>	Who</a:t>
            </a:r>
            <a:r>
              <a:rPr lang="en-US" sz="6000" dirty="0"/>
              <a:t> is good?</a:t>
            </a:r>
          </a:p>
          <a:p>
            <a:r>
              <a:rPr lang="en-US" sz="6000" b="1" dirty="0"/>
              <a:t>		What</a:t>
            </a:r>
            <a:r>
              <a:rPr lang="en-US" sz="6000" dirty="0"/>
              <a:t> works?</a:t>
            </a:r>
          </a:p>
        </p:txBody>
      </p:sp>
      <p:sp>
        <p:nvSpPr>
          <p:cNvPr id="4" name="Slide Number Placeholder 3"/>
          <p:cNvSpPr>
            <a:spLocks noGrp="1"/>
          </p:cNvSpPr>
          <p:nvPr>
            <p:ph type="sldNum" sz="quarter" idx="11"/>
          </p:nvPr>
        </p:nvSpPr>
        <p:spPr>
          <a:prstGeom prst="rect">
            <a:avLst/>
          </a:prstGeom>
        </p:spPr>
        <p:txBody>
          <a:bodyPr/>
          <a:lstStyle/>
          <a:p>
            <a:pPr>
              <a:defRPr/>
            </a:pPr>
            <a:fld id="{620E6A34-D18C-448D-9E59-F06A322BE9B9}" type="slidenum">
              <a:rPr lang="en-US" smtClean="0"/>
              <a:pPr>
                <a:defRPr/>
              </a:pPr>
              <a:t>28</a:t>
            </a:fld>
            <a:endParaRPr lang="en-US"/>
          </a:p>
        </p:txBody>
      </p:sp>
    </p:spTree>
    <p:extLst>
      <p:ext uri="{BB962C8B-B14F-4D97-AF65-F5344CB8AC3E}">
        <p14:creationId xmlns:p14="http://schemas.microsoft.com/office/powerpoint/2010/main" val="3008241183"/>
      </p:ext>
    </p:extLst>
  </p:cSld>
  <p:clrMapOvr>
    <a:masterClrMapping/>
  </p:clrMapOvr>
  <p:transition xmlns:p14="http://schemas.microsoft.com/office/powerpoint/2010/mai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45562" cy="685800"/>
          </a:xfrm>
        </p:spPr>
        <p:txBody>
          <a:bodyPr/>
          <a:lstStyle/>
          <a:p>
            <a:r>
              <a:rPr lang="en-US" sz="3400" dirty="0"/>
              <a:t>How to Evaluate Revenue Performance</a:t>
            </a:r>
          </a:p>
        </p:txBody>
      </p:sp>
      <p:sp>
        <p:nvSpPr>
          <p:cNvPr id="3" name="Slide Number Placeholder 2"/>
          <p:cNvSpPr>
            <a:spLocks noGrp="1"/>
          </p:cNvSpPr>
          <p:nvPr>
            <p:ph type="sldNum" sz="quarter" idx="11"/>
          </p:nvPr>
        </p:nvSpPr>
        <p:spPr/>
        <p:txBody>
          <a:bodyPr/>
          <a:lstStyle/>
          <a:p>
            <a:pPr>
              <a:defRPr/>
            </a:pPr>
            <a:fld id="{620E6A34-D18C-448D-9E59-F06A322BE9B9}" type="slidenum">
              <a:rPr lang="en-US" smtClean="0"/>
              <a:pPr>
                <a:defRPr/>
              </a:pPr>
              <a:t>29</a:t>
            </a:fld>
            <a:endParaRPr lang="en-US"/>
          </a:p>
        </p:txBody>
      </p:sp>
      <p:sp>
        <p:nvSpPr>
          <p:cNvPr id="5" name="Content Placeholder 2"/>
          <p:cNvSpPr txBox="1">
            <a:spLocks/>
          </p:cNvSpPr>
          <p:nvPr/>
        </p:nvSpPr>
        <p:spPr bwMode="auto">
          <a:xfrm>
            <a:off x="176867" y="1228460"/>
            <a:ext cx="8586133"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lvl1pPr marL="0" indent="0" algn="l" rtl="0" eaLnBrk="0" fontAlgn="base" hangingPunct="0">
              <a:spcBef>
                <a:spcPts val="1000"/>
              </a:spcBef>
              <a:spcAft>
                <a:spcPct val="0"/>
              </a:spcAft>
              <a:defRPr sz="2000">
                <a:solidFill>
                  <a:schemeClr val="tx1"/>
                </a:solidFill>
                <a:latin typeface="+mn-lt"/>
                <a:ea typeface="MS PGothic" pitchFamily="34" charset="-128"/>
                <a:cs typeface="ＭＳ Ｐゴシック" pitchFamily="-106" charset="-128"/>
              </a:defRPr>
            </a:lvl1pPr>
            <a:lvl2pPr marL="287338" indent="-2873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64" charset="-128"/>
              </a:defRPr>
            </a:lvl2pPr>
            <a:lvl3pPr marL="576263" indent="-288925" algn="l" rtl="0" eaLnBrk="0" fontAlgn="base" hangingPunct="0">
              <a:spcBef>
                <a:spcPts val="1000"/>
              </a:spcBef>
              <a:spcAft>
                <a:spcPct val="0"/>
              </a:spcAft>
              <a:buClr>
                <a:schemeClr val="accent1"/>
              </a:buClr>
              <a:buFont typeface="Arial" pitchFamily="34" charset="0"/>
              <a:buChar char="•"/>
              <a:defRPr sz="2000">
                <a:solidFill>
                  <a:schemeClr val="tx1"/>
                </a:solidFill>
                <a:latin typeface="+mn-lt"/>
                <a:ea typeface="ヒラギノ角ゴ Pro W3" pitchFamily="-84" charset="-128"/>
                <a:cs typeface="ヒラギノ角ゴ Pro W3" charset="-128"/>
              </a:defRPr>
            </a:lvl3pPr>
            <a:lvl4pPr marL="914400" indent="-3381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defRPr>
            </a:lvl4pPr>
            <a:lvl5pPr marL="1201738" indent="-2873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a:lstStyle>
          <a:p>
            <a:pPr marL="630238" lvl="1" indent="-342900">
              <a:spcBef>
                <a:spcPts val="0"/>
              </a:spcBef>
              <a:buFont typeface="+mj-lt"/>
              <a:buAutoNum type="arabicPeriod"/>
            </a:pPr>
            <a:r>
              <a:rPr lang="en-US" sz="2400" b="1" kern="0" dirty="0"/>
              <a:t>Campaign:</a:t>
            </a:r>
            <a:r>
              <a:rPr lang="en-US" sz="2400" kern="0" dirty="0"/>
              <a:t>  Best, most consistent indicator of community support across markets</a:t>
            </a:r>
          </a:p>
          <a:p>
            <a:pPr marL="630238" lvl="1" indent="-342900">
              <a:spcBef>
                <a:spcPts val="0"/>
              </a:spcBef>
              <a:buFont typeface="+mj-lt"/>
              <a:buAutoNum type="arabicPeriod"/>
            </a:pPr>
            <a:endParaRPr lang="en-US" sz="2400" kern="0" dirty="0"/>
          </a:p>
          <a:p>
            <a:pPr marL="630238" lvl="1" indent="-342900">
              <a:spcBef>
                <a:spcPts val="0"/>
              </a:spcBef>
              <a:buFont typeface="+mj-lt"/>
              <a:buAutoNum type="arabicPeriod"/>
            </a:pPr>
            <a:r>
              <a:rPr lang="en-US" sz="2400" b="1" kern="0" dirty="0"/>
              <a:t>Growth:</a:t>
            </a:r>
            <a:r>
              <a:rPr lang="en-US" sz="2400" kern="0" dirty="0"/>
              <a:t>  Indicates effective resource development practices</a:t>
            </a:r>
          </a:p>
          <a:p>
            <a:pPr marL="630238" lvl="1" indent="-342900">
              <a:spcBef>
                <a:spcPts val="0"/>
              </a:spcBef>
              <a:buFont typeface="+mj-lt"/>
              <a:buAutoNum type="arabicPeriod"/>
            </a:pPr>
            <a:endParaRPr lang="en-US" sz="2400" kern="0" dirty="0"/>
          </a:p>
          <a:p>
            <a:pPr marL="630238" lvl="1" indent="-342900">
              <a:spcBef>
                <a:spcPts val="0"/>
              </a:spcBef>
              <a:buFont typeface="+mj-lt"/>
              <a:buAutoNum type="arabicPeriod"/>
            </a:pPr>
            <a:r>
              <a:rPr lang="en-US" sz="2400" b="1" kern="0" dirty="0"/>
              <a:t>Market Penetration:  </a:t>
            </a:r>
            <a:r>
              <a:rPr lang="en-US" sz="2400" kern="0" dirty="0"/>
              <a:t>Indicates relevance</a:t>
            </a:r>
          </a:p>
          <a:p>
            <a:pPr marL="630238" lvl="1" indent="-342900">
              <a:spcBef>
                <a:spcPts val="0"/>
              </a:spcBef>
              <a:buFont typeface="+mj-lt"/>
              <a:buAutoNum type="arabicPeriod"/>
            </a:pPr>
            <a:endParaRPr lang="en-US" sz="2400" kern="0" dirty="0"/>
          </a:p>
          <a:p>
            <a:pPr marL="630238" lvl="1" indent="-342900">
              <a:spcBef>
                <a:spcPts val="0"/>
              </a:spcBef>
              <a:buFont typeface="+mj-lt"/>
              <a:buAutoNum type="arabicPeriod"/>
            </a:pPr>
            <a:r>
              <a:rPr lang="en-US" sz="2400" b="1" kern="0" dirty="0"/>
              <a:t>Time:  </a:t>
            </a:r>
            <a:r>
              <a:rPr lang="en-US" sz="2400" kern="0" dirty="0"/>
              <a:t>Indicates consistency and take into account economic variations</a:t>
            </a:r>
          </a:p>
          <a:p>
            <a:pPr marL="630238" lvl="1" indent="-342900">
              <a:spcBef>
                <a:spcPts val="0"/>
              </a:spcBef>
              <a:buFont typeface="+mj-lt"/>
              <a:buAutoNum type="arabicPeriod"/>
            </a:pPr>
            <a:endParaRPr lang="en-US" sz="2400" kern="0" dirty="0"/>
          </a:p>
          <a:p>
            <a:pPr marL="630238" lvl="1" indent="-342900">
              <a:spcBef>
                <a:spcPts val="0"/>
              </a:spcBef>
              <a:buFont typeface="+mj-lt"/>
              <a:buAutoNum type="arabicPeriod"/>
            </a:pPr>
            <a:r>
              <a:rPr lang="en-US" sz="2400" b="1" kern="0" dirty="0"/>
              <a:t>Absolute vs. Relative:  </a:t>
            </a:r>
            <a:r>
              <a:rPr lang="en-US" sz="2400" kern="0" dirty="0"/>
              <a:t>Two ways to benchmark</a:t>
            </a:r>
          </a:p>
        </p:txBody>
      </p:sp>
    </p:spTree>
    <p:extLst>
      <p:ext uri="{BB962C8B-B14F-4D97-AF65-F5344CB8AC3E}">
        <p14:creationId xmlns:p14="http://schemas.microsoft.com/office/powerpoint/2010/main" val="1625926626"/>
      </p:ext>
    </p:extLst>
  </p:cSld>
  <p:clrMapOvr>
    <a:masterClrMapping/>
  </p:clrMapOvr>
  <p:transition xmlns:p14="http://schemas.microsoft.com/office/powerpoint/2010/mai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familiar?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27345101"/>
              </p:ext>
            </p:extLst>
          </p:nvPr>
        </p:nvGraphicFramePr>
        <p:xfrm>
          <a:off x="274638" y="1598613"/>
          <a:ext cx="8594725" cy="439578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3</a:t>
            </a:fld>
            <a:endParaRPr lang="en-US"/>
          </a:p>
        </p:txBody>
      </p:sp>
      <p:cxnSp>
        <p:nvCxnSpPr>
          <p:cNvPr id="12" name="Straight Arrow Connector 11"/>
          <p:cNvCxnSpPr/>
          <p:nvPr/>
        </p:nvCxnSpPr>
        <p:spPr bwMode="auto">
          <a:xfrm flipV="1">
            <a:off x="4084320" y="3190240"/>
            <a:ext cx="0" cy="487680"/>
          </a:xfrm>
          <a:prstGeom prst="straightConnector1">
            <a:avLst/>
          </a:prstGeom>
          <a:ln>
            <a:headEnd type="none" w="med" len="med"/>
            <a:tailEnd type="triangle"/>
          </a:ln>
          <a:extLst/>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flipH="1" flipV="1">
            <a:off x="4785360" y="3408680"/>
            <a:ext cx="10160" cy="538480"/>
          </a:xfrm>
          <a:prstGeom prst="straightConnector1">
            <a:avLst/>
          </a:prstGeom>
          <a:ln>
            <a:headEnd type="none" w="med" len="med"/>
            <a:tailEnd type="triangle"/>
          </a:ln>
          <a:extLst/>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bwMode="auto">
          <a:xfrm flipH="1">
            <a:off x="5496559" y="2895600"/>
            <a:ext cx="10160" cy="589280"/>
          </a:xfrm>
          <a:prstGeom prst="straightConnector1">
            <a:avLst/>
          </a:prstGeom>
          <a:ln>
            <a:headEnd type="none" w="med" len="med"/>
            <a:tailEnd type="triangle"/>
          </a:ln>
          <a:extLst/>
        </p:spPr>
        <p:style>
          <a:lnRef idx="3">
            <a:schemeClr val="accent4"/>
          </a:lnRef>
          <a:fillRef idx="0">
            <a:schemeClr val="accent4"/>
          </a:fillRef>
          <a:effectRef idx="2">
            <a:schemeClr val="accent4"/>
          </a:effectRef>
          <a:fontRef idx="minor">
            <a:schemeClr val="tx1"/>
          </a:fontRef>
        </p:style>
      </p:cxnSp>
      <p:sp>
        <p:nvSpPr>
          <p:cNvPr id="20" name="TextBox 19"/>
          <p:cNvSpPr txBox="1"/>
          <p:nvPr/>
        </p:nvSpPr>
        <p:spPr>
          <a:xfrm>
            <a:off x="3626502" y="3677920"/>
            <a:ext cx="915635" cy="369332"/>
          </a:xfrm>
          <a:prstGeom prst="rect">
            <a:avLst/>
          </a:prstGeom>
          <a:noFill/>
        </p:spPr>
        <p:txBody>
          <a:bodyPr wrap="none" rtlCol="0">
            <a:spAutoFit/>
          </a:bodyPr>
          <a:lstStyle/>
          <a:p>
            <a:r>
              <a:rPr lang="en-US" sz="1800" dirty="0"/>
              <a:t>Merger</a:t>
            </a:r>
          </a:p>
        </p:txBody>
      </p:sp>
      <p:sp>
        <p:nvSpPr>
          <p:cNvPr id="21" name="TextBox 20"/>
          <p:cNvSpPr txBox="1"/>
          <p:nvPr/>
        </p:nvSpPr>
        <p:spPr>
          <a:xfrm>
            <a:off x="4119694" y="3947160"/>
            <a:ext cx="1351652" cy="646331"/>
          </a:xfrm>
          <a:prstGeom prst="rect">
            <a:avLst/>
          </a:prstGeom>
          <a:noFill/>
        </p:spPr>
        <p:txBody>
          <a:bodyPr wrap="none" rtlCol="0">
            <a:spAutoFit/>
          </a:bodyPr>
          <a:lstStyle/>
          <a:p>
            <a:pPr algn="ctr"/>
            <a:r>
              <a:rPr lang="en-US" sz="1800" dirty="0"/>
              <a:t>Community</a:t>
            </a:r>
          </a:p>
          <a:p>
            <a:pPr algn="ctr"/>
            <a:r>
              <a:rPr lang="en-US" sz="1800" dirty="0"/>
              <a:t>Impact</a:t>
            </a:r>
          </a:p>
        </p:txBody>
      </p:sp>
      <p:sp>
        <p:nvSpPr>
          <p:cNvPr id="22" name="TextBox 21"/>
          <p:cNvSpPr txBox="1"/>
          <p:nvPr/>
        </p:nvSpPr>
        <p:spPr>
          <a:xfrm>
            <a:off x="4830893" y="2302559"/>
            <a:ext cx="1351652" cy="646331"/>
          </a:xfrm>
          <a:prstGeom prst="rect">
            <a:avLst/>
          </a:prstGeom>
          <a:noFill/>
        </p:spPr>
        <p:txBody>
          <a:bodyPr wrap="none" rtlCol="0">
            <a:spAutoFit/>
          </a:bodyPr>
          <a:lstStyle/>
          <a:p>
            <a:pPr algn="ctr"/>
            <a:r>
              <a:rPr lang="en-US" sz="1800" dirty="0"/>
              <a:t>Defund </a:t>
            </a:r>
          </a:p>
          <a:p>
            <a:pPr algn="ctr"/>
            <a:r>
              <a:rPr lang="en-US" sz="1800" dirty="0"/>
              <a:t>Boy Scouts</a:t>
            </a:r>
          </a:p>
        </p:txBody>
      </p:sp>
    </p:spTree>
    <p:extLst>
      <p:ext uri="{BB962C8B-B14F-4D97-AF65-F5344CB8AC3E}">
        <p14:creationId xmlns:p14="http://schemas.microsoft.com/office/powerpoint/2010/main" val="219024589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74638"/>
            <a:ext cx="8978219" cy="1143000"/>
          </a:xfrm>
        </p:spPr>
        <p:txBody>
          <a:bodyPr/>
          <a:lstStyle/>
          <a:p>
            <a:r>
              <a:rPr lang="en-US" sz="2700" dirty="0"/>
              <a:t>Who is good?  Revenue Growth and Changes in Per Capita Giving in 20 High and 20 Low Performing United Ways </a:t>
            </a:r>
          </a:p>
        </p:txBody>
      </p:sp>
      <p:graphicFrame>
        <p:nvGraphicFramePr>
          <p:cNvPr id="5" name="Content Placeholder 4"/>
          <p:cNvGraphicFramePr>
            <a:graphicFrameLocks noGrp="1"/>
          </p:cNvGraphicFramePr>
          <p:nvPr>
            <p:ph idx="1"/>
            <p:extLst/>
          </p:nvPr>
        </p:nvGraphicFramePr>
        <p:xfrm>
          <a:off x="194469" y="1885950"/>
          <a:ext cx="8755062" cy="2857500"/>
        </p:xfrm>
        <a:graphic>
          <a:graphicData uri="http://schemas.openxmlformats.org/drawingml/2006/table">
            <a:tbl>
              <a:tblPr firstRow="1" firstCol="1" bandRow="1">
                <a:tableStyleId>{5C22544A-7EE6-4342-B048-85BDC9FD1C3A}</a:tableStyleId>
              </a:tblPr>
              <a:tblGrid>
                <a:gridCol w="1291431">
                  <a:extLst>
                    <a:ext uri="{9D8B030D-6E8A-4147-A177-3AD203B41FA5}">
                      <a16:colId xmlns="" xmlns:a16="http://schemas.microsoft.com/office/drawing/2014/main" val="20000"/>
                    </a:ext>
                  </a:extLst>
                </a:gridCol>
                <a:gridCol w="1659803">
                  <a:extLst>
                    <a:ext uri="{9D8B030D-6E8A-4147-A177-3AD203B41FA5}">
                      <a16:colId xmlns="" xmlns:a16="http://schemas.microsoft.com/office/drawing/2014/main" val="20001"/>
                    </a:ext>
                  </a:extLst>
                </a:gridCol>
                <a:gridCol w="1717376">
                  <a:extLst>
                    <a:ext uri="{9D8B030D-6E8A-4147-A177-3AD203B41FA5}">
                      <a16:colId xmlns="" xmlns:a16="http://schemas.microsoft.com/office/drawing/2014/main" val="20002"/>
                    </a:ext>
                  </a:extLst>
                </a:gridCol>
                <a:gridCol w="1047891">
                  <a:extLst>
                    <a:ext uri="{9D8B030D-6E8A-4147-A177-3AD203B41FA5}">
                      <a16:colId xmlns="" xmlns:a16="http://schemas.microsoft.com/office/drawing/2014/main" val="20003"/>
                    </a:ext>
                  </a:extLst>
                </a:gridCol>
                <a:gridCol w="1061998">
                  <a:extLst>
                    <a:ext uri="{9D8B030D-6E8A-4147-A177-3AD203B41FA5}">
                      <a16:colId xmlns="" xmlns:a16="http://schemas.microsoft.com/office/drawing/2014/main" val="20004"/>
                    </a:ext>
                  </a:extLst>
                </a:gridCol>
                <a:gridCol w="1061998">
                  <a:extLst>
                    <a:ext uri="{9D8B030D-6E8A-4147-A177-3AD203B41FA5}">
                      <a16:colId xmlns="" xmlns:a16="http://schemas.microsoft.com/office/drawing/2014/main" val="20005"/>
                    </a:ext>
                  </a:extLst>
                </a:gridCol>
                <a:gridCol w="914565">
                  <a:extLst>
                    <a:ext uri="{9D8B030D-6E8A-4147-A177-3AD203B41FA5}">
                      <a16:colId xmlns="" xmlns:a16="http://schemas.microsoft.com/office/drawing/2014/main" val="20006"/>
                    </a:ext>
                  </a:extLst>
                </a:gridCol>
              </a:tblGrid>
              <a:tr h="685800">
                <a:tc>
                  <a:txBody>
                    <a:bodyPr/>
                    <a:lstStyle/>
                    <a:p>
                      <a:pPr algn="ctr" fontAlgn="b"/>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u="none" strike="noStrike" dirty="0">
                          <a:effectLst/>
                          <a:latin typeface="+mj-lt"/>
                        </a:rPr>
                        <a:t>1999</a:t>
                      </a:r>
                      <a:endParaRPr lang="en-US" sz="2000" b="1" i="0" u="none" strike="noStrike" dirty="0">
                        <a:solidFill>
                          <a:srgbClr val="000000"/>
                        </a:solidFill>
                        <a:effectLst/>
                        <a:latin typeface="+mj-lt"/>
                      </a:endParaRPr>
                    </a:p>
                  </a:txBody>
                  <a:tcPr marL="9525" marR="9525" marT="9525" marB="0" anchor="b"/>
                </a:tc>
                <a:tc>
                  <a:txBody>
                    <a:bodyPr/>
                    <a:lstStyle/>
                    <a:p>
                      <a:pPr algn="ctr" fontAlgn="b"/>
                      <a:r>
                        <a:rPr lang="en-US" sz="2000" u="none" strike="noStrike" dirty="0">
                          <a:effectLst/>
                          <a:latin typeface="+mj-lt"/>
                        </a:rPr>
                        <a:t>2014</a:t>
                      </a:r>
                      <a:endParaRPr lang="en-US" sz="2000" b="1" i="0" u="none" strike="noStrike" dirty="0">
                        <a:solidFill>
                          <a:srgbClr val="000000"/>
                        </a:solidFill>
                        <a:effectLst/>
                        <a:latin typeface="+mj-lt"/>
                      </a:endParaRPr>
                    </a:p>
                  </a:txBody>
                  <a:tcPr marL="9525" marR="9525" marT="9525" marB="0" anchor="b"/>
                </a:tc>
                <a:tc>
                  <a:txBody>
                    <a:bodyPr/>
                    <a:lstStyle/>
                    <a:p>
                      <a:pPr algn="ctr" fontAlgn="b"/>
                      <a:endParaRPr lang="en-US" sz="2000" b="0" i="0" u="none" strike="noStrike" dirty="0">
                        <a:solidFill>
                          <a:srgbClr val="000000"/>
                        </a:solidFill>
                        <a:effectLst/>
                        <a:latin typeface="+mj-lt"/>
                      </a:endParaRPr>
                    </a:p>
                  </a:txBody>
                  <a:tcPr marL="9525" marR="9525" marT="9525" marB="0" anchor="b">
                    <a:lnR w="57150" cap="flat" cmpd="sng" algn="ctr">
                      <a:solidFill>
                        <a:schemeClr val="accent1">
                          <a:lumMod val="75000"/>
                        </a:schemeClr>
                      </a:solidFill>
                      <a:prstDash val="solid"/>
                      <a:round/>
                      <a:headEnd type="none" w="med" len="med"/>
                      <a:tailEnd type="none" w="med" len="med"/>
                    </a:lnR>
                  </a:tcPr>
                </a:tc>
                <a:tc>
                  <a:txBody>
                    <a:bodyPr/>
                    <a:lstStyle/>
                    <a:p>
                      <a:pPr algn="ctr" fontAlgn="b"/>
                      <a:r>
                        <a:rPr lang="en-US" sz="2000" u="none" strike="noStrike" dirty="0">
                          <a:effectLst/>
                          <a:latin typeface="+mj-lt"/>
                        </a:rPr>
                        <a:t>1999</a:t>
                      </a:r>
                      <a:endParaRPr lang="en-US" sz="2000" b="1" i="0" u="none" strike="noStrike" dirty="0">
                        <a:solidFill>
                          <a:srgbClr val="000000"/>
                        </a:solidFill>
                        <a:effectLst/>
                        <a:latin typeface="+mj-lt"/>
                      </a:endParaRPr>
                    </a:p>
                  </a:txBody>
                  <a:tcPr marL="9525" marR="9525" marT="9525" marB="0" anchor="b">
                    <a:lnL w="57150" cap="flat" cmpd="sng" algn="ctr">
                      <a:solidFill>
                        <a:schemeClr val="accent1">
                          <a:lumMod val="75000"/>
                        </a:schemeClr>
                      </a:solidFill>
                      <a:prstDash val="solid"/>
                      <a:round/>
                      <a:headEnd type="none" w="med" len="med"/>
                      <a:tailEnd type="none" w="med" len="med"/>
                    </a:lnL>
                  </a:tcPr>
                </a:tc>
                <a:tc>
                  <a:txBody>
                    <a:bodyPr/>
                    <a:lstStyle/>
                    <a:p>
                      <a:pPr algn="ctr" fontAlgn="b"/>
                      <a:r>
                        <a:rPr lang="en-US" sz="2000" u="none" strike="noStrike">
                          <a:effectLst/>
                          <a:latin typeface="+mj-lt"/>
                        </a:rPr>
                        <a:t>2014</a:t>
                      </a:r>
                      <a:endParaRPr lang="en-US" sz="2000" b="1" i="0" u="none" strike="noStrike">
                        <a:solidFill>
                          <a:srgbClr val="000000"/>
                        </a:solidFill>
                        <a:effectLst/>
                        <a:latin typeface="+mj-lt"/>
                      </a:endParaRPr>
                    </a:p>
                  </a:txBody>
                  <a:tcPr marL="9525" marR="9525" marT="9525" marB="0" anchor="b"/>
                </a:tc>
                <a:tc>
                  <a:txBody>
                    <a:bodyPr/>
                    <a:lstStyle/>
                    <a:p>
                      <a:pPr algn="ctr" fontAlgn="b"/>
                      <a:endParaRPr lang="en-US" sz="2000" b="0" i="0" u="none" strike="noStrike">
                        <a:solidFill>
                          <a:srgbClr val="000000"/>
                        </a:solidFill>
                        <a:effectLst/>
                        <a:latin typeface="+mj-lt"/>
                      </a:endParaRPr>
                    </a:p>
                  </a:txBody>
                  <a:tcPr marL="9525" marR="9525" marT="9525" marB="0" anchor="b"/>
                </a:tc>
                <a:extLst>
                  <a:ext uri="{0D108BD9-81ED-4DB2-BD59-A6C34878D82A}">
                    <a16:rowId xmlns="" xmlns:a16="http://schemas.microsoft.com/office/drawing/2014/main" val="10000"/>
                  </a:ext>
                </a:extLst>
              </a:tr>
              <a:tr h="457200">
                <a:tc>
                  <a:txBody>
                    <a:bodyPr/>
                    <a:lstStyle/>
                    <a:p>
                      <a:pPr algn="ctr" fontAlgn="b"/>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1900" u="sng" strike="noStrike" dirty="0">
                          <a:effectLst/>
                          <a:latin typeface="+mj-lt"/>
                        </a:rPr>
                        <a:t>Campaign</a:t>
                      </a:r>
                      <a:endParaRPr lang="en-US" sz="1900" b="1" i="0" u="sng" strike="noStrike" dirty="0">
                        <a:solidFill>
                          <a:srgbClr val="000000"/>
                        </a:solidFill>
                        <a:effectLst/>
                        <a:latin typeface="+mj-lt"/>
                      </a:endParaRPr>
                    </a:p>
                  </a:txBody>
                  <a:tcPr marL="9525" marR="9525" marT="9525" marB="0" anchor="b"/>
                </a:tc>
                <a:tc>
                  <a:txBody>
                    <a:bodyPr/>
                    <a:lstStyle/>
                    <a:p>
                      <a:pPr algn="ctr" fontAlgn="b"/>
                      <a:r>
                        <a:rPr lang="en-US" sz="1900" u="sng" strike="noStrike" dirty="0">
                          <a:effectLst/>
                          <a:latin typeface="+mj-lt"/>
                        </a:rPr>
                        <a:t>Campaign</a:t>
                      </a:r>
                      <a:endParaRPr lang="en-US" sz="1900" b="1" i="0" u="sng" strike="noStrike" dirty="0">
                        <a:solidFill>
                          <a:srgbClr val="000000"/>
                        </a:solidFill>
                        <a:effectLst/>
                        <a:latin typeface="+mj-lt"/>
                      </a:endParaRPr>
                    </a:p>
                  </a:txBody>
                  <a:tcPr marL="9525" marR="9525" marT="9525" marB="0" anchor="b"/>
                </a:tc>
                <a:tc>
                  <a:txBody>
                    <a:bodyPr/>
                    <a:lstStyle/>
                    <a:p>
                      <a:pPr algn="ctr" fontAlgn="b"/>
                      <a:r>
                        <a:rPr lang="en-US" sz="1900" b="1" u="sng" strike="noStrike" dirty="0">
                          <a:effectLst/>
                          <a:latin typeface="+mj-lt"/>
                        </a:rPr>
                        <a:t>% Change</a:t>
                      </a:r>
                      <a:endParaRPr lang="en-US" sz="1900" b="1" i="0" u="sng" strike="noStrike" dirty="0">
                        <a:solidFill>
                          <a:srgbClr val="000000"/>
                        </a:solidFill>
                        <a:effectLst/>
                        <a:latin typeface="+mj-lt"/>
                      </a:endParaRPr>
                    </a:p>
                  </a:txBody>
                  <a:tcPr marL="9525" marR="9525" marT="9525" marB="0" anchor="b">
                    <a:lnR w="57150" cap="flat" cmpd="sng" algn="ctr">
                      <a:solidFill>
                        <a:schemeClr val="accent1">
                          <a:lumMod val="75000"/>
                        </a:schemeClr>
                      </a:solidFill>
                      <a:prstDash val="solid"/>
                      <a:round/>
                      <a:headEnd type="none" w="med" len="med"/>
                      <a:tailEnd type="none" w="med" len="med"/>
                    </a:lnR>
                  </a:tcPr>
                </a:tc>
                <a:tc>
                  <a:txBody>
                    <a:bodyPr/>
                    <a:lstStyle/>
                    <a:p>
                      <a:pPr algn="ctr" fontAlgn="b"/>
                      <a:r>
                        <a:rPr lang="en-US" sz="1900" u="sng" strike="noStrike" dirty="0">
                          <a:effectLst/>
                          <a:latin typeface="+mj-lt"/>
                        </a:rPr>
                        <a:t>Per Capita</a:t>
                      </a:r>
                      <a:endParaRPr lang="en-US" sz="1900" b="1" i="0" u="sng" strike="noStrike" dirty="0">
                        <a:solidFill>
                          <a:srgbClr val="000000"/>
                        </a:solidFill>
                        <a:effectLst/>
                        <a:latin typeface="+mj-lt"/>
                      </a:endParaRPr>
                    </a:p>
                  </a:txBody>
                  <a:tcPr marL="9525" marR="9525" marT="9525" marB="0" anchor="b">
                    <a:lnL w="57150" cap="flat" cmpd="sng" algn="ctr">
                      <a:solidFill>
                        <a:schemeClr val="accent1">
                          <a:lumMod val="75000"/>
                        </a:schemeClr>
                      </a:solidFill>
                      <a:prstDash val="solid"/>
                      <a:round/>
                      <a:headEnd type="none" w="med" len="med"/>
                      <a:tailEnd type="none" w="med" len="med"/>
                    </a:lnL>
                  </a:tcPr>
                </a:tc>
                <a:tc>
                  <a:txBody>
                    <a:bodyPr/>
                    <a:lstStyle/>
                    <a:p>
                      <a:pPr algn="ctr" fontAlgn="b"/>
                      <a:r>
                        <a:rPr lang="en-US" sz="1900" u="sng" strike="noStrike">
                          <a:effectLst/>
                          <a:latin typeface="+mj-lt"/>
                        </a:rPr>
                        <a:t>Per Capita</a:t>
                      </a:r>
                      <a:endParaRPr lang="en-US" sz="1900" b="1" i="0" u="sng" strike="noStrike">
                        <a:solidFill>
                          <a:srgbClr val="000000"/>
                        </a:solidFill>
                        <a:effectLst/>
                        <a:latin typeface="+mj-lt"/>
                      </a:endParaRPr>
                    </a:p>
                  </a:txBody>
                  <a:tcPr marL="9525" marR="9525" marT="9525" marB="0" anchor="b"/>
                </a:tc>
                <a:tc>
                  <a:txBody>
                    <a:bodyPr/>
                    <a:lstStyle/>
                    <a:p>
                      <a:pPr algn="ctr" fontAlgn="b"/>
                      <a:r>
                        <a:rPr lang="en-US" sz="1900" b="1" u="sng" strike="noStrike" dirty="0">
                          <a:effectLst/>
                          <a:latin typeface="+mj-lt"/>
                        </a:rPr>
                        <a:t>Change</a:t>
                      </a:r>
                      <a:endParaRPr lang="en-US" sz="1900" b="1" i="0" u="sng"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10001"/>
                  </a:ext>
                </a:extLst>
              </a:tr>
              <a:tr h="782955">
                <a:tc>
                  <a:txBody>
                    <a:bodyPr/>
                    <a:lstStyle/>
                    <a:p>
                      <a:pPr algn="l" fontAlgn="b"/>
                      <a:r>
                        <a:rPr lang="en-US" sz="2000" u="none" strike="noStrike" dirty="0">
                          <a:effectLst/>
                          <a:latin typeface="+mj-lt"/>
                        </a:rPr>
                        <a:t>Top 20</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1900" u="none" strike="noStrike" dirty="0">
                          <a:effectLst/>
                          <a:latin typeface="+mj-lt"/>
                        </a:rPr>
                        <a:t>$506,329,836</a:t>
                      </a:r>
                      <a:endParaRPr lang="en-US" sz="1900" b="0" i="0" u="none" strike="noStrike" dirty="0">
                        <a:solidFill>
                          <a:srgbClr val="000000"/>
                        </a:solidFill>
                        <a:effectLst/>
                        <a:latin typeface="+mj-lt"/>
                      </a:endParaRPr>
                    </a:p>
                  </a:txBody>
                  <a:tcPr marL="9525" marR="9525" marT="9525" marB="0" anchor="b"/>
                </a:tc>
                <a:tc>
                  <a:txBody>
                    <a:bodyPr/>
                    <a:lstStyle/>
                    <a:p>
                      <a:pPr algn="ctr" fontAlgn="b"/>
                      <a:r>
                        <a:rPr lang="en-US" sz="1900" u="none" strike="noStrike" dirty="0">
                          <a:effectLst/>
                          <a:latin typeface="+mj-lt"/>
                        </a:rPr>
                        <a:t>$669,134,139</a:t>
                      </a:r>
                      <a:endParaRPr lang="en-US" sz="1900" b="0" i="0" u="none" strike="noStrike" dirty="0">
                        <a:solidFill>
                          <a:srgbClr val="000000"/>
                        </a:solidFill>
                        <a:effectLst/>
                        <a:latin typeface="+mj-lt"/>
                      </a:endParaRPr>
                    </a:p>
                  </a:txBody>
                  <a:tcPr marL="9525" marR="9525" marT="9525" marB="0" anchor="b"/>
                </a:tc>
                <a:tc>
                  <a:txBody>
                    <a:bodyPr/>
                    <a:lstStyle/>
                    <a:p>
                      <a:pPr algn="ctr" fontAlgn="b"/>
                      <a:r>
                        <a:rPr lang="en-US" sz="1900" b="1" u="none" strike="noStrike" dirty="0">
                          <a:effectLst/>
                          <a:latin typeface="+mj-lt"/>
                        </a:rPr>
                        <a:t>32.2%</a:t>
                      </a:r>
                      <a:endParaRPr lang="en-US" sz="1900" b="1" i="0" u="none" strike="noStrike" dirty="0">
                        <a:solidFill>
                          <a:srgbClr val="000000"/>
                        </a:solidFill>
                        <a:effectLst/>
                        <a:latin typeface="+mj-lt"/>
                      </a:endParaRPr>
                    </a:p>
                  </a:txBody>
                  <a:tcPr marL="9525" marR="9525" marT="9525" marB="0" anchor="b">
                    <a:lnR w="57150" cap="flat" cmpd="sng" algn="ctr">
                      <a:solidFill>
                        <a:schemeClr val="accent1">
                          <a:lumMod val="75000"/>
                        </a:schemeClr>
                      </a:solidFill>
                      <a:prstDash val="solid"/>
                      <a:round/>
                      <a:headEnd type="none" w="med" len="med"/>
                      <a:tailEnd type="none" w="med" len="med"/>
                    </a:lnR>
                  </a:tcPr>
                </a:tc>
                <a:tc>
                  <a:txBody>
                    <a:bodyPr/>
                    <a:lstStyle/>
                    <a:p>
                      <a:pPr algn="ctr" fontAlgn="b"/>
                      <a:r>
                        <a:rPr lang="en-US" sz="1900" u="none" strike="noStrike">
                          <a:effectLst/>
                          <a:latin typeface="+mj-lt"/>
                        </a:rPr>
                        <a:t>$31.54</a:t>
                      </a:r>
                      <a:endParaRPr lang="en-US" sz="1900" b="0" i="0" u="none" strike="noStrike">
                        <a:solidFill>
                          <a:srgbClr val="000000"/>
                        </a:solidFill>
                        <a:effectLst/>
                        <a:latin typeface="+mj-lt"/>
                      </a:endParaRPr>
                    </a:p>
                  </a:txBody>
                  <a:tcPr marL="9525" marR="9525" marT="9525" marB="0" anchor="b">
                    <a:lnL w="57150" cap="flat" cmpd="sng" algn="ctr">
                      <a:solidFill>
                        <a:schemeClr val="accent1">
                          <a:lumMod val="75000"/>
                        </a:schemeClr>
                      </a:solidFill>
                      <a:prstDash val="solid"/>
                      <a:round/>
                      <a:headEnd type="none" w="med" len="med"/>
                      <a:tailEnd type="none" w="med" len="med"/>
                    </a:lnL>
                  </a:tcPr>
                </a:tc>
                <a:tc>
                  <a:txBody>
                    <a:bodyPr/>
                    <a:lstStyle/>
                    <a:p>
                      <a:pPr algn="ctr" fontAlgn="b"/>
                      <a:r>
                        <a:rPr lang="en-US" sz="1900" u="none" strike="noStrike" dirty="0">
                          <a:effectLst/>
                          <a:latin typeface="+mj-lt"/>
                        </a:rPr>
                        <a:t>$37.83</a:t>
                      </a:r>
                      <a:endParaRPr lang="en-US" sz="1900" b="0" i="0" u="none" strike="noStrike" dirty="0">
                        <a:solidFill>
                          <a:srgbClr val="000000"/>
                        </a:solidFill>
                        <a:effectLst/>
                        <a:latin typeface="+mj-lt"/>
                      </a:endParaRPr>
                    </a:p>
                  </a:txBody>
                  <a:tcPr marL="9525" marR="9525" marT="9525" marB="0" anchor="b"/>
                </a:tc>
                <a:tc>
                  <a:txBody>
                    <a:bodyPr/>
                    <a:lstStyle/>
                    <a:p>
                      <a:pPr algn="ctr" fontAlgn="b"/>
                      <a:r>
                        <a:rPr lang="en-US" sz="1900" b="1" u="none" strike="noStrike" dirty="0">
                          <a:effectLst/>
                          <a:latin typeface="+mj-lt"/>
                        </a:rPr>
                        <a:t>$6.29</a:t>
                      </a:r>
                      <a:endParaRPr lang="en-US" sz="19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10002"/>
                  </a:ext>
                </a:extLst>
              </a:tr>
              <a:tr h="800100">
                <a:tc>
                  <a:txBody>
                    <a:bodyPr/>
                    <a:lstStyle/>
                    <a:p>
                      <a:pPr algn="l" fontAlgn="b"/>
                      <a:r>
                        <a:rPr lang="en-US" sz="2000" u="none" strike="noStrike" dirty="0">
                          <a:effectLst/>
                          <a:latin typeface="+mj-lt"/>
                        </a:rPr>
                        <a:t>Bottom 20</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1900" u="none" strike="noStrike" dirty="0">
                          <a:effectLst/>
                          <a:latin typeface="+mj-lt"/>
                        </a:rPr>
                        <a:t>$582,547,230</a:t>
                      </a:r>
                      <a:endParaRPr lang="en-US" sz="1900" b="0" i="0" u="none" strike="noStrike" dirty="0">
                        <a:solidFill>
                          <a:srgbClr val="000000"/>
                        </a:solidFill>
                        <a:effectLst/>
                        <a:latin typeface="+mj-lt"/>
                      </a:endParaRPr>
                    </a:p>
                  </a:txBody>
                  <a:tcPr marL="9525" marR="9525" marT="9525" marB="0" anchor="b"/>
                </a:tc>
                <a:tc>
                  <a:txBody>
                    <a:bodyPr/>
                    <a:lstStyle/>
                    <a:p>
                      <a:pPr algn="ctr" fontAlgn="b"/>
                      <a:r>
                        <a:rPr lang="en-US" sz="1900" u="none" strike="noStrike" dirty="0">
                          <a:effectLst/>
                          <a:latin typeface="+mj-lt"/>
                        </a:rPr>
                        <a:t>$300,081,523</a:t>
                      </a:r>
                      <a:endParaRPr lang="en-US" sz="1900" b="0" i="0" u="none" strike="noStrike" dirty="0">
                        <a:solidFill>
                          <a:srgbClr val="000000"/>
                        </a:solidFill>
                        <a:effectLst/>
                        <a:latin typeface="+mj-lt"/>
                      </a:endParaRPr>
                    </a:p>
                  </a:txBody>
                  <a:tcPr marL="9525" marR="9525" marT="9525" marB="0" anchor="b"/>
                </a:tc>
                <a:tc>
                  <a:txBody>
                    <a:bodyPr/>
                    <a:lstStyle/>
                    <a:p>
                      <a:pPr algn="ctr" fontAlgn="b"/>
                      <a:r>
                        <a:rPr lang="en-US" sz="1900" b="1" u="none" strike="noStrike" dirty="0">
                          <a:effectLst/>
                          <a:latin typeface="+mj-lt"/>
                        </a:rPr>
                        <a:t>-48.5%</a:t>
                      </a:r>
                      <a:endParaRPr lang="en-US" sz="1900" b="1" i="0" u="none" strike="noStrike" dirty="0">
                        <a:solidFill>
                          <a:srgbClr val="000000"/>
                        </a:solidFill>
                        <a:effectLst/>
                        <a:latin typeface="+mj-lt"/>
                      </a:endParaRPr>
                    </a:p>
                  </a:txBody>
                  <a:tcPr marL="9525" marR="9525" marT="9525" marB="0" anchor="b">
                    <a:lnR w="57150" cap="flat" cmpd="sng" algn="ctr">
                      <a:solidFill>
                        <a:schemeClr val="accent1">
                          <a:lumMod val="75000"/>
                        </a:schemeClr>
                      </a:solidFill>
                      <a:prstDash val="solid"/>
                      <a:round/>
                      <a:headEnd type="none" w="med" len="med"/>
                      <a:tailEnd type="none" w="med" len="med"/>
                    </a:lnR>
                  </a:tcPr>
                </a:tc>
                <a:tc>
                  <a:txBody>
                    <a:bodyPr/>
                    <a:lstStyle/>
                    <a:p>
                      <a:pPr algn="ctr" fontAlgn="b"/>
                      <a:r>
                        <a:rPr lang="en-US" sz="1900" u="none" strike="noStrike" dirty="0">
                          <a:effectLst/>
                          <a:latin typeface="+mj-lt"/>
                        </a:rPr>
                        <a:t>$15.31</a:t>
                      </a:r>
                      <a:endParaRPr lang="en-US" sz="1900" b="0" i="0" u="none" strike="noStrike" dirty="0">
                        <a:solidFill>
                          <a:srgbClr val="000000"/>
                        </a:solidFill>
                        <a:effectLst/>
                        <a:latin typeface="+mj-lt"/>
                      </a:endParaRPr>
                    </a:p>
                  </a:txBody>
                  <a:tcPr marL="9525" marR="9525" marT="9525" marB="0" anchor="b">
                    <a:lnL w="57150" cap="flat" cmpd="sng" algn="ctr">
                      <a:solidFill>
                        <a:schemeClr val="accent1">
                          <a:lumMod val="75000"/>
                        </a:schemeClr>
                      </a:solidFill>
                      <a:prstDash val="solid"/>
                      <a:round/>
                      <a:headEnd type="none" w="med" len="med"/>
                      <a:tailEnd type="none" w="med" len="med"/>
                    </a:lnL>
                  </a:tcPr>
                </a:tc>
                <a:tc>
                  <a:txBody>
                    <a:bodyPr/>
                    <a:lstStyle/>
                    <a:p>
                      <a:pPr algn="ctr" fontAlgn="b"/>
                      <a:r>
                        <a:rPr lang="en-US" sz="1900" u="none" strike="noStrike" dirty="0">
                          <a:effectLst/>
                          <a:latin typeface="+mj-lt"/>
                        </a:rPr>
                        <a:t>$6.84</a:t>
                      </a:r>
                      <a:endParaRPr lang="en-US" sz="1900" b="0" i="0" u="none" strike="noStrike" dirty="0">
                        <a:solidFill>
                          <a:srgbClr val="000000"/>
                        </a:solidFill>
                        <a:effectLst/>
                        <a:latin typeface="+mj-lt"/>
                      </a:endParaRPr>
                    </a:p>
                  </a:txBody>
                  <a:tcPr marL="9525" marR="9525" marT="9525" marB="0" anchor="b"/>
                </a:tc>
                <a:tc>
                  <a:txBody>
                    <a:bodyPr/>
                    <a:lstStyle/>
                    <a:p>
                      <a:pPr algn="ctr" fontAlgn="b"/>
                      <a:r>
                        <a:rPr lang="en-US" sz="1900" b="1" u="none" strike="noStrike" dirty="0">
                          <a:effectLst/>
                          <a:latin typeface="+mj-lt"/>
                        </a:rPr>
                        <a:t>-$8.47</a:t>
                      </a:r>
                      <a:endParaRPr lang="en-US" sz="19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sz="quarter" idx="11"/>
          </p:nvPr>
        </p:nvSpPr>
        <p:spPr/>
        <p:txBody>
          <a:bodyPr/>
          <a:lstStyle/>
          <a:p>
            <a:pPr>
              <a:defRPr/>
            </a:pPr>
            <a:fld id="{620E6A34-D18C-448D-9E59-F06A322BE9B9}" type="slidenum">
              <a:rPr lang="en-US" smtClean="0"/>
              <a:pPr>
                <a:defRPr/>
              </a:pPr>
              <a:t>30</a:t>
            </a:fld>
            <a:endParaRPr lang="en-US"/>
          </a:p>
        </p:txBody>
      </p:sp>
    </p:spTree>
    <p:extLst>
      <p:ext uri="{BB962C8B-B14F-4D97-AF65-F5344CB8AC3E}">
        <p14:creationId xmlns:p14="http://schemas.microsoft.com/office/powerpoint/2010/main" val="850490269"/>
      </p:ext>
    </p:extLst>
  </p:cSld>
  <p:clrMapOvr>
    <a:masterClrMapping/>
  </p:clrMapOvr>
  <p:transition xmlns:p14="http://schemas.microsoft.com/office/powerpoint/2010/mai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45562" cy="685800"/>
          </a:xfrm>
        </p:spPr>
        <p:txBody>
          <a:bodyPr/>
          <a:lstStyle/>
          <a:p>
            <a:r>
              <a:rPr lang="en-US" sz="3400" dirty="0"/>
              <a:t>What Works: Our POV on Performance </a:t>
            </a:r>
          </a:p>
        </p:txBody>
      </p:sp>
      <p:sp>
        <p:nvSpPr>
          <p:cNvPr id="3" name="Slide Number Placeholder 2"/>
          <p:cNvSpPr>
            <a:spLocks noGrp="1"/>
          </p:cNvSpPr>
          <p:nvPr>
            <p:ph type="sldNum" sz="quarter" idx="11"/>
          </p:nvPr>
        </p:nvSpPr>
        <p:spPr/>
        <p:txBody>
          <a:bodyPr/>
          <a:lstStyle/>
          <a:p>
            <a:pPr>
              <a:defRPr/>
            </a:pPr>
            <a:fld id="{620E6A34-D18C-448D-9E59-F06A322BE9B9}" type="slidenum">
              <a:rPr lang="en-US" smtClean="0"/>
              <a:pPr>
                <a:defRPr/>
              </a:pPr>
              <a:t>31</a:t>
            </a:fld>
            <a:endParaRPr lang="en-US"/>
          </a:p>
        </p:txBody>
      </p:sp>
      <p:sp>
        <p:nvSpPr>
          <p:cNvPr id="5" name="Content Placeholder 2"/>
          <p:cNvSpPr txBox="1">
            <a:spLocks/>
          </p:cNvSpPr>
          <p:nvPr/>
        </p:nvSpPr>
        <p:spPr bwMode="auto">
          <a:xfrm>
            <a:off x="176867" y="1124856"/>
            <a:ext cx="8586133" cy="448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lvl1pPr marL="0" indent="0" algn="l" rtl="0" eaLnBrk="0" fontAlgn="base" hangingPunct="0">
              <a:spcBef>
                <a:spcPts val="1000"/>
              </a:spcBef>
              <a:spcAft>
                <a:spcPct val="0"/>
              </a:spcAft>
              <a:defRPr sz="2000">
                <a:solidFill>
                  <a:schemeClr val="tx1"/>
                </a:solidFill>
                <a:latin typeface="+mn-lt"/>
                <a:ea typeface="MS PGothic" pitchFamily="34" charset="-128"/>
                <a:cs typeface="ＭＳ Ｐゴシック" pitchFamily="-106" charset="-128"/>
              </a:defRPr>
            </a:lvl1pPr>
            <a:lvl2pPr marL="287338" indent="-2873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64" charset="-128"/>
              </a:defRPr>
            </a:lvl2pPr>
            <a:lvl3pPr marL="576263" indent="-288925" algn="l" rtl="0" eaLnBrk="0" fontAlgn="base" hangingPunct="0">
              <a:spcBef>
                <a:spcPts val="1000"/>
              </a:spcBef>
              <a:spcAft>
                <a:spcPct val="0"/>
              </a:spcAft>
              <a:buClr>
                <a:schemeClr val="accent1"/>
              </a:buClr>
              <a:buFont typeface="Arial" pitchFamily="34" charset="0"/>
              <a:buChar char="•"/>
              <a:defRPr sz="2000">
                <a:solidFill>
                  <a:schemeClr val="tx1"/>
                </a:solidFill>
                <a:latin typeface="+mn-lt"/>
                <a:ea typeface="ヒラギノ角ゴ Pro W3" pitchFamily="-84" charset="-128"/>
                <a:cs typeface="ヒラギノ角ゴ Pro W3" charset="-128"/>
              </a:defRPr>
            </a:lvl3pPr>
            <a:lvl4pPr marL="914400" indent="-3381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defRPr>
            </a:lvl4pPr>
            <a:lvl5pPr marL="1201738" indent="-2873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a:lstStyle>
          <a:p>
            <a:pPr marL="630238" lvl="1" indent="-342900">
              <a:spcBef>
                <a:spcPts val="0"/>
              </a:spcBef>
              <a:buFont typeface="+mj-lt"/>
              <a:buAutoNum type="arabicPeriod"/>
            </a:pPr>
            <a:r>
              <a:rPr lang="en-US" sz="2300" kern="0" dirty="0"/>
              <a:t>Robust volunteer engagement in workplace and Major Gifts/Tocqueville fundraising</a:t>
            </a:r>
            <a:br>
              <a:rPr lang="en-US" sz="2300" kern="0" dirty="0"/>
            </a:br>
            <a:endParaRPr lang="en-US" sz="2300" kern="0" dirty="0"/>
          </a:p>
          <a:p>
            <a:pPr marL="630238" lvl="1" indent="-342900">
              <a:spcBef>
                <a:spcPts val="0"/>
              </a:spcBef>
              <a:buFont typeface="+mj-lt"/>
              <a:buAutoNum type="arabicPeriod"/>
            </a:pPr>
            <a:r>
              <a:rPr lang="en-US" sz="2300" kern="0" dirty="0"/>
              <a:t>Attention to the top line and adept at incorporating donors/companies who designate</a:t>
            </a:r>
            <a:br>
              <a:rPr lang="en-US" sz="2300" kern="0" dirty="0"/>
            </a:br>
            <a:endParaRPr lang="en-US" sz="2300" kern="0" dirty="0"/>
          </a:p>
          <a:p>
            <a:pPr marL="630238" lvl="1" indent="-342900">
              <a:spcBef>
                <a:spcPts val="0"/>
              </a:spcBef>
              <a:buFont typeface="+mj-lt"/>
              <a:buAutoNum type="arabicPeriod"/>
            </a:pPr>
            <a:r>
              <a:rPr lang="en-US" sz="2300" kern="0" dirty="0"/>
              <a:t>Relationships with corporate CEOs/C-Suite</a:t>
            </a:r>
            <a:br>
              <a:rPr lang="en-US" sz="2300" kern="0" dirty="0"/>
            </a:br>
            <a:endParaRPr lang="en-US" sz="2300" kern="0" dirty="0"/>
          </a:p>
          <a:p>
            <a:pPr marL="630238" lvl="1" indent="-342900">
              <a:spcBef>
                <a:spcPts val="0"/>
              </a:spcBef>
              <a:buFont typeface="+mj-lt"/>
              <a:buAutoNum type="arabicPeriod"/>
            </a:pPr>
            <a:r>
              <a:rPr lang="en-US" sz="2300" kern="0" dirty="0"/>
              <a:t>Ability to unbundle impact into what donors want through integration of Impact/RD/</a:t>
            </a:r>
            <a:r>
              <a:rPr lang="en-US" sz="2300" kern="0" dirty="0" err="1"/>
              <a:t>MarComm</a:t>
            </a:r>
            <a:r>
              <a:rPr lang="en-US" sz="2300" kern="0" dirty="0"/>
              <a:t>/Finance</a:t>
            </a:r>
            <a:br>
              <a:rPr lang="en-US" sz="2300" kern="0" dirty="0"/>
            </a:br>
            <a:endParaRPr lang="en-US" sz="2300" kern="0" dirty="0"/>
          </a:p>
          <a:p>
            <a:pPr marL="630238" lvl="1" indent="-342900">
              <a:spcBef>
                <a:spcPts val="0"/>
              </a:spcBef>
              <a:buFont typeface="+mj-lt"/>
              <a:buAutoNum type="arabicPeriod"/>
            </a:pPr>
            <a:r>
              <a:rPr lang="en-US" sz="2300" kern="0" dirty="0"/>
              <a:t>Knowledgeable CEO/Board in the “ways” of United Way RD best practices and accompanying accountability  </a:t>
            </a:r>
          </a:p>
        </p:txBody>
      </p:sp>
    </p:spTree>
    <p:extLst>
      <p:ext uri="{BB962C8B-B14F-4D97-AF65-F5344CB8AC3E}">
        <p14:creationId xmlns:p14="http://schemas.microsoft.com/office/powerpoint/2010/main" val="1515206796"/>
      </p:ext>
    </p:extLst>
  </p:cSld>
  <p:clrMapOvr>
    <a:masterClrMapping/>
  </p:clrMapOvr>
  <p:transition xmlns:p14="http://schemas.microsoft.com/office/powerpoint/2010/mai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cs typeface="Arial" panose="020B0604020202020204" pitchFamily="34" charset="0"/>
              </a:rPr>
              <a:t>UWW Resources Available to Support Revenue Generation</a:t>
            </a:r>
            <a:br>
              <a:rPr lang="en-US" altLang="en-US" dirty="0">
                <a:solidFill>
                  <a:schemeClr val="bg1"/>
                </a:solidFill>
                <a:cs typeface="Arial" panose="020B0604020202020204" pitchFamily="34" charset="0"/>
              </a:rPr>
            </a:br>
            <a:endParaRPr lang="en-US" dirty="0"/>
          </a:p>
        </p:txBody>
      </p:sp>
    </p:spTree>
    <p:extLst>
      <p:ext uri="{BB962C8B-B14F-4D97-AF65-F5344CB8AC3E}">
        <p14:creationId xmlns:p14="http://schemas.microsoft.com/office/powerpoint/2010/main" val="1958020405"/>
      </p:ext>
    </p:extLst>
  </p:cSld>
  <p:clrMapOvr>
    <a:masterClrMapping/>
  </p:clrMapOvr>
  <p:transition xmlns:p14="http://schemas.microsoft.com/office/powerpoint/2010/mai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845118"/>
            <a:ext cx="9163050" cy="5158319"/>
          </a:xfrm>
          <a:prstGeom prst="rect">
            <a:avLst/>
          </a:prstGeom>
        </p:spPr>
      </p:pic>
      <p:sp>
        <p:nvSpPr>
          <p:cNvPr id="4" name="Slide Number Placeholder 3"/>
          <p:cNvSpPr>
            <a:spLocks noGrp="1"/>
          </p:cNvSpPr>
          <p:nvPr>
            <p:ph type="sldNum" sz="quarter" idx="11"/>
          </p:nvPr>
        </p:nvSpPr>
        <p:spPr>
          <a:xfrm>
            <a:off x="0" y="5554663"/>
            <a:ext cx="457200" cy="342900"/>
          </a:xfrm>
          <a:prstGeom prst="rect">
            <a:avLst/>
          </a:prstGeom>
        </p:spPr>
        <p:txBody>
          <a:bodyPr/>
          <a:lstStyle/>
          <a:p>
            <a:fld id="{401D9C1C-A695-49BD-8C6C-2CBF7F31930C}" type="slidenum">
              <a:rPr lang="en-US" smtClean="0"/>
              <a:pPr/>
              <a:t>33</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857249"/>
            <a:ext cx="9148775" cy="5146186"/>
          </a:xfrm>
          <a:prstGeom prst="rect">
            <a:avLst/>
          </a:prstGeom>
        </p:spPr>
      </p:pic>
      <p:sp>
        <p:nvSpPr>
          <p:cNvPr id="5" name="TextBox 4"/>
          <p:cNvSpPr txBox="1"/>
          <p:nvPr/>
        </p:nvSpPr>
        <p:spPr>
          <a:xfrm>
            <a:off x="181429" y="96762"/>
            <a:ext cx="8781142" cy="830997"/>
          </a:xfrm>
          <a:prstGeom prst="rect">
            <a:avLst/>
          </a:prstGeom>
          <a:noFill/>
        </p:spPr>
        <p:txBody>
          <a:bodyPr wrap="square" rtlCol="0">
            <a:spAutoFit/>
          </a:bodyPr>
          <a:lstStyle/>
          <a:p>
            <a:r>
              <a:rPr lang="en-US" dirty="0"/>
              <a:t>The Business Model:  Impact is our Business, The Donor is our Customer</a:t>
            </a:r>
          </a:p>
        </p:txBody>
      </p:sp>
    </p:spTree>
    <p:extLst>
      <p:ext uri="{BB962C8B-B14F-4D97-AF65-F5344CB8AC3E}">
        <p14:creationId xmlns:p14="http://schemas.microsoft.com/office/powerpoint/2010/main" val="3383692631"/>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05" y="314793"/>
            <a:ext cx="9121072" cy="809469"/>
          </a:xfrm>
        </p:spPr>
        <p:txBody>
          <a:bodyPr>
            <a:normAutofit/>
          </a:bodyPr>
          <a:lstStyle/>
          <a:p>
            <a:r>
              <a:rPr lang="en-US" sz="2900" dirty="0"/>
              <a:t>Resource #1: Business Model Guided Toolbox</a:t>
            </a:r>
          </a:p>
        </p:txBody>
      </p:sp>
      <p:sp>
        <p:nvSpPr>
          <p:cNvPr id="3" name="Content Placeholder 2"/>
          <p:cNvSpPr>
            <a:spLocks noGrp="1"/>
          </p:cNvSpPr>
          <p:nvPr>
            <p:ph idx="1"/>
          </p:nvPr>
        </p:nvSpPr>
        <p:spPr>
          <a:xfrm>
            <a:off x="274640" y="1124262"/>
            <a:ext cx="7400324" cy="2038663"/>
          </a:xfrm>
        </p:spPr>
        <p:txBody>
          <a:bodyPr/>
          <a:lstStyle/>
          <a:p>
            <a:pPr indent="-742950">
              <a:lnSpc>
                <a:spcPct val="90000"/>
              </a:lnSpc>
            </a:pPr>
            <a:r>
              <a:rPr lang="en-US" dirty="0">
                <a:latin typeface="Roboto Condensed" pitchFamily="2" charset="0"/>
              </a:rPr>
              <a:t>https://online.unitedway.org</a:t>
            </a:r>
            <a:r>
              <a:rPr lang="en-US" sz="4800" dirty="0">
                <a:latin typeface="Roboto Condensed" pitchFamily="2" charset="0"/>
              </a:rPr>
              <a:t>/</a:t>
            </a:r>
            <a:r>
              <a:rPr lang="en-US" sz="4400" dirty="0">
                <a:latin typeface="Roboto Condensed" pitchFamily="2" charset="0"/>
              </a:rPr>
              <a:t>bizmodel</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b="1" dirty="0"/>
          </a:p>
          <a:p>
            <a:endParaRPr lang="en-US" dirty="0"/>
          </a:p>
        </p:txBody>
      </p:sp>
      <p:graphicFrame>
        <p:nvGraphicFramePr>
          <p:cNvPr id="4" name="Content Placeholder 3"/>
          <p:cNvGraphicFramePr>
            <a:graphicFrameLocks/>
          </p:cNvGraphicFramePr>
          <p:nvPr>
            <p:extLst/>
          </p:nvPr>
        </p:nvGraphicFramePr>
        <p:xfrm>
          <a:off x="340515" y="1757236"/>
          <a:ext cx="7039812" cy="4102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276581" y="1924823"/>
            <a:ext cx="3731577" cy="3642022"/>
          </a:xfrm>
          <a:prstGeom prst="rect">
            <a:avLst/>
          </a:prstGeom>
          <a:noFill/>
        </p:spPr>
        <p:txBody>
          <a:bodyPr wrap="square" rtlCol="0">
            <a:spAutoFit/>
          </a:bodyPr>
          <a:lstStyle/>
          <a:p>
            <a:pPr lvl="1">
              <a:lnSpc>
                <a:spcPct val="90000"/>
              </a:lnSpc>
              <a:buClr>
                <a:schemeClr val="bg1"/>
              </a:buClr>
              <a:defRPr/>
            </a:pPr>
            <a:r>
              <a:rPr lang="en-US" sz="1600" b="1" u="sng" dirty="0"/>
              <a:t>How it helps with Fundraising</a:t>
            </a:r>
          </a:p>
          <a:p>
            <a:pPr lvl="1">
              <a:lnSpc>
                <a:spcPct val="90000"/>
              </a:lnSpc>
              <a:buClr>
                <a:schemeClr val="bg1"/>
              </a:buClr>
              <a:defRPr/>
            </a:pPr>
            <a:endParaRPr lang="en-US" sz="1600" dirty="0"/>
          </a:p>
          <a:p>
            <a:pPr lvl="1">
              <a:lnSpc>
                <a:spcPct val="90000"/>
              </a:lnSpc>
              <a:buClr>
                <a:schemeClr val="bg1"/>
              </a:buClr>
              <a:defRPr/>
            </a:pPr>
            <a:r>
              <a:rPr lang="en-US" sz="1600" dirty="0"/>
              <a:t>#1:  Assesses your United Way’s current status on effective processes and practices for revenue generation </a:t>
            </a:r>
          </a:p>
          <a:p>
            <a:pPr lvl="1">
              <a:lnSpc>
                <a:spcPct val="90000"/>
              </a:lnSpc>
              <a:buClr>
                <a:schemeClr val="bg1"/>
              </a:buClr>
              <a:defRPr/>
            </a:pPr>
            <a:endParaRPr lang="en-US" sz="1600" dirty="0"/>
          </a:p>
          <a:p>
            <a:pPr lvl="1">
              <a:lnSpc>
                <a:spcPct val="90000"/>
              </a:lnSpc>
              <a:buClr>
                <a:schemeClr val="bg1"/>
              </a:buClr>
              <a:defRPr/>
            </a:pPr>
            <a:r>
              <a:rPr lang="en-US" sz="1600" dirty="0"/>
              <a:t>#2:  Builds understanding of a pathway for improvement on key revenue generation practices </a:t>
            </a:r>
          </a:p>
          <a:p>
            <a:pPr lvl="1">
              <a:lnSpc>
                <a:spcPct val="90000"/>
              </a:lnSpc>
              <a:buClr>
                <a:schemeClr val="bg1"/>
              </a:buClr>
              <a:defRPr/>
            </a:pPr>
            <a:endParaRPr lang="en-US" sz="1600" dirty="0"/>
          </a:p>
          <a:p>
            <a:pPr lvl="1">
              <a:lnSpc>
                <a:spcPct val="90000"/>
              </a:lnSpc>
              <a:buClr>
                <a:schemeClr val="bg1"/>
              </a:buClr>
              <a:defRPr/>
            </a:pPr>
            <a:r>
              <a:rPr lang="en-US" sz="1600" dirty="0"/>
              <a:t>#3:  Directs you to tools to help support your United Way’s progress </a:t>
            </a:r>
          </a:p>
          <a:p>
            <a:pPr lvl="1">
              <a:lnSpc>
                <a:spcPct val="90000"/>
              </a:lnSpc>
              <a:buClr>
                <a:schemeClr val="bg1"/>
              </a:buClr>
              <a:defRPr/>
            </a:pPr>
            <a:endParaRPr lang="en-US" sz="1600" dirty="0"/>
          </a:p>
          <a:p>
            <a:pPr lvl="1">
              <a:lnSpc>
                <a:spcPct val="90000"/>
              </a:lnSpc>
              <a:buClr>
                <a:schemeClr val="bg1"/>
              </a:buClr>
              <a:defRPr/>
            </a:pPr>
            <a:endParaRPr lang="en-US" sz="1600" dirty="0"/>
          </a:p>
        </p:txBody>
      </p:sp>
    </p:spTree>
    <p:extLst>
      <p:ext uri="{BB962C8B-B14F-4D97-AF65-F5344CB8AC3E}">
        <p14:creationId xmlns:p14="http://schemas.microsoft.com/office/powerpoint/2010/main" val="2340021266"/>
      </p:ext>
    </p:extLst>
  </p:cSld>
  <p:clrMapOvr>
    <a:masterClrMapping/>
  </p:clrMapOvr>
  <p:transition xmlns:p14="http://schemas.microsoft.com/office/powerpoint/2010/mai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05" y="304800"/>
            <a:ext cx="9241338" cy="1615679"/>
          </a:xfrm>
        </p:spPr>
        <p:txBody>
          <a:bodyPr>
            <a:noAutofit/>
          </a:bodyPr>
          <a:lstStyle/>
          <a:p>
            <a:r>
              <a:rPr lang="en-US" sz="3400" dirty="0"/>
              <a:t>Business Model Diagnostic: </a:t>
            </a:r>
            <a:br>
              <a:rPr lang="en-US" sz="3400" dirty="0"/>
            </a:br>
            <a:r>
              <a:rPr lang="en-US" sz="3400" dirty="0"/>
              <a:t>Priority Practices and Recommendations</a:t>
            </a:r>
          </a:p>
        </p:txBody>
      </p:sp>
      <p:sp>
        <p:nvSpPr>
          <p:cNvPr id="3" name="Content Placeholder 2"/>
          <p:cNvSpPr>
            <a:spLocks noGrp="1"/>
          </p:cNvSpPr>
          <p:nvPr>
            <p:ph idx="1"/>
          </p:nvPr>
        </p:nvSpPr>
        <p:spPr>
          <a:xfrm>
            <a:off x="274638" y="1632857"/>
            <a:ext cx="8594725" cy="4361509"/>
          </a:xfrm>
        </p:spPr>
        <p:txBody>
          <a:bodyPr/>
          <a:lstStyle/>
          <a:p>
            <a:pPr marL="342900" indent="-342900">
              <a:lnSpc>
                <a:spcPct val="90000"/>
              </a:lnSpc>
              <a:buFont typeface="Arial"/>
              <a:buChar char="•"/>
            </a:pPr>
            <a:endParaRPr lang="en-US" sz="2200" dirty="0"/>
          </a:p>
          <a:p>
            <a:pPr marL="342900" indent="-342900">
              <a:lnSpc>
                <a:spcPct val="90000"/>
              </a:lnSpc>
              <a:buFont typeface="Arial"/>
              <a:buChar char="•"/>
            </a:pPr>
            <a:endParaRPr lang="en-US" sz="2200" dirty="0"/>
          </a:p>
          <a:p>
            <a:pPr marL="342900" indent="-342900">
              <a:lnSpc>
                <a:spcPct val="90000"/>
              </a:lnSpc>
              <a:buFont typeface="Arial"/>
              <a:buChar char="•"/>
            </a:pPr>
            <a:endParaRPr lang="en-US" sz="2200" dirty="0"/>
          </a:p>
          <a:p>
            <a:pPr marL="342900" indent="-342900">
              <a:lnSpc>
                <a:spcPct val="90000"/>
              </a:lnSpc>
              <a:buFont typeface="Arial"/>
              <a:buChar char="•"/>
            </a:pPr>
            <a:endParaRPr lang="en-US" sz="2200" dirty="0"/>
          </a:p>
          <a:p>
            <a:pPr marL="342900" indent="-342900">
              <a:lnSpc>
                <a:spcPct val="90000"/>
              </a:lnSpc>
              <a:buFont typeface="Arial"/>
              <a:buChar char="•"/>
            </a:pPr>
            <a:r>
              <a:rPr lang="en-US" sz="2200" dirty="0"/>
              <a:t>Priority Practice Area #1: Drive Major ($25,000+) &amp; Transformational Giving Pipeline to Secure $10 Million Gifts</a:t>
            </a:r>
            <a:br>
              <a:rPr lang="en-US" sz="2200" dirty="0"/>
            </a:br>
            <a:endParaRPr lang="en-US" sz="2200" dirty="0"/>
          </a:p>
          <a:p>
            <a:pPr marL="342900" indent="-342900">
              <a:lnSpc>
                <a:spcPct val="90000"/>
              </a:lnSpc>
              <a:buFont typeface="Arial"/>
              <a:buChar char="•"/>
            </a:pPr>
            <a:r>
              <a:rPr lang="en-US" sz="3000" b="1" dirty="0"/>
              <a:t>Priority Practice Area #2: Execute Best in Class Workplace Campaign</a:t>
            </a:r>
            <a:br>
              <a:rPr lang="en-US" sz="3000" b="1" dirty="0"/>
            </a:br>
            <a:endParaRPr lang="en-US" sz="3000" b="1" dirty="0"/>
          </a:p>
          <a:p>
            <a:pPr marL="342900" indent="-342900">
              <a:lnSpc>
                <a:spcPct val="90000"/>
              </a:lnSpc>
              <a:buFont typeface="Arial"/>
              <a:buChar char="•"/>
            </a:pPr>
            <a:r>
              <a:rPr lang="en-US" sz="2200" dirty="0"/>
              <a:t>Priority Practice Area #3: Create Great Individual Experiences to Acquire &amp; Retain Donors</a:t>
            </a:r>
            <a:br>
              <a:rPr lang="en-US" sz="2200" dirty="0"/>
            </a:br>
            <a:endParaRPr lang="en-US" sz="2200" dirty="0"/>
          </a:p>
          <a:p>
            <a:pPr marL="342900" indent="-342900">
              <a:lnSpc>
                <a:spcPct val="90000"/>
              </a:lnSpc>
              <a:buFont typeface="Arial"/>
              <a:buChar char="•"/>
            </a:pPr>
            <a:r>
              <a:rPr lang="en-US" sz="2200" dirty="0"/>
              <a:t>Priority Practice Area #4: Frame Impact Strategies as Investment Opportunities</a:t>
            </a:r>
          </a:p>
          <a:p>
            <a:endParaRPr lang="en-US" b="1"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b="1" dirty="0"/>
          </a:p>
          <a:p>
            <a:endParaRPr lang="en-US" dirty="0"/>
          </a:p>
        </p:txBody>
      </p:sp>
    </p:spTree>
    <p:extLst>
      <p:ext uri="{BB962C8B-B14F-4D97-AF65-F5344CB8AC3E}">
        <p14:creationId xmlns:p14="http://schemas.microsoft.com/office/powerpoint/2010/main" val="3257955416"/>
      </p:ext>
    </p:extLst>
  </p:cSld>
  <p:clrMapOvr>
    <a:masterClrMapping/>
  </p:clrMapOvr>
  <p:transition xmlns:p14="http://schemas.microsoft.com/office/powerpoint/2010/mai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35" y="344774"/>
            <a:ext cx="9000165" cy="1094282"/>
          </a:xfrm>
        </p:spPr>
        <p:txBody>
          <a:bodyPr>
            <a:noAutofit/>
          </a:bodyPr>
          <a:lstStyle/>
          <a:p>
            <a:r>
              <a:rPr lang="en-US" sz="3000" dirty="0"/>
              <a:t>Execute Best in Class Workplace Campaign</a:t>
            </a:r>
            <a:br>
              <a:rPr lang="en-US" sz="3000" dirty="0"/>
            </a:br>
            <a:endParaRPr lang="en-US" sz="3000" dirty="0"/>
          </a:p>
        </p:txBody>
      </p:sp>
      <p:sp>
        <p:nvSpPr>
          <p:cNvPr id="3" name="Content Placeholder 2"/>
          <p:cNvSpPr>
            <a:spLocks noGrp="1"/>
          </p:cNvSpPr>
          <p:nvPr>
            <p:ph idx="1"/>
          </p:nvPr>
        </p:nvSpPr>
        <p:spPr>
          <a:xfrm>
            <a:off x="288052" y="1283216"/>
            <a:ext cx="8701836" cy="4582974"/>
          </a:xfrm>
        </p:spPr>
        <p:txBody>
          <a:bodyPr>
            <a:noAutofit/>
          </a:bodyPr>
          <a:lstStyle/>
          <a:p>
            <a:pPr marL="0" lvl="1" indent="0">
              <a:lnSpc>
                <a:spcPct val="90000"/>
              </a:lnSpc>
              <a:buNone/>
            </a:pPr>
            <a:r>
              <a:rPr lang="en-US" sz="2400" b="1" dirty="0"/>
              <a:t>#1	Activate Resource Development Volunteers</a:t>
            </a:r>
          </a:p>
          <a:p>
            <a:pPr marL="0" lvl="1" indent="0">
              <a:lnSpc>
                <a:spcPct val="90000"/>
              </a:lnSpc>
              <a:buNone/>
            </a:pPr>
            <a:r>
              <a:rPr lang="en-US" sz="2400" b="1" dirty="0"/>
              <a:t>#2	Prioritize accounts, develop goals and plans in key 	workplace campaigns</a:t>
            </a:r>
          </a:p>
          <a:p>
            <a:pPr marL="0" lvl="1" indent="0">
              <a:lnSpc>
                <a:spcPct val="90000"/>
              </a:lnSpc>
              <a:buNone/>
            </a:pPr>
            <a:r>
              <a:rPr lang="en-US" sz="2400" b="1" dirty="0"/>
              <a:t>#3	Cultivate Relationships with CEOs and 	Executives</a:t>
            </a:r>
          </a:p>
          <a:p>
            <a:pPr marL="0" lvl="1" indent="0">
              <a:lnSpc>
                <a:spcPct val="90000"/>
              </a:lnSpc>
              <a:buNone/>
            </a:pPr>
            <a:endParaRPr lang="en-US" sz="2400" b="1" dirty="0"/>
          </a:p>
          <a:p>
            <a:pPr marL="0" lvl="1" indent="0">
              <a:lnSpc>
                <a:spcPct val="90000"/>
              </a:lnSpc>
              <a:buNone/>
            </a:pPr>
            <a:r>
              <a:rPr lang="en-US" sz="2400" dirty="0"/>
              <a:t>#4	Target key market segments (Churn, Affinity 	Groups)</a:t>
            </a:r>
          </a:p>
          <a:p>
            <a:pPr marL="0" lvl="1" indent="0">
              <a:lnSpc>
                <a:spcPct val="90000"/>
              </a:lnSpc>
              <a:buNone/>
            </a:pPr>
            <a:r>
              <a:rPr lang="en-US" sz="2400" dirty="0"/>
              <a:t>#5	Thank, inform, and ask all current and potential 	donors</a:t>
            </a:r>
          </a:p>
          <a:p>
            <a:pPr marL="0" lvl="1" indent="0">
              <a:lnSpc>
                <a:spcPct val="90000"/>
              </a:lnSpc>
              <a:buNone/>
            </a:pPr>
            <a:r>
              <a:rPr lang="en-US" sz="2400" dirty="0"/>
              <a:t>#6	Recruit and train company campaign coordinator</a:t>
            </a:r>
          </a:p>
          <a:p>
            <a:pPr marL="0" lvl="1" indent="0">
              <a:lnSpc>
                <a:spcPct val="90000"/>
              </a:lnSpc>
              <a:buNone/>
            </a:pPr>
            <a:r>
              <a:rPr lang="en-US" sz="2400" dirty="0"/>
              <a:t>#7	Capture personal contact information</a:t>
            </a:r>
          </a:p>
        </p:txBody>
      </p:sp>
    </p:spTree>
    <p:extLst>
      <p:ext uri="{BB962C8B-B14F-4D97-AF65-F5344CB8AC3E}">
        <p14:creationId xmlns:p14="http://schemas.microsoft.com/office/powerpoint/2010/main" val="2255243824"/>
      </p:ext>
    </p:extLst>
  </p:cSld>
  <p:clrMapOvr>
    <a:masterClrMapping/>
  </p:clrMapOvr>
  <p:transition xmlns:p14="http://schemas.microsoft.com/office/powerpoint/2010/mai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40" y="133350"/>
            <a:ext cx="9020710" cy="1428750"/>
          </a:xfrm>
        </p:spPr>
        <p:txBody>
          <a:bodyPr>
            <a:normAutofit/>
          </a:bodyPr>
          <a:lstStyle/>
          <a:p>
            <a:r>
              <a:rPr lang="en-US" sz="2100" dirty="0">
                <a:latin typeface="Arial" panose="020B0604020202020204" pitchFamily="34" charset="0"/>
                <a:cs typeface="Arial" panose="020B0604020202020204" pitchFamily="34" charset="0"/>
              </a:rPr>
              <a:t/>
            </a:r>
            <a:br>
              <a:rPr lang="en-US" sz="2100" dirty="0">
                <a:latin typeface="Arial" panose="020B0604020202020204" pitchFamily="34" charset="0"/>
                <a:cs typeface="Arial" panose="020B0604020202020204" pitchFamily="34" charset="0"/>
              </a:rPr>
            </a:br>
            <a:r>
              <a:rPr lang="en-US" sz="2700" dirty="0"/>
              <a:t>Execute Best in Class Workplace Campaigns: </a:t>
            </a:r>
            <a:br>
              <a:rPr lang="en-US" sz="2700" dirty="0"/>
            </a:br>
            <a:r>
              <a:rPr lang="en-US" sz="2700" dirty="0"/>
              <a:t>Activate Resource Development Volunteers</a:t>
            </a:r>
          </a:p>
        </p:txBody>
      </p:sp>
      <p:sp>
        <p:nvSpPr>
          <p:cNvPr id="4" name="Rectangle 3"/>
          <p:cNvSpPr/>
          <p:nvPr/>
        </p:nvSpPr>
        <p:spPr>
          <a:xfrm>
            <a:off x="323850" y="1562099"/>
            <a:ext cx="8160583" cy="2769989"/>
          </a:xfrm>
          <a:prstGeom prst="rect">
            <a:avLst/>
          </a:prstGeom>
        </p:spPr>
        <p:txBody>
          <a:bodyPr wrap="square">
            <a:spAutoFit/>
          </a:bodyPr>
          <a:lstStyle/>
          <a:p>
            <a:pPr marL="0" lvl="1">
              <a:lnSpc>
                <a:spcPct val="90000"/>
              </a:lnSpc>
              <a:spcBef>
                <a:spcPct val="20000"/>
              </a:spcBef>
              <a:buClr>
                <a:srgbClr val="FED17E"/>
              </a:buClr>
            </a:pPr>
            <a:r>
              <a:rPr lang="en-US" sz="2000" b="1" dirty="0">
                <a:solidFill>
                  <a:srgbClr val="10167F"/>
                </a:solidFill>
                <a:latin typeface="+mn-lt"/>
                <a:ea typeface="MS PGothic" pitchFamily="34" charset="-128"/>
                <a:cs typeface="Roboto Condensed Regular"/>
              </a:rPr>
              <a:t>Recruit</a:t>
            </a:r>
            <a:r>
              <a:rPr lang="en-US" sz="2000" dirty="0">
                <a:solidFill>
                  <a:srgbClr val="10167F"/>
                </a:solidFill>
                <a:latin typeface="+mn-lt"/>
                <a:ea typeface="MS PGothic" pitchFamily="34" charset="-128"/>
                <a:cs typeface="Roboto Condensed Regular"/>
              </a:rPr>
              <a:t> - Identify the structure, create job descriptions and make the ask, but don’t forget to thank!</a:t>
            </a:r>
          </a:p>
          <a:p>
            <a:pPr marL="0" lvl="1">
              <a:lnSpc>
                <a:spcPct val="90000"/>
              </a:lnSpc>
              <a:spcBef>
                <a:spcPct val="20000"/>
              </a:spcBef>
              <a:buClr>
                <a:srgbClr val="FED17E"/>
              </a:buClr>
            </a:pPr>
            <a:r>
              <a:rPr lang="en-US" sz="2000" b="1" dirty="0">
                <a:solidFill>
                  <a:srgbClr val="10167F"/>
                </a:solidFill>
                <a:latin typeface="+mn-lt"/>
                <a:ea typeface="MS PGothic" pitchFamily="34" charset="-128"/>
                <a:cs typeface="Roboto Condensed Regular"/>
              </a:rPr>
              <a:t>Educate </a:t>
            </a:r>
            <a:r>
              <a:rPr lang="en-US" sz="2000" dirty="0">
                <a:solidFill>
                  <a:srgbClr val="10167F"/>
                </a:solidFill>
                <a:latin typeface="+mn-lt"/>
                <a:ea typeface="MS PGothic" pitchFamily="34" charset="-128"/>
                <a:cs typeface="Roboto Condensed Regular"/>
              </a:rPr>
              <a:t>– Define volunteer roles and host training to prepare them for corporate visits and provide key messaging</a:t>
            </a:r>
          </a:p>
          <a:p>
            <a:pPr marL="0" lvl="1">
              <a:lnSpc>
                <a:spcPct val="90000"/>
              </a:lnSpc>
              <a:spcBef>
                <a:spcPct val="20000"/>
              </a:spcBef>
              <a:buClr>
                <a:srgbClr val="FED17E"/>
              </a:buClr>
            </a:pPr>
            <a:r>
              <a:rPr lang="en-US" sz="2000" b="1" dirty="0">
                <a:solidFill>
                  <a:srgbClr val="10167F"/>
                </a:solidFill>
                <a:latin typeface="+mn-lt"/>
                <a:ea typeface="MS PGothic" pitchFamily="34" charset="-128"/>
                <a:cs typeface="Roboto Condensed Regular"/>
              </a:rPr>
              <a:t>Inspire</a:t>
            </a:r>
            <a:r>
              <a:rPr lang="en-US" sz="2000" dirty="0">
                <a:solidFill>
                  <a:srgbClr val="10167F"/>
                </a:solidFill>
                <a:latin typeface="+mn-lt"/>
                <a:ea typeface="MS PGothic" pitchFamily="34" charset="-128"/>
                <a:cs typeface="Roboto Condensed Regular"/>
              </a:rPr>
              <a:t> – Show volunteers the great work of your organization and empower them to be an ambassador</a:t>
            </a:r>
          </a:p>
          <a:p>
            <a:pPr marL="0" lvl="1">
              <a:lnSpc>
                <a:spcPct val="90000"/>
              </a:lnSpc>
              <a:spcBef>
                <a:spcPct val="20000"/>
              </a:spcBef>
              <a:buClr>
                <a:srgbClr val="FED17E"/>
              </a:buClr>
            </a:pPr>
            <a:r>
              <a:rPr lang="en-US" sz="2000" b="1" dirty="0">
                <a:solidFill>
                  <a:srgbClr val="10167F"/>
                </a:solidFill>
                <a:latin typeface="+mn-lt"/>
                <a:ea typeface="MS PGothic" pitchFamily="34" charset="-128"/>
                <a:cs typeface="Roboto Condensed Regular"/>
              </a:rPr>
              <a:t>Activate</a:t>
            </a:r>
            <a:r>
              <a:rPr lang="en-US" sz="2000" dirty="0">
                <a:solidFill>
                  <a:srgbClr val="10167F"/>
                </a:solidFill>
                <a:latin typeface="+mn-lt"/>
                <a:ea typeface="MS PGothic" pitchFamily="34" charset="-128"/>
                <a:cs typeface="Roboto Condensed Regular"/>
              </a:rPr>
              <a:t> – Connect with your volunteers throughout the campaign, provide regular progress updates, and publicly thank and recognize them</a:t>
            </a:r>
          </a:p>
        </p:txBody>
      </p:sp>
      <p:grpSp>
        <p:nvGrpSpPr>
          <p:cNvPr id="5" name="Group 4"/>
          <p:cNvGrpSpPr/>
          <p:nvPr/>
        </p:nvGrpSpPr>
        <p:grpSpPr>
          <a:xfrm>
            <a:off x="647700" y="4530536"/>
            <a:ext cx="6044648" cy="1433435"/>
            <a:chOff x="1290658" y="1856185"/>
            <a:chExt cx="6553266" cy="1730808"/>
          </a:xfrm>
        </p:grpSpPr>
        <p:grpSp>
          <p:nvGrpSpPr>
            <p:cNvPr id="6" name="Group 5"/>
            <p:cNvGrpSpPr/>
            <p:nvPr/>
          </p:nvGrpSpPr>
          <p:grpSpPr>
            <a:xfrm>
              <a:off x="1290658" y="1856185"/>
              <a:ext cx="1333500" cy="1704675"/>
              <a:chOff x="1066800" y="1752600"/>
              <a:chExt cx="1600200" cy="2045610"/>
            </a:xfrm>
          </p:grpSpPr>
          <p:pic>
            <p:nvPicPr>
              <p:cNvPr id="16"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1752600"/>
                <a:ext cx="16002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1066800" y="3472934"/>
                <a:ext cx="1600200" cy="325276"/>
              </a:xfrm>
              <a:prstGeom prst="rect">
                <a:avLst/>
              </a:prstGeom>
              <a:noFill/>
            </p:spPr>
            <p:txBody>
              <a:bodyPr wrap="square" rtlCol="0">
                <a:spAutoFit/>
              </a:bodyPr>
              <a:lstStyle/>
              <a:p>
                <a:pPr algn="ctr"/>
                <a:r>
                  <a:rPr lang="en-US" sz="1500" b="1"/>
                  <a:t>Recruit</a:t>
                </a:r>
              </a:p>
            </p:txBody>
          </p:sp>
        </p:grpSp>
        <p:grpSp>
          <p:nvGrpSpPr>
            <p:cNvPr id="7" name="Group 6"/>
            <p:cNvGrpSpPr/>
            <p:nvPr/>
          </p:nvGrpSpPr>
          <p:grpSpPr>
            <a:xfrm>
              <a:off x="3074129" y="1866522"/>
              <a:ext cx="1333500" cy="1694337"/>
              <a:chOff x="2813197" y="1765005"/>
              <a:chExt cx="1600200" cy="2033205"/>
            </a:xfrm>
          </p:grpSpPr>
          <p:pic>
            <p:nvPicPr>
              <p:cNvPr id="14" name="Picture 6"/>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9400" y="1765005"/>
                <a:ext cx="1587795" cy="15877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2813197" y="3472934"/>
                <a:ext cx="1600200" cy="325276"/>
              </a:xfrm>
              <a:prstGeom prst="rect">
                <a:avLst/>
              </a:prstGeom>
              <a:noFill/>
            </p:spPr>
            <p:txBody>
              <a:bodyPr wrap="square" rtlCol="0">
                <a:spAutoFit/>
              </a:bodyPr>
              <a:lstStyle/>
              <a:p>
                <a:pPr algn="ctr"/>
                <a:r>
                  <a:rPr lang="en-US" sz="1500" b="1" dirty="0"/>
                  <a:t>Educate</a:t>
                </a:r>
              </a:p>
            </p:txBody>
          </p:sp>
        </p:grpSp>
        <p:grpSp>
          <p:nvGrpSpPr>
            <p:cNvPr id="8" name="Group 7"/>
            <p:cNvGrpSpPr/>
            <p:nvPr/>
          </p:nvGrpSpPr>
          <p:grpSpPr>
            <a:xfrm>
              <a:off x="4779213" y="1869251"/>
              <a:ext cx="1333500" cy="1713536"/>
              <a:chOff x="4495800" y="1752600"/>
              <a:chExt cx="1600200" cy="2056243"/>
            </a:xfrm>
          </p:grpSpPr>
          <p:pic>
            <p:nvPicPr>
              <p:cNvPr id="12" name="Picture 8"/>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5800" y="1752600"/>
                <a:ext cx="1600200"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4495800" y="3483567"/>
                <a:ext cx="1600200" cy="325276"/>
              </a:xfrm>
              <a:prstGeom prst="rect">
                <a:avLst/>
              </a:prstGeom>
              <a:noFill/>
            </p:spPr>
            <p:txBody>
              <a:bodyPr wrap="square" rtlCol="0">
                <a:spAutoFit/>
              </a:bodyPr>
              <a:lstStyle/>
              <a:p>
                <a:pPr algn="ctr"/>
                <a:r>
                  <a:rPr lang="en-US" sz="1500" b="1" dirty="0"/>
                  <a:t>Inspire</a:t>
                </a:r>
              </a:p>
            </p:txBody>
          </p:sp>
        </p:grpSp>
        <p:grpSp>
          <p:nvGrpSpPr>
            <p:cNvPr id="9" name="Group 8"/>
            <p:cNvGrpSpPr/>
            <p:nvPr/>
          </p:nvGrpSpPr>
          <p:grpSpPr>
            <a:xfrm>
              <a:off x="6510424" y="1882318"/>
              <a:ext cx="1333500" cy="1704675"/>
              <a:chOff x="6248400" y="1752600"/>
              <a:chExt cx="1600200" cy="2045610"/>
            </a:xfrm>
          </p:grpSpPr>
          <p:pic>
            <p:nvPicPr>
              <p:cNvPr id="10" name="Picture 9"/>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8400" y="1752600"/>
                <a:ext cx="1600200" cy="15826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6248400" y="3472934"/>
                <a:ext cx="1600200" cy="325276"/>
              </a:xfrm>
              <a:prstGeom prst="rect">
                <a:avLst/>
              </a:prstGeom>
              <a:noFill/>
            </p:spPr>
            <p:txBody>
              <a:bodyPr wrap="square" rtlCol="0">
                <a:spAutoFit/>
              </a:bodyPr>
              <a:lstStyle/>
              <a:p>
                <a:pPr algn="ctr"/>
                <a:r>
                  <a:rPr lang="en-US" sz="1500" b="1"/>
                  <a:t>Activate</a:t>
                </a:r>
              </a:p>
            </p:txBody>
          </p:sp>
        </p:grpSp>
      </p:grpSp>
    </p:spTree>
    <p:extLst>
      <p:ext uri="{BB962C8B-B14F-4D97-AF65-F5344CB8AC3E}">
        <p14:creationId xmlns:p14="http://schemas.microsoft.com/office/powerpoint/2010/main" val="270017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323850"/>
            <a:ext cx="8869363" cy="2207315"/>
          </a:xfrm>
        </p:spPr>
        <p:txBody>
          <a:bodyPr/>
          <a:lstStyle/>
          <a:p>
            <a:r>
              <a:rPr lang="en-US" dirty="0"/>
              <a:t>Resource #2:  Campaign and Tocqueville Cabinets Guide (https://online.unitedway.org/groups/resource-development/guide-engaging-volunteers-campaign-fundraising)</a:t>
            </a:r>
          </a:p>
        </p:txBody>
      </p:sp>
      <p:sp>
        <p:nvSpPr>
          <p:cNvPr id="8" name="Content Placeholder 7"/>
          <p:cNvSpPr>
            <a:spLocks noGrp="1"/>
          </p:cNvSpPr>
          <p:nvPr>
            <p:ph idx="1"/>
          </p:nvPr>
        </p:nvSpPr>
        <p:spPr>
          <a:xfrm>
            <a:off x="237474" y="1603513"/>
            <a:ext cx="8626657" cy="4263072"/>
          </a:xfrm>
        </p:spPr>
        <p:txBody>
          <a:bodyPr/>
          <a:lstStyle/>
          <a:p>
            <a:pPr lvl="1">
              <a:buBlip>
                <a:blip r:embed="rId2"/>
              </a:buBlip>
            </a:pPr>
            <a:endParaRPr lang="en-US" dirty="0">
              <a:latin typeface="+mj-lt"/>
            </a:endParaRPr>
          </a:p>
          <a:p>
            <a:pPr lvl="1">
              <a:buBlip>
                <a:blip r:embed="rId2"/>
              </a:buBlip>
            </a:pPr>
            <a:r>
              <a:rPr lang="en-US" dirty="0"/>
              <a:t>Guide includes:  Org charts, Case Studies, Staff Roles, Tips</a:t>
            </a:r>
            <a:endParaRPr lang="en-US" dirty="0">
              <a:latin typeface="+mj-lt"/>
            </a:endParaRPr>
          </a:p>
          <a:p>
            <a:pPr lvl="1">
              <a:buBlip>
                <a:blip r:embed="rId2"/>
              </a:buBlip>
            </a:pPr>
            <a:r>
              <a:rPr lang="en-US" dirty="0">
                <a:latin typeface="+mj-lt"/>
              </a:rPr>
              <a:t>United Ways with a decline in campaign had an average 6% decline in business volunteers, while United Ways that increased in campaign, the average increase in fundraising volunteers is 16%</a:t>
            </a:r>
          </a:p>
          <a:p>
            <a:pPr lvl="1">
              <a:buBlip>
                <a:blip r:embed="rId2"/>
              </a:buBlip>
            </a:pPr>
            <a:r>
              <a:rPr lang="en-US" dirty="0">
                <a:latin typeface="+mj-lt"/>
              </a:rPr>
              <a:t>Peer-to-peer asks yield better results than direct solicitations from United Way</a:t>
            </a:r>
          </a:p>
          <a:p>
            <a:pPr lvl="1">
              <a:buBlip>
                <a:blip r:embed="rId2"/>
              </a:buBlip>
            </a:pPr>
            <a:r>
              <a:rPr lang="en-US" dirty="0">
                <a:latin typeface="+mj-lt"/>
              </a:rPr>
              <a:t>Effectively managed volunteers increase the organizational capacity of United Way, expanding our ability to reach, cultivate, and steward donors </a:t>
            </a:r>
          </a:p>
          <a:p>
            <a:pPr lvl="1">
              <a:buBlip>
                <a:blip r:embed="rId2"/>
              </a:buBlip>
            </a:pPr>
            <a:r>
              <a:rPr lang="en-US" dirty="0">
                <a:latin typeface="+mj-lt"/>
              </a:rPr>
              <a:t>Engaged volunteers help us share the story of our impact and help us forge deeper connections in our communities</a:t>
            </a:r>
          </a:p>
        </p:txBody>
      </p:sp>
      <p:sp>
        <p:nvSpPr>
          <p:cNvPr id="4" name="Slide Number Placeholder 3"/>
          <p:cNvSpPr>
            <a:spLocks noGrp="1"/>
          </p:cNvSpPr>
          <p:nvPr>
            <p:ph type="sldNum" sz="quarter" idx="11"/>
          </p:nvPr>
        </p:nvSpPr>
        <p:spPr/>
        <p:txBody>
          <a:bodyPr/>
          <a:lstStyle/>
          <a:p>
            <a:pPr defTabSz="914378">
              <a:defRPr/>
            </a:pPr>
            <a:fld id="{620E6A34-D18C-448D-9E59-F06A322BE9B9}" type="slidenum">
              <a:rPr lang="en-US" sz="1800" b="0" kern="0">
                <a:solidFill>
                  <a:srgbClr val="10167F"/>
                </a:solidFill>
              </a:rPr>
              <a:pPr defTabSz="914378">
                <a:defRPr/>
              </a:pPr>
              <a:t>38</a:t>
            </a:fld>
            <a:endParaRPr lang="en-US" sz="1800" b="0" kern="0">
              <a:solidFill>
                <a:srgbClr val="10167F"/>
              </a:solidFill>
            </a:endParaRPr>
          </a:p>
        </p:txBody>
      </p:sp>
    </p:spTree>
    <p:extLst>
      <p:ext uri="{BB962C8B-B14F-4D97-AF65-F5344CB8AC3E}">
        <p14:creationId xmlns:p14="http://schemas.microsoft.com/office/powerpoint/2010/main" val="4272864611"/>
      </p:ext>
    </p:extLst>
  </p:cSld>
  <p:clrMapOvr>
    <a:masterClrMapping/>
  </p:clrMapOvr>
  <p:transition xmlns:p14="http://schemas.microsoft.com/office/powerpoint/2010/mai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p:txBody>
          <a:bodyPr/>
          <a:lstStyle/>
          <a:p>
            <a:r>
              <a:rPr lang="en-US" sz="2600" kern="1200" dirty="0">
                <a:cs typeface="Roboto Condensed Bold"/>
              </a:rPr>
              <a:t>Resource #3:  </a:t>
            </a:r>
            <a:r>
              <a:rPr lang="en-US" sz="2600" dirty="0"/>
              <a:t>Prioritize accounts, develop goals, and account plans in key workplace campaigns (https://online.unitedway.org/workplace-campaign-tools)</a:t>
            </a:r>
            <a:r>
              <a:rPr lang="en-US" sz="2800" dirty="0">
                <a:latin typeface="Roboto Condensed" pitchFamily="2" charset="0"/>
              </a:rPr>
              <a:t/>
            </a:r>
            <a:br>
              <a:rPr lang="en-US" sz="2800" dirty="0">
                <a:latin typeface="Roboto Condensed" pitchFamily="2" charset="0"/>
              </a:rPr>
            </a:br>
            <a:endParaRPr lang="en-US" sz="2800" dirty="0"/>
          </a:p>
        </p:txBody>
      </p:sp>
      <p:sp>
        <p:nvSpPr>
          <p:cNvPr id="15363" name="Content Placeholder 8"/>
          <p:cNvSpPr>
            <a:spLocks noGrp="1"/>
          </p:cNvSpPr>
          <p:nvPr>
            <p:ph idx="1"/>
          </p:nvPr>
        </p:nvSpPr>
        <p:spPr>
          <a:xfrm>
            <a:off x="274638" y="2239617"/>
            <a:ext cx="8719237" cy="3745258"/>
          </a:xfrm>
        </p:spPr>
        <p:txBody>
          <a:bodyPr/>
          <a:lstStyle/>
          <a:p>
            <a:pPr marL="342900" lvl="1" indent="-342900">
              <a:lnSpc>
                <a:spcPct val="90000"/>
              </a:lnSpc>
              <a:buBlip>
                <a:blip r:embed="rId3"/>
              </a:buBlip>
              <a:defRPr/>
            </a:pPr>
            <a:r>
              <a:rPr lang="en-US" altLang="en-US" dirty="0"/>
              <a:t>Prioritize your relationships</a:t>
            </a:r>
          </a:p>
          <a:p>
            <a:pPr marL="742950" lvl="2" indent="-342900">
              <a:lnSpc>
                <a:spcPct val="90000"/>
              </a:lnSpc>
              <a:buBlip>
                <a:blip r:embed="rId3"/>
              </a:buBlip>
              <a:defRPr/>
            </a:pPr>
            <a:r>
              <a:rPr lang="en-US" altLang="en-US" dirty="0"/>
              <a:t>Represent 60 – 80% of revenue</a:t>
            </a:r>
          </a:p>
          <a:p>
            <a:pPr marL="742950" lvl="2" indent="-342900">
              <a:lnSpc>
                <a:spcPct val="90000"/>
              </a:lnSpc>
              <a:buBlip>
                <a:blip r:embed="rId3"/>
              </a:buBlip>
              <a:defRPr/>
            </a:pPr>
            <a:r>
              <a:rPr lang="en-US" altLang="en-US" dirty="0"/>
              <a:t>Understand historical trends, current giving and areas for growth</a:t>
            </a:r>
          </a:p>
          <a:p>
            <a:pPr marL="342900" lvl="1" indent="-342900">
              <a:lnSpc>
                <a:spcPct val="90000"/>
              </a:lnSpc>
              <a:buBlip>
                <a:blip r:embed="rId3"/>
              </a:buBlip>
              <a:defRPr/>
            </a:pPr>
            <a:r>
              <a:rPr lang="en-US" altLang="en-US" dirty="0"/>
              <a:t>Set account goals </a:t>
            </a:r>
          </a:p>
          <a:p>
            <a:pPr marL="742950" lvl="2" indent="-342900">
              <a:lnSpc>
                <a:spcPct val="90000"/>
              </a:lnSpc>
              <a:buBlip>
                <a:blip r:embed="rId3"/>
              </a:buBlip>
              <a:defRPr/>
            </a:pPr>
            <a:r>
              <a:rPr lang="en-US" altLang="en-US" dirty="0"/>
              <a:t>Set annual projections/goals, with specific strategies for growth areas </a:t>
            </a:r>
          </a:p>
          <a:p>
            <a:pPr marL="342900" lvl="1" indent="-342900">
              <a:lnSpc>
                <a:spcPct val="90000"/>
              </a:lnSpc>
              <a:buBlip>
                <a:blip r:embed="rId3"/>
              </a:buBlip>
              <a:defRPr/>
            </a:pPr>
            <a:r>
              <a:rPr lang="en-US" dirty="0"/>
              <a:t>Complete account plans </a:t>
            </a:r>
          </a:p>
          <a:p>
            <a:pPr marL="631825" lvl="2" indent="-342900">
              <a:lnSpc>
                <a:spcPct val="90000"/>
              </a:lnSpc>
              <a:buBlip>
                <a:blip r:embed="rId3"/>
              </a:buBlip>
              <a:defRPr/>
            </a:pPr>
            <a:r>
              <a:rPr lang="en-US" altLang="en-US" dirty="0"/>
              <a:t>Check progress consistently</a:t>
            </a:r>
          </a:p>
        </p:txBody>
      </p:sp>
      <p:sp>
        <p:nvSpPr>
          <p:cNvPr id="2" name="Slide Number Placeholder 1"/>
          <p:cNvSpPr>
            <a:spLocks noGrp="1"/>
          </p:cNvSpPr>
          <p:nvPr>
            <p:ph type="sldNum" sz="quarter" idx="11"/>
          </p:nvPr>
        </p:nvSpPr>
        <p:spPr/>
        <p:txBody>
          <a:bodyPr/>
          <a:lstStyle/>
          <a:p>
            <a:pPr>
              <a:defRPr/>
            </a:pPr>
            <a:fld id="{620E6A34-D18C-448D-9E59-F06A322BE9B9}" type="slidenum">
              <a:rPr lang="en-US" smtClean="0"/>
              <a:pPr>
                <a:defRPr/>
              </a:pPr>
              <a:t>39</a:t>
            </a:fld>
            <a:endParaRPr lang="en-US"/>
          </a:p>
        </p:txBody>
      </p:sp>
    </p:spTree>
    <p:extLst>
      <p:ext uri="{BB962C8B-B14F-4D97-AF65-F5344CB8AC3E}">
        <p14:creationId xmlns:p14="http://schemas.microsoft.com/office/powerpoint/2010/main" val="3544616426"/>
      </p:ext>
    </p:extLst>
  </p:cSld>
  <p:clrMapOvr>
    <a:masterClrMapping/>
  </p:clrMapOvr>
  <p:transition xmlns:p14="http://schemas.microsoft.com/office/powerpoint/2010/mai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History</a:t>
            </a:r>
          </a:p>
        </p:txBody>
      </p:sp>
      <p:sp>
        <p:nvSpPr>
          <p:cNvPr id="3" name="Content Placeholder 2"/>
          <p:cNvSpPr>
            <a:spLocks noGrp="1"/>
          </p:cNvSpPr>
          <p:nvPr>
            <p:ph idx="1"/>
          </p:nvPr>
        </p:nvSpPr>
        <p:spPr/>
        <p:txBody>
          <a:bodyPr anchor="t" anchorCtr="0"/>
          <a:lstStyle/>
          <a:p>
            <a:pPr marL="342900" indent="-342900">
              <a:buFont typeface="Arial" panose="020B0604020202020204" pitchFamily="34" charset="0"/>
              <a:buChar char="•"/>
            </a:pPr>
            <a:r>
              <a:rPr lang="en-US" dirty="0"/>
              <a:t>Lost 41% of annual revenue and 53% of donors over 10 years</a:t>
            </a:r>
          </a:p>
          <a:p>
            <a:pPr marL="342900" indent="-342900">
              <a:buFont typeface="Arial" panose="020B0604020202020204" pitchFamily="34" charset="0"/>
              <a:buChar char="•"/>
            </a:pPr>
            <a:r>
              <a:rPr lang="en-US" dirty="0"/>
              <a:t>No major and few planned gifts</a:t>
            </a:r>
          </a:p>
          <a:p>
            <a:pPr marL="342900" indent="-342900">
              <a:buFont typeface="Arial" panose="020B0604020202020204" pitchFamily="34" charset="0"/>
              <a:buChar char="•"/>
            </a:pPr>
            <a:r>
              <a:rPr lang="en-US" dirty="0"/>
              <a:t>Move to Community Impact, but few grant dollars</a:t>
            </a:r>
          </a:p>
          <a:p>
            <a:pPr marL="342900" indent="-342900">
              <a:buFont typeface="Arial" panose="020B0604020202020204" pitchFamily="34" charset="0"/>
              <a:buChar char="•"/>
            </a:pPr>
            <a:r>
              <a:rPr lang="en-US" dirty="0"/>
              <a:t>Little board engagement in fundraising</a:t>
            </a:r>
          </a:p>
          <a:p>
            <a:pPr marL="342900" indent="-342900">
              <a:buFont typeface="Arial" panose="020B0604020202020204" pitchFamily="34" charset="0"/>
              <a:buChar char="•"/>
            </a:pPr>
            <a:r>
              <a:rPr lang="en-US" dirty="0"/>
              <a:t>Dynamic Community Impact plan but alienated and unengaged donors</a:t>
            </a:r>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4</a:t>
            </a:fld>
            <a:endParaRPr lang="en-US"/>
          </a:p>
        </p:txBody>
      </p:sp>
    </p:spTree>
    <p:extLst>
      <p:ext uri="{BB962C8B-B14F-4D97-AF65-F5344CB8AC3E}">
        <p14:creationId xmlns:p14="http://schemas.microsoft.com/office/powerpoint/2010/main" val="2294173882"/>
      </p:ext>
    </p:extLst>
  </p:cSld>
  <p:clrMapOvr>
    <a:masterClrMapping/>
  </p:clrMapOvr>
  <p:transition xmlns:p14="http://schemas.microsoft.com/office/powerpoint/2010/mai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p:txBody>
          <a:bodyPr/>
          <a:lstStyle/>
          <a:p>
            <a:r>
              <a:rPr lang="en-US" sz="2600" kern="1200" dirty="0">
                <a:latin typeface="Roboto Condensed Bold"/>
                <a:cs typeface="Roboto Condensed Bold"/>
              </a:rPr>
              <a:t>Resource #4:  Cultivate Relationships with CEOs &amp; Executives (https://online.unitedway.org/bp3toolkit)</a:t>
            </a:r>
            <a:endParaRPr lang="en-US" sz="2600" dirty="0"/>
          </a:p>
        </p:txBody>
      </p:sp>
      <p:sp>
        <p:nvSpPr>
          <p:cNvPr id="15363" name="Content Placeholder 8"/>
          <p:cNvSpPr>
            <a:spLocks noGrp="1"/>
          </p:cNvSpPr>
          <p:nvPr>
            <p:ph idx="1"/>
          </p:nvPr>
        </p:nvSpPr>
        <p:spPr>
          <a:xfrm>
            <a:off x="274638" y="2027583"/>
            <a:ext cx="8719237" cy="3957292"/>
          </a:xfrm>
        </p:spPr>
        <p:txBody>
          <a:bodyPr/>
          <a:lstStyle/>
          <a:p>
            <a:pPr marL="342900" lvl="1" indent="-342900" defTabSz="457200">
              <a:spcBef>
                <a:spcPct val="20000"/>
              </a:spcBef>
              <a:buClr>
                <a:srgbClr val="FED17E"/>
              </a:buClr>
              <a:buBlip>
                <a:blip r:embed="rId3"/>
              </a:buBlip>
              <a:defRPr/>
            </a:pPr>
            <a:r>
              <a:rPr lang="en-US" dirty="0">
                <a:solidFill>
                  <a:srgbClr val="10167F"/>
                </a:solidFill>
                <a:ea typeface="MS PGothic" pitchFamily="34" charset="-128"/>
                <a:cs typeface="Roboto Condensed Regular"/>
              </a:rPr>
              <a:t>Ensure regular connection points outside of the campaign between United Way CEOs and CEOs of key workplace campaigns </a:t>
            </a:r>
          </a:p>
          <a:p>
            <a:pPr marL="342900" lvl="1" indent="-342900" defTabSz="457200">
              <a:spcBef>
                <a:spcPct val="20000"/>
              </a:spcBef>
              <a:buClr>
                <a:srgbClr val="FED17E"/>
              </a:buClr>
              <a:buBlip>
                <a:blip r:embed="rId3"/>
              </a:buBlip>
              <a:defRPr/>
            </a:pPr>
            <a:r>
              <a:rPr lang="en-US" dirty="0">
                <a:solidFill>
                  <a:srgbClr val="10167F"/>
                </a:solidFill>
                <a:ea typeface="MS PGothic" pitchFamily="34" charset="-128"/>
                <a:cs typeface="Roboto Condensed Regular"/>
              </a:rPr>
              <a:t>Engage volunteers in execution of CEO calls and relationship cultivation</a:t>
            </a:r>
          </a:p>
          <a:p>
            <a:pPr marL="342900" lvl="1" indent="-342900" defTabSz="457200">
              <a:spcBef>
                <a:spcPct val="20000"/>
              </a:spcBef>
              <a:buClr>
                <a:srgbClr val="FED17E"/>
              </a:buClr>
              <a:buBlip>
                <a:blip r:embed="rId3"/>
              </a:buBlip>
              <a:defRPr/>
            </a:pPr>
            <a:r>
              <a:rPr lang="en-US" dirty="0">
                <a:solidFill>
                  <a:srgbClr val="10167F"/>
                </a:solidFill>
                <a:ea typeface="MS PGothic" pitchFamily="34" charset="-128"/>
                <a:cs typeface="Roboto Condensed Regular"/>
              </a:rPr>
              <a:t>Listen, Listen, Listen!!</a:t>
            </a:r>
          </a:p>
          <a:p>
            <a:pPr marL="800100" lvl="2" indent="-342900" defTabSz="457200">
              <a:spcBef>
                <a:spcPct val="20000"/>
              </a:spcBef>
              <a:buClr>
                <a:srgbClr val="FED17E"/>
              </a:buClr>
              <a:buBlip>
                <a:blip r:embed="rId3"/>
              </a:buBlip>
              <a:defRPr/>
            </a:pPr>
            <a:r>
              <a:rPr lang="en-US" altLang="en-US" dirty="0">
                <a:solidFill>
                  <a:srgbClr val="10167F"/>
                </a:solidFill>
                <a:ea typeface="MS PGothic" pitchFamily="34" charset="-128"/>
                <a:cs typeface="Roboto Condensed Regular"/>
              </a:rPr>
              <a:t>Don’t ask for money every time you talk with them</a:t>
            </a:r>
          </a:p>
          <a:p>
            <a:pPr marL="800100" lvl="2" indent="-342900" defTabSz="457200">
              <a:spcBef>
                <a:spcPct val="20000"/>
              </a:spcBef>
              <a:buClr>
                <a:srgbClr val="FED17E"/>
              </a:buClr>
              <a:buBlip>
                <a:blip r:embed="rId3"/>
              </a:buBlip>
              <a:defRPr/>
            </a:pPr>
            <a:r>
              <a:rPr lang="en-US" altLang="en-US" dirty="0">
                <a:solidFill>
                  <a:srgbClr val="10167F"/>
                </a:solidFill>
                <a:ea typeface="MS PGothic" pitchFamily="34" charset="-128"/>
                <a:cs typeface="Roboto Condensed Regular"/>
              </a:rPr>
              <a:t>Give them something to do besides write a check </a:t>
            </a:r>
          </a:p>
          <a:p>
            <a:pPr marL="800100" lvl="2" indent="-342900" defTabSz="457200">
              <a:spcBef>
                <a:spcPct val="20000"/>
              </a:spcBef>
              <a:buClr>
                <a:srgbClr val="FED17E"/>
              </a:buClr>
              <a:buBlip>
                <a:blip r:embed="rId3"/>
              </a:buBlip>
              <a:defRPr/>
            </a:pPr>
            <a:r>
              <a:rPr lang="en-US" altLang="en-US" dirty="0">
                <a:solidFill>
                  <a:srgbClr val="10167F"/>
                </a:solidFill>
                <a:ea typeface="MS PGothic" pitchFamily="34" charset="-128"/>
                <a:cs typeface="Roboto Condensed Regular"/>
              </a:rPr>
              <a:t>Inform them on where their dollars are making a difference</a:t>
            </a:r>
          </a:p>
          <a:p>
            <a:pPr marL="800100" lvl="2" indent="-342900" defTabSz="457200">
              <a:spcBef>
                <a:spcPct val="20000"/>
              </a:spcBef>
              <a:buClr>
                <a:srgbClr val="FED17E"/>
              </a:buClr>
              <a:buBlip>
                <a:blip r:embed="rId3"/>
              </a:buBlip>
              <a:defRPr/>
            </a:pPr>
            <a:r>
              <a:rPr lang="en-US" altLang="en-US" dirty="0">
                <a:solidFill>
                  <a:srgbClr val="10167F"/>
                </a:solidFill>
                <a:ea typeface="MS PGothic" pitchFamily="34" charset="-128"/>
                <a:cs typeface="Roboto Condensed Regular"/>
              </a:rPr>
              <a:t>Learn about their business needs (How can United Way help??)</a:t>
            </a:r>
          </a:p>
          <a:p>
            <a:endParaRPr lang="en-US" dirty="0"/>
          </a:p>
        </p:txBody>
      </p:sp>
      <p:sp>
        <p:nvSpPr>
          <p:cNvPr id="2" name="Slide Number Placeholder 1"/>
          <p:cNvSpPr>
            <a:spLocks noGrp="1"/>
          </p:cNvSpPr>
          <p:nvPr>
            <p:ph type="sldNum" sz="quarter" idx="11"/>
          </p:nvPr>
        </p:nvSpPr>
        <p:spPr/>
        <p:txBody>
          <a:bodyPr/>
          <a:lstStyle/>
          <a:p>
            <a:pPr>
              <a:defRPr/>
            </a:pPr>
            <a:fld id="{620E6A34-D18C-448D-9E59-F06A322BE9B9}" type="slidenum">
              <a:rPr lang="en-US" smtClean="0"/>
              <a:pPr>
                <a:defRPr/>
              </a:pPr>
              <a:t>40</a:t>
            </a:fld>
            <a:endParaRPr lang="en-US"/>
          </a:p>
        </p:txBody>
      </p:sp>
    </p:spTree>
    <p:extLst>
      <p:ext uri="{BB962C8B-B14F-4D97-AF65-F5344CB8AC3E}">
        <p14:creationId xmlns:p14="http://schemas.microsoft.com/office/powerpoint/2010/main" val="1765330986"/>
      </p:ext>
    </p:extLst>
  </p:cSld>
  <p:clrMapOvr>
    <a:masterClrMapping/>
  </p:clrMapOvr>
  <p:transition xmlns:p14="http://schemas.microsoft.com/office/powerpoint/2010/mai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434716"/>
            <a:ext cx="8574066" cy="1459174"/>
          </a:xfrm>
        </p:spPr>
        <p:txBody>
          <a:bodyPr/>
          <a:lstStyle/>
          <a:p>
            <a:r>
              <a:rPr lang="en-US" sz="3200" dirty="0"/>
              <a:t>Results: High Performing United Ways</a:t>
            </a:r>
          </a:p>
        </p:txBody>
      </p:sp>
      <p:graphicFrame>
        <p:nvGraphicFramePr>
          <p:cNvPr id="5" name="Content Placeholder 4"/>
          <p:cNvGraphicFramePr>
            <a:graphicFrameLocks noGrp="1"/>
          </p:cNvGraphicFramePr>
          <p:nvPr>
            <p:ph idx="1"/>
            <p:extLst/>
          </p:nvPr>
        </p:nvGraphicFramePr>
        <p:xfrm>
          <a:off x="285750" y="1414156"/>
          <a:ext cx="8580328" cy="4124620"/>
        </p:xfrm>
        <a:graphic>
          <a:graphicData uri="http://schemas.openxmlformats.org/drawingml/2006/table">
            <a:tbl>
              <a:tblPr firstRow="1" bandRow="1">
                <a:tableStyleId>{5C22544A-7EE6-4342-B048-85BDC9FD1C3A}</a:tableStyleId>
              </a:tblPr>
              <a:tblGrid>
                <a:gridCol w="1837716">
                  <a:extLst>
                    <a:ext uri="{9D8B030D-6E8A-4147-A177-3AD203B41FA5}">
                      <a16:colId xmlns="" xmlns:a16="http://schemas.microsoft.com/office/drawing/2014/main" val="20000"/>
                    </a:ext>
                  </a:extLst>
                </a:gridCol>
                <a:gridCol w="1643593">
                  <a:extLst>
                    <a:ext uri="{9D8B030D-6E8A-4147-A177-3AD203B41FA5}">
                      <a16:colId xmlns="" xmlns:a16="http://schemas.microsoft.com/office/drawing/2014/main" val="20001"/>
                    </a:ext>
                  </a:extLst>
                </a:gridCol>
                <a:gridCol w="5099019">
                  <a:extLst>
                    <a:ext uri="{9D8B030D-6E8A-4147-A177-3AD203B41FA5}">
                      <a16:colId xmlns="" xmlns:a16="http://schemas.microsoft.com/office/drawing/2014/main" val="20002"/>
                    </a:ext>
                  </a:extLst>
                </a:gridCol>
              </a:tblGrid>
              <a:tr h="624826">
                <a:tc>
                  <a:txBody>
                    <a:bodyPr/>
                    <a:lstStyle/>
                    <a:p>
                      <a:pPr algn="ctr"/>
                      <a:r>
                        <a:rPr lang="en-US" sz="1400" dirty="0"/>
                        <a:t>United</a:t>
                      </a:r>
                      <a:r>
                        <a:rPr lang="en-US" sz="1400" baseline="0" dirty="0"/>
                        <a:t> Way Community</a:t>
                      </a:r>
                      <a:endParaRPr lang="en-US" sz="1400" dirty="0"/>
                    </a:p>
                  </a:txBody>
                  <a:tcPr marL="68580" marR="68580" marT="34290" marB="34290"/>
                </a:tc>
                <a:tc>
                  <a:txBody>
                    <a:bodyPr/>
                    <a:lstStyle/>
                    <a:p>
                      <a:pPr algn="ctr"/>
                      <a:r>
                        <a:rPr lang="en-US" sz="1400" dirty="0"/>
                        <a:t># Campaign Volunteers</a:t>
                      </a:r>
                    </a:p>
                  </a:txBody>
                  <a:tcPr marL="68580" marR="68580" marT="34290" marB="34290"/>
                </a:tc>
                <a:tc>
                  <a:txBody>
                    <a:bodyPr/>
                    <a:lstStyle/>
                    <a:p>
                      <a:pPr algn="ctr"/>
                      <a:r>
                        <a:rPr lang="en-US" sz="1400" dirty="0"/>
                        <a:t>Results (2010 – 2014)</a:t>
                      </a:r>
                    </a:p>
                  </a:txBody>
                  <a:tcPr marL="68580" marR="68580" marT="34290" marB="34290"/>
                </a:tc>
                <a:extLst>
                  <a:ext uri="{0D108BD9-81ED-4DB2-BD59-A6C34878D82A}">
                    <a16:rowId xmlns="" xmlns:a16="http://schemas.microsoft.com/office/drawing/2014/main" val="10000"/>
                  </a:ext>
                </a:extLst>
              </a:tr>
              <a:tr h="1164449">
                <a:tc>
                  <a:txBody>
                    <a:bodyPr/>
                    <a:lstStyle/>
                    <a:p>
                      <a:r>
                        <a:rPr lang="en-US" sz="1400" dirty="0"/>
                        <a:t>Birmingham, AL</a:t>
                      </a:r>
                    </a:p>
                  </a:txBody>
                  <a:tcPr marL="68580" marR="68580" marT="34290" marB="34290"/>
                </a:tc>
                <a:tc>
                  <a:txBody>
                    <a:bodyPr/>
                    <a:lstStyle/>
                    <a:p>
                      <a:r>
                        <a:rPr lang="en-US" sz="1400" dirty="0"/>
                        <a:t>40 Cabinet</a:t>
                      </a:r>
                      <a:r>
                        <a:rPr lang="en-US" sz="1400" baseline="0" dirty="0"/>
                        <a:t> Segment Volunteers; 650 face-to-face calls</a:t>
                      </a:r>
                      <a:endParaRPr lang="en-US" sz="1400" dirty="0"/>
                    </a:p>
                  </a:txBody>
                  <a:tcPr marL="68580" marR="68580" marT="34290" marB="34290"/>
                </a:tc>
                <a:tc>
                  <a:txBody>
                    <a:bodyPr/>
                    <a:lstStyle/>
                    <a:p>
                      <a:pPr marL="285750" indent="-285750" algn="l" defTabSz="457200" rtl="0" eaLnBrk="1" latinLnBrk="0" hangingPunct="1">
                        <a:buFont typeface="Wingdings" panose="05000000000000000000" pitchFamily="2" charset="2"/>
                        <a:buChar char="n"/>
                      </a:pPr>
                      <a:r>
                        <a:rPr lang="en-US" sz="1400" kern="1200" dirty="0">
                          <a:solidFill>
                            <a:schemeClr val="dk1"/>
                          </a:solidFill>
                          <a:latin typeface="+mn-lt"/>
                          <a:ea typeface="+mn-ea"/>
                          <a:cs typeface="+mn-cs"/>
                        </a:rPr>
                        <a:t>$1.1M in campaign</a:t>
                      </a:r>
                      <a:r>
                        <a:rPr lang="en-US" sz="1400" kern="1200" baseline="0" dirty="0">
                          <a:solidFill>
                            <a:schemeClr val="dk1"/>
                          </a:solidFill>
                          <a:latin typeface="+mn-lt"/>
                          <a:ea typeface="+mn-ea"/>
                          <a:cs typeface="+mn-cs"/>
                        </a:rPr>
                        <a:t> growth</a:t>
                      </a:r>
                      <a:endParaRPr lang="en-US" sz="1400" kern="1200" dirty="0">
                        <a:solidFill>
                          <a:schemeClr val="dk1"/>
                        </a:solidFill>
                        <a:latin typeface="+mn-lt"/>
                        <a:ea typeface="+mn-ea"/>
                        <a:cs typeface="+mn-cs"/>
                      </a:endParaRPr>
                    </a:p>
                    <a:p>
                      <a:pPr marL="285750" indent="-285750" algn="l" defTabSz="457200" rtl="0" eaLnBrk="1" latinLnBrk="0" hangingPunct="1">
                        <a:buFont typeface="Wingdings" panose="05000000000000000000" pitchFamily="2" charset="2"/>
                        <a:buChar char="n"/>
                      </a:pPr>
                      <a:r>
                        <a:rPr lang="en-US" sz="1400" kern="1200" dirty="0">
                          <a:solidFill>
                            <a:schemeClr val="dk1"/>
                          </a:solidFill>
                          <a:latin typeface="+mn-lt"/>
                          <a:ea typeface="+mn-ea"/>
                          <a:cs typeface="+mn-cs"/>
                        </a:rPr>
                        <a:t>$900k increase in Tocqueville and Mega giving </a:t>
                      </a:r>
                    </a:p>
                  </a:txBody>
                  <a:tcPr marL="68580" marR="68580" marT="34290" marB="34290"/>
                </a:tc>
                <a:extLst>
                  <a:ext uri="{0D108BD9-81ED-4DB2-BD59-A6C34878D82A}">
                    <a16:rowId xmlns="" xmlns:a16="http://schemas.microsoft.com/office/drawing/2014/main" val="10001"/>
                  </a:ext>
                </a:extLst>
              </a:tr>
              <a:tr h="682845">
                <a:tc>
                  <a:txBody>
                    <a:bodyPr/>
                    <a:lstStyle/>
                    <a:p>
                      <a:r>
                        <a:rPr lang="en-US" sz="1400" dirty="0"/>
                        <a:t>Cincinnati, OH</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300+ Campaign</a:t>
                      </a:r>
                      <a:r>
                        <a:rPr lang="en-US" sz="1400" baseline="0" dirty="0"/>
                        <a:t> Volunteers </a:t>
                      </a:r>
                      <a:endParaRPr lang="en-US" sz="1400" dirty="0"/>
                    </a:p>
                  </a:txBody>
                  <a:tcPr marL="68580" marR="68580" marT="34290" marB="34290"/>
                </a:tc>
                <a:tc>
                  <a:txBody>
                    <a:bodyPr/>
                    <a:lstStyle/>
                    <a:p>
                      <a:pPr marL="285750" indent="-285750" algn="l" defTabSz="457200" rtl="0" eaLnBrk="1" latinLnBrk="0" hangingPunct="1">
                        <a:buFont typeface="Wingdings" panose="05000000000000000000" pitchFamily="2" charset="2"/>
                        <a:buChar char="n"/>
                      </a:pPr>
                      <a:r>
                        <a:rPr lang="en-US" sz="1400" kern="1200" dirty="0">
                          <a:solidFill>
                            <a:schemeClr val="dk1"/>
                          </a:solidFill>
                          <a:latin typeface="+mn-lt"/>
                          <a:ea typeface="+mn-ea"/>
                          <a:cs typeface="+mn-cs"/>
                        </a:rPr>
                        <a:t>$1.7M growth in Tocqueville giving </a:t>
                      </a:r>
                    </a:p>
                  </a:txBody>
                  <a:tcPr marL="68580" marR="68580" marT="34290" marB="34290"/>
                </a:tc>
                <a:extLst>
                  <a:ext uri="{0D108BD9-81ED-4DB2-BD59-A6C34878D82A}">
                    <a16:rowId xmlns="" xmlns:a16="http://schemas.microsoft.com/office/drawing/2014/main" val="10002"/>
                  </a:ext>
                </a:extLst>
              </a:tr>
              <a:tr h="757863">
                <a:tc>
                  <a:txBody>
                    <a:bodyPr/>
                    <a:lstStyle/>
                    <a:p>
                      <a:r>
                        <a:rPr lang="en-US" sz="1400" dirty="0"/>
                        <a:t>Twin Cities, MN</a:t>
                      </a:r>
                    </a:p>
                  </a:txBody>
                  <a:tcPr marL="68580" marR="68580" marT="34290" marB="34290"/>
                </a:tc>
                <a:tc>
                  <a:txBody>
                    <a:bodyPr/>
                    <a:lstStyle/>
                    <a:p>
                      <a:r>
                        <a:rPr lang="en-US" sz="1400" dirty="0"/>
                        <a:t>200+ CEO Calls</a:t>
                      </a:r>
                    </a:p>
                  </a:txBody>
                  <a:tcPr marL="68580" marR="68580" marT="34290" marB="34290"/>
                </a:tc>
                <a:tc>
                  <a:txBody>
                    <a:bodyPr/>
                    <a:lstStyle/>
                    <a:p>
                      <a:pPr marL="285750" indent="-285750">
                        <a:buFont typeface="Wingdings" panose="05000000000000000000" pitchFamily="2" charset="2"/>
                        <a:buChar char="n"/>
                      </a:pPr>
                      <a:r>
                        <a:rPr lang="en-US" sz="1400" dirty="0">
                          <a:latin typeface="+mn-lt"/>
                        </a:rPr>
                        <a:t>$10 M growth in RUM</a:t>
                      </a:r>
                      <a:endParaRPr lang="en-US" sz="1400" baseline="0" dirty="0">
                        <a:latin typeface="+mn-lt"/>
                      </a:endParaRPr>
                    </a:p>
                    <a:p>
                      <a:pPr marL="285750" indent="-285750">
                        <a:buFont typeface="Wingdings" panose="05000000000000000000" pitchFamily="2" charset="2"/>
                        <a:buChar char="n"/>
                      </a:pPr>
                      <a:r>
                        <a:rPr lang="en-US" sz="1400" baseline="0" dirty="0">
                          <a:latin typeface="+mn-lt"/>
                        </a:rPr>
                        <a:t>$1 M growth in Tocqueville giving</a:t>
                      </a:r>
                      <a:endParaRPr lang="en-US" sz="1400" dirty="0">
                        <a:latin typeface="Wingdings" panose="05000000000000000000" pitchFamily="2" charset="2"/>
                      </a:endParaRPr>
                    </a:p>
                  </a:txBody>
                  <a:tcPr marL="68580" marR="68580" marT="34290" marB="34290"/>
                </a:tc>
                <a:extLst>
                  <a:ext uri="{0D108BD9-81ED-4DB2-BD59-A6C34878D82A}">
                    <a16:rowId xmlns="" xmlns:a16="http://schemas.microsoft.com/office/drawing/2014/main" val="10003"/>
                  </a:ext>
                </a:extLst>
              </a:tr>
              <a:tr h="894637">
                <a:tc>
                  <a:txBody>
                    <a:bodyPr/>
                    <a:lstStyle/>
                    <a:p>
                      <a:r>
                        <a:rPr lang="en-US" sz="1400" dirty="0"/>
                        <a:t>Milwaukee, WI</a:t>
                      </a:r>
                    </a:p>
                  </a:txBody>
                  <a:tcPr marL="68580" marR="68580" marT="34290" marB="34290"/>
                </a:tc>
                <a:tc>
                  <a:txBody>
                    <a:bodyPr/>
                    <a:lstStyle/>
                    <a:p>
                      <a:r>
                        <a:rPr lang="en-US" sz="1400" dirty="0"/>
                        <a:t>231 Campaign</a:t>
                      </a:r>
                      <a:r>
                        <a:rPr lang="en-US" sz="1400" baseline="0" dirty="0"/>
                        <a:t> Volunteers </a:t>
                      </a:r>
                      <a:endParaRPr lang="en-US" sz="1400" dirty="0"/>
                    </a:p>
                  </a:txBody>
                  <a:tcPr marL="68580" marR="68580" marT="34290" marB="34290"/>
                </a:tc>
                <a:tc>
                  <a:txBody>
                    <a:bodyPr/>
                    <a:lstStyle/>
                    <a:p>
                      <a:pPr marL="285750" indent="-285750" algn="l" defTabSz="457200" rtl="0" eaLnBrk="1" latinLnBrk="0" hangingPunct="1">
                        <a:buFont typeface="Wingdings" panose="05000000000000000000" pitchFamily="2" charset="2"/>
                        <a:buChar char="n"/>
                      </a:pPr>
                      <a:r>
                        <a:rPr lang="en-US" sz="1400" kern="1200" dirty="0">
                          <a:solidFill>
                            <a:schemeClr val="dk1"/>
                          </a:solidFill>
                          <a:latin typeface="+mn-lt"/>
                          <a:ea typeface="+mn-ea"/>
                          <a:cs typeface="+mn-cs"/>
                        </a:rPr>
                        <a:t>14.4% increase in campaign (20+ years of consecutive growth!)</a:t>
                      </a:r>
                    </a:p>
                    <a:p>
                      <a:pPr marL="285750" indent="-285750" algn="l" defTabSz="457200" rtl="0" eaLnBrk="1" latinLnBrk="0" hangingPunct="1">
                        <a:buFont typeface="Wingdings" panose="05000000000000000000" pitchFamily="2" charset="2"/>
                        <a:buChar char="n"/>
                      </a:pPr>
                      <a:r>
                        <a:rPr lang="en-US" sz="1400" kern="1200" dirty="0">
                          <a:solidFill>
                            <a:schemeClr val="dk1"/>
                          </a:solidFill>
                          <a:latin typeface="+mn-lt"/>
                          <a:ea typeface="+mn-ea"/>
                          <a:cs typeface="+mn-cs"/>
                        </a:rPr>
                        <a:t>20% increase in Leadership, Tocqueville &amp; Major giving</a:t>
                      </a:r>
                    </a:p>
                  </a:txBody>
                  <a:tcPr marL="68580" marR="68580" marT="34290" marB="3429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266381486"/>
      </p:ext>
    </p:extLst>
  </p:cSld>
  <p:clrMapOvr>
    <a:masterClrMapping/>
  </p:clrMapOvr>
  <p:transition xmlns:p14="http://schemas.microsoft.com/office/powerpoint/2010/mai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a:t/>
            </a:r>
            <a:br>
              <a:rPr lang="en-US" sz="1800" b="0"/>
            </a:br>
            <a:r>
              <a:rPr lang="en-US"/>
              <a:t/>
            </a:r>
            <a:br>
              <a:rPr lang="en-US"/>
            </a:br>
            <a:r>
              <a:rPr lang="en-US" sz="1800" b="0"/>
              <a:t/>
            </a:r>
            <a:br>
              <a:rPr lang="en-US" sz="1800" b="0"/>
            </a:br>
            <a:endParaRPr lang="en-US" sz="1800" b="0" i="1"/>
          </a:p>
        </p:txBody>
      </p:sp>
      <p:sp>
        <p:nvSpPr>
          <p:cNvPr id="4" name="Slide Number Placeholder 3"/>
          <p:cNvSpPr>
            <a:spLocks noGrp="1"/>
          </p:cNvSpPr>
          <p:nvPr>
            <p:ph type="sldNum" sz="quarter" idx="11"/>
          </p:nvPr>
        </p:nvSpPr>
        <p:spPr/>
        <p:txBody>
          <a:bodyPr/>
          <a:lstStyle/>
          <a:p>
            <a:pPr>
              <a:defRPr/>
            </a:pPr>
            <a:fld id="{620E6A34-D18C-448D-9E59-F06A322BE9B9}" type="slidenum">
              <a:rPr lang="en-US" smtClean="0"/>
              <a:pPr>
                <a:defRPr/>
              </a:pPr>
              <a:t>42</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890" y="1191124"/>
            <a:ext cx="5718220" cy="37909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889" y="934839"/>
            <a:ext cx="6350221" cy="4303538"/>
          </a:xfrm>
          <a:prstGeom prst="rect">
            <a:avLst/>
          </a:prstGeom>
        </p:spPr>
      </p:pic>
      <p:sp>
        <p:nvSpPr>
          <p:cNvPr id="7" name="TextBox 6"/>
          <p:cNvSpPr txBox="1"/>
          <p:nvPr/>
        </p:nvSpPr>
        <p:spPr>
          <a:xfrm>
            <a:off x="1354224" y="1122007"/>
            <a:ext cx="3050627" cy="646331"/>
          </a:xfrm>
          <a:prstGeom prst="rect">
            <a:avLst/>
          </a:prstGeom>
          <a:solidFill>
            <a:srgbClr val="FFB351"/>
          </a:solidFill>
        </p:spPr>
        <p:txBody>
          <a:bodyPr wrap="square" rtlCol="0">
            <a:spAutoFit/>
          </a:bodyPr>
          <a:lstStyle/>
          <a:p>
            <a:pPr fontAlgn="auto">
              <a:spcBef>
                <a:spcPts val="0"/>
              </a:spcBef>
              <a:spcAft>
                <a:spcPts val="0"/>
              </a:spcAft>
            </a:pPr>
            <a:r>
              <a:rPr lang="en-US" sz="3600" kern="0" dirty="0">
                <a:solidFill>
                  <a:schemeClr val="bg1"/>
                </a:solidFill>
              </a:rPr>
              <a:t>Thank You!</a:t>
            </a:r>
            <a:endParaRPr lang="en-US" sz="1350" kern="0" dirty="0">
              <a:solidFill>
                <a:schemeClr val="bg1"/>
              </a:solidFill>
            </a:endParaRPr>
          </a:p>
        </p:txBody>
      </p:sp>
    </p:spTree>
    <p:extLst>
      <p:ext uri="{BB962C8B-B14F-4D97-AF65-F5344CB8AC3E}">
        <p14:creationId xmlns:p14="http://schemas.microsoft.com/office/powerpoint/2010/main" val="2215163646"/>
      </p:ext>
    </p:extLst>
  </p:cSld>
  <p:clrMapOvr>
    <a:masterClrMapping/>
  </p:clrMapOvr>
  <p:transition xmlns:p14="http://schemas.microsoft.com/office/powerpoint/2010/mai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Journey: Back to Basics and a New Model</a:t>
            </a:r>
          </a:p>
        </p:txBody>
      </p:sp>
      <p:sp>
        <p:nvSpPr>
          <p:cNvPr id="3" name="Content Placeholder 2"/>
          <p:cNvSpPr>
            <a:spLocks noGrp="1"/>
          </p:cNvSpPr>
          <p:nvPr>
            <p:ph idx="1"/>
          </p:nvPr>
        </p:nvSpPr>
        <p:spPr/>
        <p:txBody>
          <a:bodyPr anchor="t" anchorCtr="0"/>
          <a:lstStyle/>
          <a:p>
            <a:r>
              <a:rPr lang="en-US" dirty="0"/>
              <a:t>Step 1: Develop Infrastructure</a:t>
            </a:r>
          </a:p>
          <a:p>
            <a:pPr marL="630238" lvl="1" indent="-342900">
              <a:buFont typeface="Arial" panose="020B0604020202020204" pitchFamily="34" charset="0"/>
              <a:buChar char="•"/>
            </a:pPr>
            <a:r>
              <a:rPr lang="en-US" dirty="0"/>
              <a:t>Create campaign counting and gift acceptance policy</a:t>
            </a:r>
          </a:p>
          <a:p>
            <a:pPr marL="630238" lvl="1" indent="-342900">
              <a:buFont typeface="Arial" panose="020B0604020202020204" pitchFamily="34" charset="0"/>
              <a:buChar char="•"/>
            </a:pPr>
            <a:r>
              <a:rPr lang="en-US" dirty="0"/>
              <a:t>Redefine staff goals – CEO as CDO</a:t>
            </a:r>
          </a:p>
          <a:p>
            <a:pPr marL="630238" lvl="1" indent="-342900">
              <a:buFont typeface="Arial" panose="020B0604020202020204" pitchFamily="34" charset="0"/>
              <a:buChar char="•"/>
            </a:pPr>
            <a:r>
              <a:rPr lang="en-US" dirty="0"/>
              <a:t>Restructure the Board</a:t>
            </a:r>
          </a:p>
          <a:p>
            <a:pPr lvl="1" indent="0">
              <a:buNone/>
            </a:pP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5</a:t>
            </a:fld>
            <a:endParaRPr lang="en-US"/>
          </a:p>
        </p:txBody>
      </p:sp>
    </p:spTree>
    <p:extLst>
      <p:ext uri="{BB962C8B-B14F-4D97-AF65-F5344CB8AC3E}">
        <p14:creationId xmlns:p14="http://schemas.microsoft.com/office/powerpoint/2010/main" val="1042026983"/>
      </p:ext>
    </p:extLst>
  </p:cSld>
  <p:clrMapOvr>
    <a:masterClrMapping/>
  </p:clrMapOvr>
  <p:transition xmlns:p14="http://schemas.microsoft.com/office/powerpoint/2010/mai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Journey: Previous Committee Structure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85661246"/>
              </p:ext>
            </p:extLst>
          </p:nvPr>
        </p:nvGraphicFramePr>
        <p:xfrm>
          <a:off x="274638" y="1598613"/>
          <a:ext cx="8594725" cy="439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6</a:t>
            </a:fld>
            <a:endParaRPr lang="en-US"/>
          </a:p>
        </p:txBody>
      </p:sp>
    </p:spTree>
    <p:extLst>
      <p:ext uri="{BB962C8B-B14F-4D97-AF65-F5344CB8AC3E}">
        <p14:creationId xmlns:p14="http://schemas.microsoft.com/office/powerpoint/2010/main" val="2410698662"/>
      </p:ext>
    </p:extLst>
  </p:cSld>
  <p:clrMapOvr>
    <a:masterClrMapping/>
  </p:clrMapOvr>
  <p:transition xmlns:p14="http://schemas.microsoft.com/office/powerpoint/2010/mai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Journey: New Committee Structure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47104982"/>
              </p:ext>
            </p:extLst>
          </p:nvPr>
        </p:nvGraphicFramePr>
        <p:xfrm>
          <a:off x="274638" y="1598613"/>
          <a:ext cx="8594725" cy="439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7</a:t>
            </a:fld>
            <a:endParaRPr lang="en-US"/>
          </a:p>
        </p:txBody>
      </p:sp>
      <p:sp>
        <p:nvSpPr>
          <p:cNvPr id="7" name="TextBox 6"/>
          <p:cNvSpPr txBox="1"/>
          <p:nvPr/>
        </p:nvSpPr>
        <p:spPr>
          <a:xfrm>
            <a:off x="2144078" y="6120130"/>
            <a:ext cx="5730240" cy="369332"/>
          </a:xfrm>
          <a:prstGeom prst="rect">
            <a:avLst/>
          </a:prstGeom>
          <a:noFill/>
        </p:spPr>
        <p:txBody>
          <a:bodyPr wrap="square" rtlCol="0">
            <a:spAutoFit/>
          </a:bodyPr>
          <a:lstStyle/>
          <a:p>
            <a:pPr algn="ctr"/>
            <a:r>
              <a:rPr lang="en-US" sz="1800" dirty="0"/>
              <a:t>* Standing committees meet regularly and year-round</a:t>
            </a:r>
          </a:p>
        </p:txBody>
      </p:sp>
      <p:sp>
        <p:nvSpPr>
          <p:cNvPr id="3" name="TextBox 2"/>
          <p:cNvSpPr txBox="1"/>
          <p:nvPr/>
        </p:nvSpPr>
        <p:spPr>
          <a:xfrm>
            <a:off x="6025356" y="2154873"/>
            <a:ext cx="2671603" cy="2031325"/>
          </a:xfrm>
          <a:prstGeom prst="rect">
            <a:avLst/>
          </a:prstGeom>
          <a:noFill/>
        </p:spPr>
        <p:txBody>
          <a:bodyPr wrap="square" rtlCol="0">
            <a:spAutoFit/>
          </a:bodyPr>
          <a:lstStyle/>
          <a:p>
            <a:r>
              <a:rPr lang="en-US" sz="1800" dirty="0"/>
              <a:t>Ad-Hoc Committees</a:t>
            </a:r>
          </a:p>
          <a:p>
            <a:pPr marL="342900" indent="-342900">
              <a:buFont typeface="Arial" panose="020B0604020202020204" pitchFamily="34" charset="0"/>
              <a:buChar char="•"/>
            </a:pPr>
            <a:r>
              <a:rPr lang="en-US" sz="1800" dirty="0"/>
              <a:t>Volunteerism</a:t>
            </a:r>
          </a:p>
          <a:p>
            <a:pPr marL="342900" indent="-342900">
              <a:buFont typeface="Arial" panose="020B0604020202020204" pitchFamily="34" charset="0"/>
              <a:buChar char="•"/>
            </a:pPr>
            <a:r>
              <a:rPr lang="en-US" sz="1800" dirty="0"/>
              <a:t>Women’s Leadership Council</a:t>
            </a:r>
          </a:p>
          <a:p>
            <a:pPr marL="342900" indent="-342900">
              <a:buFont typeface="Arial" panose="020B0604020202020204" pitchFamily="34" charset="0"/>
              <a:buChar char="•"/>
            </a:pPr>
            <a:r>
              <a:rPr lang="en-US" sz="1800" dirty="0"/>
              <a:t>Investment</a:t>
            </a:r>
          </a:p>
          <a:p>
            <a:pPr marL="342900" indent="-342900">
              <a:buFont typeface="Arial" panose="020B0604020202020204" pitchFamily="34" charset="0"/>
              <a:buChar char="•"/>
            </a:pPr>
            <a:r>
              <a:rPr lang="en-US" sz="1800" dirty="0"/>
              <a:t>Marketing</a:t>
            </a:r>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1399824820"/>
      </p:ext>
    </p:extLst>
  </p:cSld>
  <p:clrMapOvr>
    <a:masterClrMapping/>
  </p:clrMapOvr>
  <p:transition xmlns:p14="http://schemas.microsoft.com/office/powerpoint/2010/mai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Journey: Back to Basics….but a New Model</a:t>
            </a:r>
          </a:p>
        </p:txBody>
      </p:sp>
      <p:sp>
        <p:nvSpPr>
          <p:cNvPr id="3" name="Content Placeholder 2"/>
          <p:cNvSpPr>
            <a:spLocks noGrp="1"/>
          </p:cNvSpPr>
          <p:nvPr>
            <p:ph idx="1"/>
          </p:nvPr>
        </p:nvSpPr>
        <p:spPr/>
        <p:txBody>
          <a:bodyPr anchor="t" anchorCtr="0"/>
          <a:lstStyle/>
          <a:p>
            <a:r>
              <a:rPr lang="en-US" dirty="0"/>
              <a:t>Step 2: (Re)establish Expectations</a:t>
            </a:r>
          </a:p>
          <a:p>
            <a:pPr marL="630238" lvl="1" indent="-342900">
              <a:buFont typeface="Arial" panose="020B0604020202020204" pitchFamily="34" charset="0"/>
              <a:buChar char="•"/>
            </a:pPr>
            <a:r>
              <a:rPr lang="en-US" dirty="0"/>
              <a:t>All Board is involved in fundraising</a:t>
            </a:r>
          </a:p>
          <a:p>
            <a:pPr marL="630238" lvl="1" indent="-342900">
              <a:buFont typeface="Arial" panose="020B0604020202020204" pitchFamily="34" charset="0"/>
              <a:buChar char="•"/>
            </a:pPr>
            <a:r>
              <a:rPr lang="en-US" dirty="0"/>
              <a:t>All Board expected to contribute at the leadership level ($500+ if possible)</a:t>
            </a:r>
          </a:p>
          <a:p>
            <a:pPr marL="630238" lvl="1" indent="-342900">
              <a:buFont typeface="Arial" panose="020B0604020202020204" pitchFamily="34" charset="0"/>
              <a:buChar char="•"/>
            </a:pPr>
            <a:r>
              <a:rPr lang="en-US" dirty="0"/>
              <a:t>All staff have some type of fundraising responsibility</a:t>
            </a:r>
          </a:p>
          <a:p>
            <a:pPr marL="630238" lvl="1" indent="-342900">
              <a:buFont typeface="Arial" panose="020B0604020202020204" pitchFamily="34" charset="0"/>
              <a:buChar char="•"/>
            </a:pPr>
            <a:r>
              <a:rPr lang="en-US" dirty="0"/>
              <a:t>CEO is the Chief Development Officer</a:t>
            </a:r>
          </a:p>
          <a:p>
            <a:pPr marL="630238" lvl="1" indent="-342900">
              <a:buFont typeface="Arial" panose="020B0604020202020204" pitchFamily="34" charset="0"/>
              <a:buChar char="•"/>
            </a:pPr>
            <a:r>
              <a:rPr lang="en-US" dirty="0"/>
              <a:t>BASICS: Set goal, develop a scale of gifts, recruit honorary campaign chairs</a:t>
            </a:r>
          </a:p>
          <a:p>
            <a:pPr lvl="1" indent="0">
              <a:buNone/>
            </a:pP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8</a:t>
            </a:fld>
            <a:endParaRPr lang="en-US"/>
          </a:p>
        </p:txBody>
      </p:sp>
    </p:spTree>
    <p:extLst>
      <p:ext uri="{BB962C8B-B14F-4D97-AF65-F5344CB8AC3E}">
        <p14:creationId xmlns:p14="http://schemas.microsoft.com/office/powerpoint/2010/main" val="818499925"/>
      </p:ext>
    </p:extLst>
  </p:cSld>
  <p:clrMapOvr>
    <a:masterClrMapping/>
  </p:clrMapOvr>
  <p:transition xmlns:p14="http://schemas.microsoft.com/office/powerpoint/2010/mai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Journey: Back to Basics…but a New Model</a:t>
            </a:r>
          </a:p>
        </p:txBody>
      </p:sp>
      <p:sp>
        <p:nvSpPr>
          <p:cNvPr id="3" name="Content Placeholder 2"/>
          <p:cNvSpPr>
            <a:spLocks noGrp="1"/>
          </p:cNvSpPr>
          <p:nvPr>
            <p:ph idx="1"/>
          </p:nvPr>
        </p:nvSpPr>
        <p:spPr/>
        <p:txBody>
          <a:bodyPr anchor="t" anchorCtr="0"/>
          <a:lstStyle/>
          <a:p>
            <a:r>
              <a:rPr lang="en-US" dirty="0"/>
              <a:t>Step 3: Set Fundraising Priorities and Methods</a:t>
            </a:r>
          </a:p>
          <a:p>
            <a:pPr marL="630238" lvl="1" indent="-342900">
              <a:buFont typeface="Arial" panose="020B0604020202020204" pitchFamily="34" charset="0"/>
              <a:buChar char="•"/>
            </a:pPr>
            <a:r>
              <a:rPr lang="en-US" dirty="0"/>
              <a:t>Many donors don’t want to give unrestricted</a:t>
            </a:r>
          </a:p>
          <a:p>
            <a:pPr marL="630238" lvl="1" indent="-342900">
              <a:buFont typeface="Arial" panose="020B0604020202020204" pitchFamily="34" charset="0"/>
              <a:buChar char="•"/>
            </a:pPr>
            <a:r>
              <a:rPr lang="en-US" dirty="0"/>
              <a:t>Acknowledge old UW model </a:t>
            </a:r>
            <a:r>
              <a:rPr lang="en-US" u="sng" dirty="0"/>
              <a:t>doesn’t work</a:t>
            </a:r>
            <a:endParaRPr lang="en-US" dirty="0"/>
          </a:p>
          <a:p>
            <a:pPr marL="630238" lvl="1" indent="-342900"/>
            <a:r>
              <a:rPr lang="en-US" dirty="0"/>
              <a:t>Need to diversify funding streams </a:t>
            </a:r>
          </a:p>
          <a:p>
            <a:pPr marL="630238" lvl="1" indent="-342900"/>
            <a:r>
              <a:rPr lang="en-US" dirty="0"/>
              <a:t>Determine where UW fits in the overall charitable landscape</a:t>
            </a:r>
          </a:p>
          <a:p>
            <a:pPr marL="630238" lvl="1" indent="-342900"/>
            <a:r>
              <a:rPr lang="en-US" dirty="0"/>
              <a:t>Need to go back to what did work that we got away from </a:t>
            </a:r>
          </a:p>
          <a:p>
            <a:pPr lvl="1" indent="0">
              <a:buNone/>
            </a:pP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June 20, 2017</a:t>
            </a:fld>
            <a:endParaRPr lang="en-US"/>
          </a:p>
        </p:txBody>
      </p:sp>
      <p:sp>
        <p:nvSpPr>
          <p:cNvPr id="5" name="Slide Number Placeholder 4"/>
          <p:cNvSpPr>
            <a:spLocks noGrp="1"/>
          </p:cNvSpPr>
          <p:nvPr>
            <p:ph type="sldNum" sz="quarter" idx="11"/>
          </p:nvPr>
        </p:nvSpPr>
        <p:spPr/>
        <p:txBody>
          <a:bodyPr/>
          <a:lstStyle/>
          <a:p>
            <a:pPr>
              <a:defRPr/>
            </a:pPr>
            <a:fld id="{E90AB00A-8196-4375-A4E7-1A56BC9D6224}" type="slidenum">
              <a:rPr lang="en-US" smtClean="0"/>
              <a:pPr>
                <a:defRPr/>
              </a:pPr>
              <a:t>9</a:t>
            </a:fld>
            <a:endParaRPr lang="en-US"/>
          </a:p>
        </p:txBody>
      </p:sp>
    </p:spTree>
    <p:extLst>
      <p:ext uri="{BB962C8B-B14F-4D97-AF65-F5344CB8AC3E}">
        <p14:creationId xmlns:p14="http://schemas.microsoft.com/office/powerpoint/2010/main" val="3713788711"/>
      </p:ext>
    </p:extLst>
  </p:cSld>
  <p:clrMapOvr>
    <a:masterClrMapping/>
  </p:clrMapOvr>
  <p:transition xmlns:p14="http://schemas.microsoft.com/office/powerpoint/2010/main">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 - &amp;quot;United Way&amp;#x0D;&amp;#x0A;PowerPoint Presentation Template&amp;quot;&quot;/&gt;&lt;property id=&quot;20307&quot; value=&quot;325&quot;/&gt;&lt;/object&gt;&lt;object type=&quot;3&quot; unique_id=&quot;10005&quot;&gt;&lt;property id=&quot;20148&quot; value=&quot;5&quot;/&gt;&lt;property id=&quot;20300&quot; value=&quot;Slide 3 - &amp;quot;United Way&amp;#x0D;&amp;#x0A;PowerPoint Presentation Template&amp;quot;&quot;/&gt;&lt;property id=&quot;20307&quot; value=&quot;326&quot;/&gt;&lt;/object&gt;&lt;object type=&quot;3&quot; unique_id=&quot;10006&quot;&gt;&lt;property id=&quot;20148&quot; value=&quot;5&quot;/&gt;&lt;property id=&quot;20300&quot; value=&quot;Slide 4 - &amp;quot;United Way&amp;#x0D;&amp;#x0A;PowerPoint Presentation Template&amp;quot;&quot;/&gt;&lt;property id=&quot;20307&quot; value=&quot;328&quot;/&gt;&lt;/object&gt;&lt;object type=&quot;3&quot; unique_id=&quot;10007&quot;&gt;&lt;property id=&quot;20148&quot; value=&quot;5&quot;/&gt;&lt;property id=&quot;20300&quot; value=&quot;Slide 1 - &amp;quot;United Way PowerPoint Presentation Template&amp;quot;&quot;/&gt;&lt;property id=&quot;20307&quot; value=&quot;331&quot;/&gt;&lt;/object&gt;&lt;object type=&quot;3&quot; unique_id=&quot;10008&quot;&gt;&lt;property id=&quot;20148&quot; value=&quot;5&quot;/&gt;&lt;property id=&quot;20300&quot; value=&quot;Slide 5 - &amp;quot;United Way&amp;#x0D;&amp;#x0A;PowerPoint Presentation Template&amp;#x0D;&amp;#x0A;&amp;quot;&quot;/&gt;&lt;property id=&quot;20307&quot; value=&quot;332&quot;/&gt;&lt;/object&gt;&lt;object type=&quot;3&quot; unique_id=&quot;10009&quot;&gt;&lt;property id=&quot;20148&quot; value=&quot;5&quot;/&gt;&lt;property id=&quot;20300&quot; value=&quot;Slide 6 - &amp;quot;Agenda&amp;quot;&quot;/&gt;&lt;property id=&quot;20307&quot; value=&quot;314&quot;/&gt;&lt;/object&gt;&lt;object type=&quot;3&quot; unique_id=&quot;10010&quot;&gt;&lt;property id=&quot;20148&quot; value=&quot;5&quot;/&gt;&lt;property id=&quot;20300&quot; value=&quot;Slide 7 - &amp;quot;General content slides&amp;quot;&quot;/&gt;&lt;property id=&quot;20307&quot; value=&quot;316&quot;/&gt;&lt;/object&gt;&lt;object type=&quot;3&quot; unique_id=&quot;10012&quot;&gt;&lt;property id=&quot;20148&quot; value=&quot;5&quot;/&gt;&lt;property id=&quot;20300&quot; value=&quot;Slide 8 - &amp;quot;Statements and quotes&amp;quot;&quot;/&gt;&lt;property id=&quot;20307&quot; value=&quot;333&quot;/&gt;&lt;/object&gt;&lt;object type=&quot;3&quot; unique_id=&quot;10013&quot;&gt;&lt;property id=&quot;20148&quot; value=&quot;5&quot;/&gt;&lt;property id=&quot;20300&quot; value=&quot;Slide 9 - &amp;quot;Statements and quotes&amp;quot;&quot;/&gt;&lt;property id=&quot;20307&quot; value=&quot;334&quot;/&gt;&lt;/object&gt;&lt;object type=&quot;3&quot; unique_id=&quot;10015&quot;&gt;&lt;property id=&quot;20148&quot; value=&quot;5&quot;/&gt;&lt;property id=&quot;20300&quot; value=&quot;Slide 10 - &amp;quot;Columns&amp;quot;&quot;/&gt;&lt;property id=&quot;20307&quot; value=&quot;319&quot;/&gt;&lt;/object&gt;&lt;object type=&quot;3&quot; unique_id=&quot;10016&quot;&gt;&lt;property id=&quot;20148&quot; value=&quot;5&quot;/&gt;&lt;property id=&quot;20300&quot; value=&quot;Slide 11 - &amp;quot;Columns&amp;quot;&quot;/&gt;&lt;property id=&quot;20307&quot; value=&quot;337&quot;/&gt;&lt;/object&gt;&lt;object type=&quot;3&quot; unique_id=&quot;10018&quot;&gt;&lt;property id=&quot;20148&quot; value=&quot;5&quot;/&gt;&lt;property id=&quot;20300&quot; value=&quot;Slide 12 - &amp;quot;Tables, charts and graphics&amp;quot;&quot;/&gt;&lt;property id=&quot;20307&quot; value=&quot;312&quot;/&gt;&lt;/object&gt;&lt;object type=&quot;3&quot; unique_id=&quot;10019&quot;&gt;&lt;property id=&quot;20148&quot; value=&quot;5&quot;/&gt;&lt;property id=&quot;20300&quot; value=&quot;Slide 13 - &amp;quot;Table example&amp;quot;&quot;/&gt;&lt;property id=&quot;20307&quot; value=&quot;322&quot;/&gt;&lt;/object&gt;&lt;object type=&quot;3&quot; unique_id=&quot;10020&quot;&gt;&lt;property id=&quot;20148&quot; value=&quot;5&quot;/&gt;&lt;property id=&quot;20300&quot; value=&quot;Slide 14 - &amp;quot;Chart example – this example shows a heading over two lines&amp;quot;&quot;/&gt;&lt;property id=&quot;20307&quot; value=&quot;324&quot;/&gt;&lt;/object&gt;&lt;object type=&quot;3&quot; unique_id=&quot;10021&quot;&gt;&lt;property id=&quot;20148&quot; value=&quot;5&quot;/&gt;&lt;property id=&quot;20300&quot; value=&quot;Slide 15 - &amp;quot;Graphic example&amp;quot;&quot;/&gt;&lt;property id=&quot;20307&quot; value=&quot;323&quot;/&gt;&lt;/object&gt;&lt;object type=&quot;3&quot; unique_id=&quot;10022&quot;&gt;&lt;property id=&quot;20148&quot; value=&quot;5&quot;/&gt;&lt;property id=&quot;20300&quot; value=&quot;Slide 16 - &amp;quot;Thank you&amp;quot;&quot;/&gt;&lt;property id=&quot;20307&quot; value=&quot;306&quot;/&gt;&lt;/object&gt;&lt;/object&gt;&lt;/object&gt;&lt;/database&gt;"/>
  <p:tag name="SECTOMILLISECCONVERTED" val="1"/>
</p:tagLst>
</file>

<file path=ppt/theme/theme1.xml><?xml version="1.0" encoding="utf-8"?>
<a:theme xmlns:a="http://schemas.openxmlformats.org/drawingml/2006/main" name="UW PPT Template 013012Rev">
  <a:themeElements>
    <a:clrScheme name="UnitedWay_Colorsv1">
      <a:dk1>
        <a:srgbClr val="10167F"/>
      </a:dk1>
      <a:lt1>
        <a:srgbClr val="FFFFFF"/>
      </a:lt1>
      <a:dk2>
        <a:srgbClr val="000000"/>
      </a:dk2>
      <a:lt2>
        <a:srgbClr val="E6D7AA"/>
      </a:lt2>
      <a:accent1>
        <a:srgbClr val="10167F"/>
      </a:accent1>
      <a:accent2>
        <a:srgbClr val="7C81B8"/>
      </a:accent2>
      <a:accent3>
        <a:srgbClr val="FF9600"/>
      </a:accent3>
      <a:accent4>
        <a:srgbClr val="F51E14"/>
      </a:accent4>
      <a:accent5>
        <a:srgbClr val="B4141E"/>
      </a:accent5>
      <a:accent6>
        <a:srgbClr val="00005A"/>
      </a:accent6>
      <a:hlink>
        <a:srgbClr val="10167F"/>
      </a:hlink>
      <a:folHlink>
        <a:srgbClr val="969696"/>
      </a:folHlink>
    </a:clrScheme>
    <a:fontScheme name="UnitedWay_Fontsv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16902</TotalTime>
  <Words>3365</Words>
  <Application>Microsoft Macintosh PowerPoint</Application>
  <PresentationFormat>On-screen Show (4:3)</PresentationFormat>
  <Paragraphs>614</Paragraphs>
  <Slides>42</Slides>
  <Notes>32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UW PPT Template 013012Rev</vt:lpstr>
      <vt:lpstr>Fundraising Basics for a Changing Charitable Landscape</vt:lpstr>
      <vt:lpstr>Look familiar?</vt:lpstr>
      <vt:lpstr>Look familiar? </vt:lpstr>
      <vt:lpstr>Our History</vt:lpstr>
      <vt:lpstr>Our Journey: Back to Basics and a New Model</vt:lpstr>
      <vt:lpstr>Our Journey: Previous Committee Structure</vt:lpstr>
      <vt:lpstr>Our Journey: New Committee Structure</vt:lpstr>
      <vt:lpstr>Our Journey: Back to Basics….but a New Model</vt:lpstr>
      <vt:lpstr>Our Journey: Back to Basics…but a New Model</vt:lpstr>
      <vt:lpstr>Our Journey: Back to Basics…but a New Model</vt:lpstr>
      <vt:lpstr>Scales of Gifts: Most Recent Campaigns</vt:lpstr>
      <vt:lpstr>Our Journey: Old Model</vt:lpstr>
      <vt:lpstr>Our Journey: Model in 2016</vt:lpstr>
      <vt:lpstr>Our Journey: Future Model</vt:lpstr>
      <vt:lpstr> Basic Fundraising Pyramid</vt:lpstr>
      <vt:lpstr> Basic Fundraising Pyramid</vt:lpstr>
      <vt:lpstr>Fundraising Trends &amp; Resources United Way Worldwide  </vt:lpstr>
      <vt:lpstr>  Agenda</vt:lpstr>
      <vt:lpstr>Philanthropic Trends &amp; the United Way Landscape </vt:lpstr>
      <vt:lpstr>Context for Results  </vt:lpstr>
      <vt:lpstr>Growth in Philanthropic Sectors</vt:lpstr>
      <vt:lpstr>PowerPoint Presentation</vt:lpstr>
      <vt:lpstr>United Way Campaigns Have Declined to Pre 1995 Levels </vt:lpstr>
      <vt:lpstr>United Way continues to hold the dominant position in the workplace; declines are small compared to competitors  (-3.0% United Way vs. -40% other 9 federations)</vt:lpstr>
      <vt:lpstr>Rate of Donor Loss Accelerated in 2015 </vt:lpstr>
      <vt:lpstr>PowerPoint Presentation</vt:lpstr>
      <vt:lpstr>Evaluating Local United Way Performance – What is Working? </vt:lpstr>
      <vt:lpstr>United Way Performance: Our Approach</vt:lpstr>
      <vt:lpstr>How to Evaluate Revenue Performance</vt:lpstr>
      <vt:lpstr>Who is good?  Revenue Growth and Changes in Per Capita Giving in 20 High and 20 Low Performing United Ways </vt:lpstr>
      <vt:lpstr>What Works: Our POV on Performance </vt:lpstr>
      <vt:lpstr>UWW Resources Available to Support Revenue Generation </vt:lpstr>
      <vt:lpstr>PowerPoint Presentation</vt:lpstr>
      <vt:lpstr>Resource #1: Business Model Guided Toolbox</vt:lpstr>
      <vt:lpstr>Business Model Diagnostic:  Priority Practices and Recommendations</vt:lpstr>
      <vt:lpstr>Execute Best in Class Workplace Campaign </vt:lpstr>
      <vt:lpstr> Execute Best in Class Workplace Campaigns:  Activate Resource Development Volunteers</vt:lpstr>
      <vt:lpstr>Resource #2:  Campaign and Tocqueville Cabinets Guide (https://online.unitedway.org/groups/resource-development/guide-engaging-volunteers-campaign-fundraising)</vt:lpstr>
      <vt:lpstr>Resource #3:  Prioritize accounts, develop goals, and account plans in key workplace campaigns (https://online.unitedway.org/workplace-campaign-tools) </vt:lpstr>
      <vt:lpstr>Resource #4:  Cultivate Relationships with CEOs &amp; Executives (https://online.unitedway.org/bp3toolkit)</vt:lpstr>
      <vt:lpstr>Results: High Performing United Ways</vt:lpstr>
      <vt:lpstr>   </vt:lpstr>
    </vt:vector>
  </TitlesOfParts>
  <Company>United Way System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Way PowerPoint Presentation Template</dc:title>
  <dc:creator>Aliberti.Matthew</dc:creator>
  <cp:lastModifiedBy>Maggie  Hose</cp:lastModifiedBy>
  <cp:revision>133</cp:revision>
  <cp:lastPrinted>2012-03-20T13:56:20Z</cp:lastPrinted>
  <dcterms:created xsi:type="dcterms:W3CDTF">2016-09-09T20:38:24Z</dcterms:created>
  <dcterms:modified xsi:type="dcterms:W3CDTF">2017-06-21T01:21:13Z</dcterms:modified>
</cp:coreProperties>
</file>