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7" r:id="rId2"/>
    <p:sldId id="331" r:id="rId3"/>
    <p:sldId id="332" r:id="rId4"/>
    <p:sldId id="333" r:id="rId5"/>
    <p:sldId id="335" r:id="rId6"/>
    <p:sldId id="334" r:id="rId7"/>
    <p:sldId id="336" r:id="rId8"/>
    <p:sldId id="337" r:id="rId9"/>
    <p:sldId id="338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9" r:id="rId25"/>
    <p:sldId id="340" r:id="rId26"/>
    <p:sldId id="341" r:id="rId27"/>
    <p:sldId id="344" r:id="rId28"/>
    <p:sldId id="345" r:id="rId29"/>
    <p:sldId id="351" r:id="rId30"/>
    <p:sldId id="346" r:id="rId31"/>
    <p:sldId id="342" r:id="rId32"/>
    <p:sldId id="371" r:id="rId33"/>
    <p:sldId id="372" r:id="rId34"/>
    <p:sldId id="396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97" r:id="rId48"/>
    <p:sldId id="347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98" r:id="rId62"/>
    <p:sldId id="392" r:id="rId63"/>
    <p:sldId id="393" r:id="rId64"/>
    <p:sldId id="390" r:id="rId65"/>
    <p:sldId id="391" r:id="rId66"/>
    <p:sldId id="394" r:id="rId67"/>
    <p:sldId id="385" r:id="rId68"/>
    <p:sldId id="387" r:id="rId69"/>
    <p:sldId id="386" r:id="rId70"/>
    <p:sldId id="388" r:id="rId71"/>
    <p:sldId id="389" r:id="rId72"/>
    <p:sldId id="350" r:id="rId73"/>
    <p:sldId id="395" r:id="rId74"/>
    <p:sldId id="32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BDA"/>
    <a:srgbClr val="E3007B"/>
    <a:srgbClr val="EB038C"/>
    <a:srgbClr val="7E117B"/>
    <a:srgbClr val="FAA713"/>
    <a:srgbClr val="FFFFFF"/>
    <a:srgbClr val="4B4C4C"/>
    <a:srgbClr val="7DBD32"/>
    <a:srgbClr val="EC541C"/>
    <a:srgbClr val="276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0C56-1612-467F-9DC3-B6C06AEACD88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41D7-3F4C-4E99-8679-B0DA7E20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B1D7-2A26-4945-A645-8896D186486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/>
              <a:t>Intros-New and Goods </a:t>
            </a:r>
          </a:p>
          <a:p>
            <a:pPr eaLnBrk="1"/>
            <a:r>
              <a:rPr lang="en-US" altLang="en-US"/>
              <a:t>Housekeeping</a:t>
            </a:r>
          </a:p>
          <a:p>
            <a:pPr eaLnBrk="1"/>
            <a:r>
              <a:rPr lang="en-US" altLang="en-US"/>
              <a:t>Why Bridges for Allies-go over material and end will be a brief summary of Circles with Q&amp;A</a:t>
            </a:r>
          </a:p>
          <a:p>
            <a:pPr eaLnBrk="1"/>
            <a:r>
              <a:rPr lang="en-US" altLang="en-US"/>
              <a:t>Page numbers on slides </a:t>
            </a:r>
          </a:p>
          <a:p>
            <a:pPr eaLnBrk="1"/>
            <a:endParaRPr lang="en-US" altLang="en-US"/>
          </a:p>
          <a:p>
            <a:pPr eaLnBrk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01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181444"/>
            <a:ext cx="5669280" cy="3987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181744"/>
            <a:ext cx="182880" cy="3973398"/>
          </a:xfrm>
          <a:prstGeom prst="rect">
            <a:avLst/>
          </a:prstGeom>
          <a:solidFill>
            <a:srgbClr val="7D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4B4C4C"/>
                </a:solidFill>
                <a:latin typeface="Open Sans Semibold"/>
                <a:ea typeface="+mj-ea"/>
                <a:cs typeface="Open Sans Semibold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AP_Logo_4C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4442823"/>
            <a:ext cx="2390208" cy="128224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08886" y="5982733"/>
            <a:ext cx="2991514" cy="735311"/>
          </a:xfrm>
          <a:prstGeom prst="rect">
            <a:avLst/>
          </a:prstGeom>
          <a:solidFill>
            <a:srgbClr val="FAA7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FAA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solidFill>
            <a:srgbClr val="FAA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>
                <a:solidFill>
                  <a:srgbClr val="4B4C4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rgbClr val="24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9BD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 コピー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17611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503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19539"/>
            <a:ext cx="8229600" cy="2206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515100"/>
            <a:ext cx="7670800" cy="1714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8B727BB-0384-40CB-A235-7B81CA33AD99}" type="datetime1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02400" y="65151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01728-1EB8-4E3E-8B31-8D503F1CB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 b="1" i="0" baseline="0"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  <a:latin typeface="Open Sans"/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solidFill>
            <a:srgbClr val="276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>
            <a:lvl1pPr>
              <a:defRPr>
                <a:solidFill>
                  <a:srgbClr val="2766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rgbClr val="EC5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>
                <a:solidFill>
                  <a:srgbClr val="FAA7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rgbClr val="7E1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>
                <a:solidFill>
                  <a:srgbClr val="7E117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7D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>
                <a:solidFill>
                  <a:srgbClr val="7DBD3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3073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AP_Logo_4C.eps"/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90" b="27973"/>
          <a:stretch/>
        </p:blipFill>
        <p:spPr>
          <a:xfrm>
            <a:off x="230464" y="6013635"/>
            <a:ext cx="453469" cy="678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Open Sans Semibold"/>
          <a:ea typeface="+mj-ea"/>
          <a:cs typeface="Open Sans Semibold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Open Sans"/>
          <a:ea typeface="+mn-ea"/>
          <a:cs typeface="Open San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Open Sans"/>
          <a:ea typeface="+mn-ea"/>
          <a:cs typeface="Open San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Open Sans"/>
          <a:ea typeface="+mn-ea"/>
          <a:cs typeface="Open San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Open Sans"/>
          <a:ea typeface="+mn-ea"/>
          <a:cs typeface="Open San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hyperlink" Target="https://www.youtube.com/watch?v=8CT41uUw8Fc" TargetMode="External"/><Relationship Id="rId5" Type="http://schemas.openxmlformats.org/officeDocument/2006/relationships/image" Target="../media/image3.png"/><Relationship Id="rId1" Type="http://schemas.openxmlformats.org/officeDocument/2006/relationships/video" Target="https://www.youtube.com/embed/pzmMk63ihNM" TargetMode="Externa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jpg"/><Relationship Id="rId5" Type="http://schemas.openxmlformats.org/officeDocument/2006/relationships/image" Target="../media/image42.jpeg"/><Relationship Id="rId6" Type="http://schemas.microsoft.com/office/2007/relationships/hdphoto" Target="../media/hdphoto1.wdp"/><Relationship Id="rId7" Type="http://schemas.openxmlformats.org/officeDocument/2006/relationships/image" Target="../media/image4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jpg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g"/><Relationship Id="rId3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e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Does Collective Impact Really Mean, and Will It Work in My Community?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Dan Jurman - MAR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33" y="308732"/>
            <a:ext cx="4550012" cy="39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urman.UACDC\AppData\Local\Microsoft\Windows\Temporary Internet Files\Content.IE5\0QYZ61HJ\MC90034031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453896" cy="24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jurman.UACDC\AppData\Local\Microsoft\Windows\Temporary Internet Files\Content.IE5\Z47WP13G\MC90038934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96" y="914400"/>
            <a:ext cx="1567814" cy="19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Crisis Happens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urman.UACDC\AppData\Local\Microsoft\Windows\Temporary Internet Files\Content.IE5\0QYZ61HJ\MC90034031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453896" cy="24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49" y="1057884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467600" y="2209800"/>
            <a:ext cx="685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0" y="2209800"/>
            <a:ext cx="996696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2209800"/>
            <a:ext cx="1143000" cy="1151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26" idx="0"/>
          </p:cNvCxnSpPr>
          <p:nvPr/>
        </p:nvCxnSpPr>
        <p:spPr>
          <a:xfrm>
            <a:off x="7889748" y="2133600"/>
            <a:ext cx="568452" cy="65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5200" y="2360229"/>
            <a:ext cx="1143000" cy="1221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15200" y="2459600"/>
            <a:ext cx="685800" cy="901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7600" y="2360229"/>
            <a:ext cx="990600" cy="687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0"/>
          </p:cNvCxnSpPr>
          <p:nvPr/>
        </p:nvCxnSpPr>
        <p:spPr>
          <a:xfrm>
            <a:off x="7889748" y="2133600"/>
            <a:ext cx="568452" cy="77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26" idx="0"/>
          </p:cNvCxnSpPr>
          <p:nvPr/>
        </p:nvCxnSpPr>
        <p:spPr>
          <a:xfrm>
            <a:off x="7889748" y="2133600"/>
            <a:ext cx="416052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15200" y="2209800"/>
            <a:ext cx="4953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15200" y="2133600"/>
            <a:ext cx="342900" cy="38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67600" y="2327825"/>
            <a:ext cx="533400" cy="457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62850" y="2360229"/>
            <a:ext cx="611124" cy="550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658100" y="2459600"/>
            <a:ext cx="647700" cy="58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89748" y="2438400"/>
            <a:ext cx="568452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62900" y="2667000"/>
            <a:ext cx="342900" cy="69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467600" y="2209800"/>
            <a:ext cx="228600" cy="575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315200" y="2327825"/>
            <a:ext cx="574548" cy="42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562850" y="2438400"/>
            <a:ext cx="74295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118348" y="2910501"/>
            <a:ext cx="339852" cy="45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097774" y="2753800"/>
            <a:ext cx="360426" cy="607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277987" y="3048000"/>
            <a:ext cx="180213" cy="313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15200" y="2327825"/>
            <a:ext cx="819150" cy="642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602474" y="2522050"/>
            <a:ext cx="765619" cy="68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001000" y="2590800"/>
            <a:ext cx="457200" cy="770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173974" y="3048000"/>
            <a:ext cx="284226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315200" y="2133600"/>
            <a:ext cx="409575" cy="501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15200" y="2209800"/>
            <a:ext cx="1052893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19200" y="304800"/>
            <a:ext cx="676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Crisis Intervention is Necessary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urman.UACDC\AppData\Local\Microsoft\Windows\Temporary Internet Files\Content.IE5\0QYZ61HJ\MC90034031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453896" cy="24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81" y="972769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467600" y="2209800"/>
            <a:ext cx="685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0" y="2209800"/>
            <a:ext cx="996696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2209800"/>
            <a:ext cx="1143000" cy="1151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26" idx="0"/>
          </p:cNvCxnSpPr>
          <p:nvPr/>
        </p:nvCxnSpPr>
        <p:spPr>
          <a:xfrm>
            <a:off x="7889748" y="2133600"/>
            <a:ext cx="568452" cy="652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5200" y="2360229"/>
            <a:ext cx="1143000" cy="1221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15200" y="2459600"/>
            <a:ext cx="685800" cy="901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7600" y="2360229"/>
            <a:ext cx="990600" cy="687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0"/>
          </p:cNvCxnSpPr>
          <p:nvPr/>
        </p:nvCxnSpPr>
        <p:spPr>
          <a:xfrm>
            <a:off x="7889748" y="2133600"/>
            <a:ext cx="568452" cy="77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26" idx="0"/>
          </p:cNvCxnSpPr>
          <p:nvPr/>
        </p:nvCxnSpPr>
        <p:spPr>
          <a:xfrm>
            <a:off x="7889748" y="2133600"/>
            <a:ext cx="416052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15200" y="2209800"/>
            <a:ext cx="4953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15200" y="2133600"/>
            <a:ext cx="342900" cy="38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67600" y="2327825"/>
            <a:ext cx="533400" cy="457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62850" y="2360229"/>
            <a:ext cx="611124" cy="550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658100" y="2459600"/>
            <a:ext cx="647700" cy="58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89748" y="2438400"/>
            <a:ext cx="568452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62900" y="2667000"/>
            <a:ext cx="342900" cy="69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467600" y="2209800"/>
            <a:ext cx="228600" cy="575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315200" y="2327825"/>
            <a:ext cx="574548" cy="42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562850" y="2438400"/>
            <a:ext cx="74295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118348" y="2910501"/>
            <a:ext cx="339852" cy="45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097774" y="2753800"/>
            <a:ext cx="360426" cy="607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277987" y="3048000"/>
            <a:ext cx="180213" cy="313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15200" y="2327825"/>
            <a:ext cx="819150" cy="642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602474" y="2522050"/>
            <a:ext cx="765619" cy="682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001000" y="2590800"/>
            <a:ext cx="457200" cy="770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173974" y="3048000"/>
            <a:ext cx="284226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315200" y="2133600"/>
            <a:ext cx="409575" cy="501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15200" y="2209800"/>
            <a:ext cx="1052893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14" y="896569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59" y="972769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" y="667969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4" y="2704114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51" y="2667000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djurman.UACDC\AppData\Local\Microsoft\Windows\Temporary Internet Files\Content.IE5\OZDFCQCD\MC9003402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78" y="2821370"/>
            <a:ext cx="3353622" cy="3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4591" y="152400"/>
            <a:ext cx="820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Crisis Intervention is NOT a Long-term Strategy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35" y="71561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It’s too easy to just treat symptoms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1027" name="Picture 3" descr="C:\Users\User\AppData\Local\Microsoft\Windows\Temporary Internet Files\Content.IE5\MW2MVJC4\MP90040251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41" y="1575501"/>
            <a:ext cx="32527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4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9" y="806751"/>
            <a:ext cx="7216148" cy="559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4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9" y="808382"/>
            <a:ext cx="7362342" cy="569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" b="-1"/>
          <a:stretch/>
        </p:blipFill>
        <p:spPr bwMode="auto">
          <a:xfrm>
            <a:off x="768626" y="845966"/>
            <a:ext cx="7354958" cy="560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06" r="18695" b="13331"/>
          <a:stretch/>
        </p:blipFill>
        <p:spPr>
          <a:xfrm>
            <a:off x="821635" y="394679"/>
            <a:ext cx="7288696" cy="5646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16" t="8562" r="18551" b="7661"/>
          <a:stretch/>
        </p:blipFill>
        <p:spPr>
          <a:xfrm>
            <a:off x="781878" y="549677"/>
            <a:ext cx="7354956" cy="5469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06" t="7273" r="18406" b="7144"/>
          <a:stretch/>
        </p:blipFill>
        <p:spPr>
          <a:xfrm>
            <a:off x="980660" y="622852"/>
            <a:ext cx="7152821" cy="5446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3487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“He is no fool who gives </a:t>
            </a:r>
          </a:p>
          <a:p>
            <a:r>
              <a:rPr lang="en-US" sz="3600" dirty="0"/>
              <a:t>what he cannot keep </a:t>
            </a:r>
          </a:p>
          <a:p>
            <a:r>
              <a:rPr lang="en-US" sz="3600" dirty="0"/>
              <a:t>to gain what he cannot lose.”</a:t>
            </a:r>
          </a:p>
          <a:p>
            <a:pPr algn="r"/>
            <a:endParaRPr lang="en-US" sz="3600" dirty="0"/>
          </a:p>
          <a:p>
            <a:pPr algn="r"/>
            <a:r>
              <a:rPr lang="en-US" sz="3600" dirty="0"/>
              <a:t> - Jim Elliot</a:t>
            </a:r>
          </a:p>
          <a:p>
            <a:pPr algn="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61" t="5984" r="18696" b="7146"/>
          <a:stretch/>
        </p:blipFill>
        <p:spPr>
          <a:xfrm>
            <a:off x="1002643" y="662609"/>
            <a:ext cx="7081851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51" t="7532" r="18261" b="7145"/>
          <a:stretch/>
        </p:blipFill>
        <p:spPr>
          <a:xfrm>
            <a:off x="901148" y="636106"/>
            <a:ext cx="7184038" cy="5453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51" t="6500" r="18551" b="7145"/>
          <a:stretch/>
        </p:blipFill>
        <p:spPr>
          <a:xfrm>
            <a:off x="874643" y="463886"/>
            <a:ext cx="7262191" cy="5605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3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40" t="5985" r="18406" b="7660"/>
          <a:stretch/>
        </p:blipFill>
        <p:spPr>
          <a:xfrm>
            <a:off x="834885" y="510010"/>
            <a:ext cx="7288697" cy="563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16" t="5728" r="18551" b="7403"/>
          <a:stretch/>
        </p:blipFill>
        <p:spPr>
          <a:xfrm>
            <a:off x="768625" y="440386"/>
            <a:ext cx="7368209" cy="5682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61" t="4697" r="18551" b="8434"/>
          <a:stretch/>
        </p:blipFill>
        <p:spPr>
          <a:xfrm>
            <a:off x="795129" y="408079"/>
            <a:ext cx="7341705" cy="5674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7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06" t="6500" r="18116" b="6371"/>
          <a:stretch/>
        </p:blipFill>
        <p:spPr>
          <a:xfrm>
            <a:off x="781877" y="470239"/>
            <a:ext cx="7341705" cy="5665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61" t="5470" r="17971" b="7919"/>
          <a:stretch/>
        </p:blipFill>
        <p:spPr>
          <a:xfrm>
            <a:off x="755373" y="509125"/>
            <a:ext cx="7368209" cy="5626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7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71" t="7273" r="17971" b="7144"/>
          <a:stretch/>
        </p:blipFill>
        <p:spPr>
          <a:xfrm>
            <a:off x="795130" y="649358"/>
            <a:ext cx="7321823" cy="5499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53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16" t="4953" r="17971" b="7661"/>
          <a:stretch/>
        </p:blipFill>
        <p:spPr>
          <a:xfrm>
            <a:off x="742121" y="474824"/>
            <a:ext cx="7381461" cy="5674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7237" y="1063487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“Whosoever shall seek to save his life shall lose it; and whosoever shall lose his life shall preserve it.”</a:t>
            </a:r>
          </a:p>
          <a:p>
            <a:endParaRPr lang="en-US" sz="3600" dirty="0"/>
          </a:p>
          <a:p>
            <a:pPr algn="r"/>
            <a:r>
              <a:rPr lang="en-US" sz="3600" dirty="0"/>
              <a:t> - Luke 17:33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27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61" t="6758" r="18116" b="7918"/>
          <a:stretch/>
        </p:blipFill>
        <p:spPr>
          <a:xfrm>
            <a:off x="808381" y="623454"/>
            <a:ext cx="7328453" cy="5525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16" t="5470" r="18261" b="7661"/>
          <a:stretch/>
        </p:blipFill>
        <p:spPr>
          <a:xfrm>
            <a:off x="755374" y="529454"/>
            <a:ext cx="7354956" cy="5646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40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36" y="457200"/>
            <a:ext cx="7977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Collective Impact is NOT a New Idea</a:t>
            </a:r>
          </a:p>
          <a:p>
            <a:pPr algn="ctr"/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2050" name="Picture 2" descr="C:\Users\User\AppData\Local\Microsoft\Windows\Temporary Internet Files\Content.IE5\HL60SJJT\MP90040094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08" y="1756783"/>
            <a:ext cx="5685183" cy="45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590" y="947249"/>
            <a:ext cx="74477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Definition of Disease Management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Disease management is defined as "a system of coordinated healthcare interventions and communications for populations with conditions in which patient self-care efforts are significant."</a:t>
            </a:r>
          </a:p>
          <a:p>
            <a:endParaRPr lang="en-US" sz="2400" dirty="0"/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9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55800"/>
            <a:ext cx="7391400" cy="704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88" y="2325693"/>
            <a:ext cx="5346944" cy="313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973" y="1044573"/>
            <a:ext cx="75723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/>
              <a:t>John Snow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70" y="1959565"/>
            <a:ext cx="2781922" cy="4509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844" y="1024200"/>
            <a:ext cx="75723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/>
              <a:t>John Snow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6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50" dirty="0"/>
              <a:t>1854 Cholera Outbreak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1" y="2311934"/>
            <a:ext cx="6429375" cy="327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5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50" dirty="0"/>
              <a:t>Mapping the Problem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18" y="2378649"/>
            <a:ext cx="3843338" cy="3587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5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4" y="111737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sz="4050" dirty="0"/>
              <a:t>Take the Handle Off the Pump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3" y="2100353"/>
            <a:ext cx="3259319" cy="434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7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128" y="775252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“When you are discontent, you always want more, more, more. Your desire can never be satisfied. But when you practice contentment, you can say to yourself, 'Oh yes - I already have everything that I really need.”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			   ~ Dalai Lama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3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0" y="755374"/>
            <a:ext cx="6508377" cy="1143000"/>
          </a:xfrm>
        </p:spPr>
        <p:txBody>
          <a:bodyPr>
            <a:normAutofit/>
          </a:bodyPr>
          <a:lstStyle/>
          <a:p>
            <a:pPr algn="ctr"/>
            <a:r>
              <a:rPr lang="en-US" sz="4950" dirty="0"/>
              <a:t>Starfish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101" y="2018715"/>
            <a:ext cx="5630154" cy="4170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6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38" y="728869"/>
            <a:ext cx="6508377" cy="1143000"/>
          </a:xfrm>
        </p:spPr>
        <p:txBody>
          <a:bodyPr>
            <a:normAutofit/>
          </a:bodyPr>
          <a:lstStyle/>
          <a:p>
            <a:pPr algn="ctr"/>
            <a:r>
              <a:rPr lang="en-US" sz="4950" dirty="0"/>
              <a:t>The River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563" y="2060596"/>
            <a:ext cx="5800725" cy="36254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22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86" y="768626"/>
            <a:ext cx="6508377" cy="1143000"/>
          </a:xfrm>
        </p:spPr>
        <p:txBody>
          <a:bodyPr>
            <a:normAutofit/>
          </a:bodyPr>
          <a:lstStyle/>
          <a:p>
            <a:pPr algn="ctr"/>
            <a:r>
              <a:rPr lang="en-US" sz="4950" dirty="0"/>
              <a:t>The River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965" y="2248063"/>
            <a:ext cx="5851418" cy="39009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38" y="755374"/>
            <a:ext cx="6508377" cy="1143000"/>
          </a:xfrm>
        </p:spPr>
        <p:txBody>
          <a:bodyPr>
            <a:normAutofit/>
          </a:bodyPr>
          <a:lstStyle/>
          <a:p>
            <a:pPr algn="ctr"/>
            <a:r>
              <a:rPr lang="en-US" sz="4950" dirty="0"/>
              <a:t>The River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2" t="4580" r="2198" b="6537"/>
          <a:stretch/>
        </p:blipFill>
        <p:spPr>
          <a:xfrm>
            <a:off x="995407" y="1886873"/>
            <a:ext cx="5909037" cy="3899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85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86" y="72887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sz="4950" dirty="0"/>
              <a:t>Social Ecological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78833"/>
              </p:ext>
            </p:extLst>
          </p:nvPr>
        </p:nvGraphicFramePr>
        <p:xfrm>
          <a:off x="1563757" y="2133600"/>
          <a:ext cx="5088834" cy="433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417">
                  <a:extLst>
                    <a:ext uri="{9D8B030D-6E8A-4147-A177-3AD203B41FA5}">
                      <a16:colId xmlns="" xmlns:a16="http://schemas.microsoft.com/office/drawing/2014/main" val="1382007863"/>
                    </a:ext>
                  </a:extLst>
                </a:gridCol>
                <a:gridCol w="2544417">
                  <a:extLst>
                    <a:ext uri="{9D8B030D-6E8A-4147-A177-3AD203B41FA5}">
                      <a16:colId xmlns="" xmlns:a16="http://schemas.microsoft.com/office/drawing/2014/main" val="3764048507"/>
                    </a:ext>
                  </a:extLst>
                </a:gridCol>
              </a:tblGrid>
              <a:tr h="36523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Determinants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571550513"/>
                  </a:ext>
                </a:extLst>
              </a:tr>
              <a:tr h="1747204">
                <a:tc>
                  <a:txBody>
                    <a:bodyPr/>
                    <a:lstStyle/>
                    <a:p>
                      <a:r>
                        <a:rPr lang="en-US" sz="1800" dirty="0"/>
                        <a:t>Individual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Knowledge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Attitudes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Skills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Intentions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Values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00727496"/>
                  </a:ext>
                </a:extLst>
              </a:tr>
              <a:tr h="2221021">
                <a:tc>
                  <a:txBody>
                    <a:bodyPr/>
                    <a:lstStyle/>
                    <a:p>
                      <a:r>
                        <a:rPr lang="en-US" sz="1800" dirty="0"/>
                        <a:t>Interpersonal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Social norms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Social influence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Social support system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Informal</a:t>
                      </a:r>
                      <a:r>
                        <a:rPr lang="en-US" sz="1800" baseline="0" dirty="0"/>
                        <a:t> social networks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Families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Work and peer groups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Neighbors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0398162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6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1058150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sz="4950" dirty="0"/>
              <a:t>Social Ecological Model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60949"/>
              </p:ext>
            </p:extLst>
          </p:nvPr>
        </p:nvGraphicFramePr>
        <p:xfrm>
          <a:off x="1298711" y="1868854"/>
          <a:ext cx="5102088" cy="494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044">
                  <a:extLst>
                    <a:ext uri="{9D8B030D-6E8A-4147-A177-3AD203B41FA5}">
                      <a16:colId xmlns="" xmlns:a16="http://schemas.microsoft.com/office/drawing/2014/main" val="3833472552"/>
                    </a:ext>
                  </a:extLst>
                </a:gridCol>
                <a:gridCol w="2551044">
                  <a:extLst>
                    <a:ext uri="{9D8B030D-6E8A-4147-A177-3AD203B41FA5}">
                      <a16:colId xmlns="" xmlns:a16="http://schemas.microsoft.com/office/drawing/2014/main" val="705158223"/>
                    </a:ext>
                  </a:extLst>
                </a:gridCol>
              </a:tblGrid>
              <a:tr h="34761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Determinants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31117941"/>
                  </a:ext>
                </a:extLst>
              </a:tr>
              <a:tr h="1662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Organizational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Organizational: culture, policies, norms,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incentives for health, Management styles, Communication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45556852"/>
                  </a:ext>
                </a:extLst>
              </a:tr>
              <a:tr h="1925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Community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Social resources, Social identity, Relationships</a:t>
                      </a:r>
                      <a:r>
                        <a:rPr lang="en-US" sz="1800" baseline="0" dirty="0"/>
                        <a:t> among community groups,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Community norms,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aseline="0" dirty="0"/>
                        <a:t>Power structures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35858642"/>
                  </a:ext>
                </a:extLst>
              </a:tr>
              <a:tr h="873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Policy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Legislation, Policies, Taxes, Regulations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94650783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7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50" dirty="0"/>
              <a:t>Social Ecological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2116" y="2162075"/>
          <a:ext cx="7210424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06">
                  <a:extLst>
                    <a:ext uri="{9D8B030D-6E8A-4147-A177-3AD203B41FA5}">
                      <a16:colId xmlns="" xmlns:a16="http://schemas.microsoft.com/office/drawing/2014/main" val="1382007863"/>
                    </a:ext>
                  </a:extLst>
                </a:gridCol>
                <a:gridCol w="1802606">
                  <a:extLst>
                    <a:ext uri="{9D8B030D-6E8A-4147-A177-3AD203B41FA5}">
                      <a16:colId xmlns="" xmlns:a16="http://schemas.microsoft.com/office/drawing/2014/main" val="3764048507"/>
                    </a:ext>
                  </a:extLst>
                </a:gridCol>
                <a:gridCol w="1802606">
                  <a:extLst>
                    <a:ext uri="{9D8B030D-6E8A-4147-A177-3AD203B41FA5}">
                      <a16:colId xmlns="" xmlns:a16="http://schemas.microsoft.com/office/drawing/2014/main" val="3578126325"/>
                    </a:ext>
                  </a:extLst>
                </a:gridCol>
                <a:gridCol w="1802606">
                  <a:extLst>
                    <a:ext uri="{9D8B030D-6E8A-4147-A177-3AD203B41FA5}">
                      <a16:colId xmlns="" xmlns:a16="http://schemas.microsoft.com/office/drawing/2014/main" val="319364762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 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</a:t>
                      </a:r>
                      <a:r>
                        <a:rPr lang="en-US" sz="1400" baseline="0" dirty="0"/>
                        <a:t> Term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 Term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57155051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Individual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007274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Interpersonal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0398162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Organizational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89084444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43536614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Policy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20121622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5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5" y="854992"/>
            <a:ext cx="5062331" cy="6003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2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zmMk63ihNM">
            <a:hlinkClick r:id="" action="ppaction://media"/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861391" y="778565"/>
            <a:ext cx="7156174" cy="5367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391" y="6414052"/>
            <a:ext cx="71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https://www.youtube.com/watch?v=8CT41uUw8Fc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40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04289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The Core Elements of Collective Impact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Common Agenda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Shared Measurement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Mutually  Reinforcing Activities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Continuous Communication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Backbone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1262270"/>
            <a:ext cx="7752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“Everyone thinks of changing the world, but no one thinks of changing himself.” </a:t>
            </a:r>
          </a:p>
          <a:p>
            <a:endParaRPr lang="en-US" sz="3600" dirty="0"/>
          </a:p>
          <a:p>
            <a:pPr algn="r"/>
            <a:r>
              <a:rPr lang="en-US" sz="3600" dirty="0"/>
              <a:t>~Leo </a:t>
            </a:r>
            <a:r>
              <a:rPr lang="en-US" sz="3600" dirty="0" err="1"/>
              <a:t>Nikolaevich</a:t>
            </a:r>
            <a:r>
              <a:rPr lang="en-US" sz="3600" dirty="0"/>
              <a:t> Tolstoy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97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Common Agenda</a:t>
            </a:r>
          </a:p>
          <a:p>
            <a:pPr algn="ctr"/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Not: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lead agency’s agenda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An agenda focused on your operating budget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Whatever agenda United Way wants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Whatever agenda other funders will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04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Shared Measurement</a:t>
            </a:r>
          </a:p>
          <a:p>
            <a:pPr algn="ctr"/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Not: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You report your outcomes and I’ll report mine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 can’t let you steal my good ideas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 can’t let you know about my failures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You measure, I’m more qualitative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5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381000"/>
            <a:ext cx="86867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Mutually  Reinforcing Activities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Not: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My part in this is most important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We don’t need help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I’ll work with these guys to get the money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gaps are someone else’s problems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I’ll do a program and add a partner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Lets get 5 partners who do what we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8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304800"/>
            <a:ext cx="8686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Continuous Communication</a:t>
            </a:r>
          </a:p>
          <a:p>
            <a:pPr algn="ctr"/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Not: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Meetings are a waste of time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Our first idea is perfect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Our team configuration is perfect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We don’t have time to meet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24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Backbone Support</a:t>
            </a:r>
          </a:p>
          <a:p>
            <a:pPr algn="ctr"/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Not: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We’ll run this thing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We deserve the most money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We’ll convene it as long as we’re getting paid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Big organizations rule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9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18" y="856067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dirty="0"/>
              <a:t>The Foundation of Any Partnership is Trust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First - Focus on what you’re trying to accomplish together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Second – Focus on the needs of your partners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Third – Focus on your own needs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2" y="914400"/>
            <a:ext cx="82163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2. Embrace the Open Exchange of Ideas and Conflict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Create a team of equals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Be a servant leader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Allow and even encourage debate and conflict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91818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3. Don’t Allow the Team to Drift for Any Longer Than Needed</a:t>
            </a:r>
          </a:p>
          <a:p>
            <a:pPr algn="ctr"/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Some drift may not be a bad thing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Engage in creative exercises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Lay the framework for the team to decide goals and direction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When/if the team falters, take the reins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Once directions is established, hand the reins back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Make the direction formal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15009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4. Agree on duties for each partner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Everyone needs something meaningful to do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Everyone needs to be held accountable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Accountabilities need to be written 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112" y="802097"/>
            <a:ext cx="783203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5. Focus on meaningful, collective outcomes</a:t>
            </a:r>
          </a:p>
          <a:p>
            <a:pPr algn="ctr"/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Know what you’re tracking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Have qualitative and quantitative outcomes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Be able to drill down on BIG goals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Rome wasn’t built in a 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Share the credit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Celebrate victories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897834"/>
            <a:ext cx="75997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“If you want to go fast, go alone. </a:t>
            </a:r>
          </a:p>
          <a:p>
            <a:r>
              <a:rPr lang="en-US" sz="3600" dirty="0"/>
              <a:t>If you want to go far, go together.”</a:t>
            </a:r>
          </a:p>
          <a:p>
            <a:endParaRPr lang="en-US" sz="3600" dirty="0"/>
          </a:p>
          <a:p>
            <a:pPr algn="r"/>
            <a:r>
              <a:rPr lang="en-US" sz="3600" dirty="0"/>
              <a:t>~ African Proverb</a:t>
            </a: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1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546" y="6858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6. Work in a Lean Start-up Model</a:t>
            </a:r>
          </a:p>
          <a:p>
            <a:pPr algn="ctr"/>
            <a:endParaRPr lang="en-US" sz="32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Minimal viable product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Perfection is for people who never start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Give yourself permission to be imperfect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Give yourself permission to fail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Target early adopters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Assess, Pivot, Re-launch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Brainstorm Together</a:t>
            </a:r>
          </a:p>
          <a:p>
            <a:pPr algn="ctr"/>
            <a:endParaRPr lang="en-US" sz="4400" dirty="0"/>
          </a:p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What Needs To Be Better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In Your Community?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8194" name="Picture 2" descr="C:\Users\User\AppData\Local\Microsoft\Windows\Temporary Internet Files\Content.IE5\MW2MVJC4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4724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47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Brainstorm Together</a:t>
            </a:r>
          </a:p>
          <a:p>
            <a:pPr algn="ctr"/>
            <a:endParaRPr lang="en-US" sz="4400" dirty="0"/>
          </a:p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What Are You Going To Do About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8194" name="Picture 2" descr="C:\Users\User\AppData\Local\Microsoft\Windows\Temporary Internet Files\Content.IE5\MW2MVJC4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16414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33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Brainstorm Together</a:t>
            </a:r>
          </a:p>
          <a:p>
            <a:pPr algn="ctr"/>
            <a:endParaRPr lang="en-US" sz="4400" dirty="0"/>
          </a:p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What Is It Going To Cost?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9218" name="Picture 2" descr="C:\Users\User\AppData\Local\Microsoft\Windows\Temporary Internet Files\Content.IE5\MW2MVJC4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16414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82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Brainstorm Together</a:t>
            </a:r>
          </a:p>
          <a:p>
            <a:pPr algn="ctr"/>
            <a:endParaRPr lang="en-US" sz="4400" dirty="0"/>
          </a:p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What Assets Do You Already Have Toward Accomplishing Bold Goals?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6146" name="Picture 2" descr="C:\Users\User\AppData\Local\Microsoft\Windows\Temporary Internet Files\Content.IE5\MW2MVJC4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99514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98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Brainstorm Together</a:t>
            </a:r>
          </a:p>
          <a:p>
            <a:pPr algn="ctr"/>
            <a:endParaRPr lang="en-US" sz="4400" dirty="0"/>
          </a:p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What Assets Are You Missing If You Are Going To Accomplish Bold Goals?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7170" name="Picture 2" descr="C:\Users\User\AppData\Local\Microsoft\Windows\Temporary Internet Files\Content.IE5\MW2MVJC4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99514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22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Brainstorm Together</a:t>
            </a:r>
          </a:p>
          <a:p>
            <a:pPr algn="ctr"/>
            <a:endParaRPr lang="en-US" sz="4400" dirty="0"/>
          </a:p>
          <a:p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dirty="0"/>
              <a:t>Who Else Do You Need At The Table?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10242" name="Picture 2" descr="C:\Users\User\AppData\Local\Microsoft\Windows\Temporary Internet Files\Content.IE5\MW2MVJC4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16414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393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Successful For Profit Business </a:t>
            </a:r>
          </a:p>
          <a:p>
            <a:pPr algn="ctr"/>
            <a:r>
              <a:rPr lang="en-US" sz="3600" dirty="0"/>
              <a:t>Focuses on Its Desired Customers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So Should You!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104775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10477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2590800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27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71783"/>
            <a:ext cx="8779669" cy="67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7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89"/>
            <a:ext cx="8839200" cy="684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867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              ~ Aesop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96" y="118269"/>
            <a:ext cx="5388204" cy="5444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30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47022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</a:rPr>
              <a:t>“Take the first step in faith. You don't have to see the whole staircase, just take the first step.” </a:t>
            </a:r>
          </a:p>
          <a:p>
            <a:endParaRPr lang="en-US" sz="4400" dirty="0"/>
          </a:p>
          <a:p>
            <a:pPr algn="r"/>
            <a:r>
              <a:rPr lang="en-US" sz="4400" dirty="0">
                <a:effectLst/>
              </a:rPr>
              <a:t>~Martin Luther King Jr.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91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3129" r="1312" b="8433"/>
          <a:stretch/>
        </p:blipFill>
        <p:spPr>
          <a:xfrm>
            <a:off x="191366" y="1179445"/>
            <a:ext cx="8714509" cy="4308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356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sitting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97835"/>
            <a:ext cx="5459896" cy="5459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74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MW2MVJC4\MP90039883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705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5359" y="4827629"/>
            <a:ext cx="3220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9BDA"/>
                </a:solidFill>
              </a:rPr>
              <a:t>Dan Jurman, MAR</a:t>
            </a:r>
          </a:p>
          <a:p>
            <a:endParaRPr lang="en-US" sz="2400" dirty="0">
              <a:solidFill>
                <a:srgbClr val="249BDA"/>
              </a:solidFill>
            </a:endParaRPr>
          </a:p>
          <a:p>
            <a:r>
              <a:rPr lang="en-US" sz="2400" dirty="0">
                <a:solidFill>
                  <a:srgbClr val="249BDA"/>
                </a:solidFill>
              </a:rPr>
              <a:t>Chief Executive Officer</a:t>
            </a:r>
          </a:p>
          <a:p>
            <a:endParaRPr lang="en-US" sz="2400" dirty="0">
              <a:solidFill>
                <a:srgbClr val="249BDA"/>
              </a:solidFill>
            </a:endParaRPr>
          </a:p>
          <a:p>
            <a:r>
              <a:rPr lang="en-US" sz="2400" dirty="0">
                <a:solidFill>
                  <a:srgbClr val="249BDA"/>
                </a:solidFill>
              </a:rPr>
              <a:t>djurman@caplanc.org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0" y="88141"/>
            <a:ext cx="6873552" cy="41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1801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97835"/>
            <a:ext cx="732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“Get over yourself.  It’s not all about you.”</a:t>
            </a:r>
          </a:p>
          <a:p>
            <a:endParaRPr lang="en-US" sz="3600" dirty="0"/>
          </a:p>
          <a:p>
            <a:pPr algn="r"/>
            <a:r>
              <a:rPr lang="en-US" sz="3600" dirty="0"/>
              <a:t> ~ My Mother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3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494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Why am I convinced that Collective Impact </a:t>
            </a:r>
          </a:p>
          <a:p>
            <a:pPr algn="ctr">
              <a:lnSpc>
                <a:spcPct val="150000"/>
              </a:lnSpc>
            </a:pPr>
            <a:r>
              <a:rPr lang="en-US" sz="5400" dirty="0"/>
              <a:t>is the right way </a:t>
            </a:r>
          </a:p>
          <a:p>
            <a:pPr algn="ctr">
              <a:lnSpc>
                <a:spcPct val="150000"/>
              </a:lnSpc>
            </a:pPr>
            <a:r>
              <a:rPr lang="en-US" sz="5400" dirty="0"/>
              <a:t>to move forward?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86498"/>
            <a:ext cx="1209675" cy="10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381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Custom 4">
      <a:dk1>
        <a:srgbClr val="58595B"/>
      </a:dk1>
      <a:lt1>
        <a:srgbClr val="FFFFFF"/>
      </a:lt1>
      <a:dk2>
        <a:srgbClr val="4B4C4C"/>
      </a:dk2>
      <a:lt2>
        <a:srgbClr val="BDBFC6"/>
      </a:lt2>
      <a:accent1>
        <a:srgbClr val="E3007B"/>
      </a:accent1>
      <a:accent2>
        <a:srgbClr val="249BDA"/>
      </a:accent2>
      <a:accent3>
        <a:srgbClr val="7DBD33"/>
      </a:accent3>
      <a:accent4>
        <a:srgbClr val="7E117B"/>
      </a:accent4>
      <a:accent5>
        <a:srgbClr val="276631"/>
      </a:accent5>
      <a:accent6>
        <a:srgbClr val="EE541C"/>
      </a:accent6>
      <a:hlink>
        <a:srgbClr val="FAA713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511</TotalTime>
  <Words>936</Words>
  <Application>Microsoft Macintosh PowerPoint</Application>
  <PresentationFormat>On-screen Show (4:3)</PresentationFormat>
  <Paragraphs>228</Paragraphs>
  <Slides>74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Plaza</vt:lpstr>
      <vt:lpstr>What Does Collective Impact Really Mean, and Will It Work in My Community?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1854 Cholera Outbreak</vt:lpstr>
      <vt:lpstr>Mapping the Problem</vt:lpstr>
      <vt:lpstr>Take the Handle Off the Pump</vt:lpstr>
      <vt:lpstr>Starfish</vt:lpstr>
      <vt:lpstr>The River</vt:lpstr>
      <vt:lpstr>The River</vt:lpstr>
      <vt:lpstr>The River</vt:lpstr>
      <vt:lpstr>Social Ecological Model</vt:lpstr>
      <vt:lpstr>Social Ecological Model</vt:lpstr>
      <vt:lpstr>Social Ecological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Action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Orantes</dc:creator>
  <cp:lastModifiedBy>Maggie  Hose</cp:lastModifiedBy>
  <cp:revision>48</cp:revision>
  <dcterms:created xsi:type="dcterms:W3CDTF">2016-10-05T19:50:35Z</dcterms:created>
  <dcterms:modified xsi:type="dcterms:W3CDTF">2017-06-21T01:20:26Z</dcterms:modified>
</cp:coreProperties>
</file>