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0"/>
  </p:notesMasterIdLst>
  <p:sldIdLst>
    <p:sldId id="321" r:id="rId2"/>
    <p:sldId id="331" r:id="rId3"/>
    <p:sldId id="365" r:id="rId4"/>
    <p:sldId id="374" r:id="rId5"/>
    <p:sldId id="366" r:id="rId6"/>
    <p:sldId id="375" r:id="rId7"/>
    <p:sldId id="368" r:id="rId8"/>
    <p:sldId id="382" r:id="rId9"/>
    <p:sldId id="371" r:id="rId10"/>
    <p:sldId id="369" r:id="rId11"/>
    <p:sldId id="370" r:id="rId12"/>
    <p:sldId id="373" r:id="rId13"/>
    <p:sldId id="372" r:id="rId14"/>
    <p:sldId id="381" r:id="rId15"/>
    <p:sldId id="377" r:id="rId16"/>
    <p:sldId id="376" r:id="rId17"/>
    <p:sldId id="380" r:id="rId18"/>
    <p:sldId id="379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lsea Wojes" initials="CW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Top Companies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28-4DF3-A255-BC434333A6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28-4DF3-A255-BC434333A6A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9B28-4DF3-A255-BC434333A6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Employee Funds</c:v>
                </c:pt>
                <c:pt idx="1">
                  <c:v>Corporate Gifts</c:v>
                </c:pt>
              </c:strCache>
            </c:strRef>
          </c:cat>
          <c:val>
            <c:numRef>
              <c:f>Sheet1!$B$2:$B$3</c:f>
              <c:numCache>
                <c:formatCode>"$"#,##0_);[Red]\("$"#,##0\)</c:formatCode>
                <c:ptCount val="2"/>
                <c:pt idx="0">
                  <c:v>748593669</c:v>
                </c:pt>
                <c:pt idx="1">
                  <c:v>281556784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28-4DF3-A255-BC434333A6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655320380510005"/>
          <c:y val="0.690169835932398"/>
          <c:w val="0.29812646609614002"/>
          <c:h val="0.227346565796773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26C0AC-EF2A-42A9-9352-8EFAE7566B14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CDF171-C6BF-49CC-8E0C-A9C7487F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83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Self – Provide Quick Bio to the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DF171-C6BF-49CC-8E0C-A9C7487F9A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51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DF171-C6BF-49CC-8E0C-A9C7487F9A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15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DF171-C6BF-49CC-8E0C-A9C7487F9A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4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DF171-C6BF-49CC-8E0C-A9C7487F9A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52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DF171-C6BF-49CC-8E0C-A9C7487F9A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0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DF171-C6BF-49CC-8E0C-A9C7487F9AE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64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DF171-C6BF-49CC-8E0C-A9C7487F9AE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77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7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5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7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3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4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4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6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7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3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3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5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327FD-8CCE-42E8-B938-36B8F406E7AA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6E055-3731-4911-ACAD-45B2FA31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3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69.jpeg"/><Relationship Id="rId21" Type="http://schemas.openxmlformats.org/officeDocument/2006/relationships/image" Target="../media/image15.png"/><Relationship Id="rId42" Type="http://schemas.openxmlformats.org/officeDocument/2006/relationships/hyperlink" Target="https://upload.wikimedia.org/wikipedia/en/2/2f/VALERO_logo.png" TargetMode="External"/><Relationship Id="rId63" Type="http://schemas.openxmlformats.org/officeDocument/2006/relationships/image" Target="../media/image40.png"/><Relationship Id="rId84" Type="http://schemas.openxmlformats.org/officeDocument/2006/relationships/hyperlink" Target="https://upload.wikimedia.org/wikipedia/commons/e/ef/Logo_FLUOR.svg" TargetMode="External"/><Relationship Id="rId138" Type="http://schemas.openxmlformats.org/officeDocument/2006/relationships/image" Target="../media/image80.png"/><Relationship Id="rId107" Type="http://schemas.openxmlformats.org/officeDocument/2006/relationships/hyperlink" Target="https://upload.wikimedia.org/wikipedia/en/0/02/CenturyLink_2010_logo.svg" TargetMode="External"/><Relationship Id="rId11" Type="http://schemas.openxmlformats.org/officeDocument/2006/relationships/image" Target="../media/image8.png"/><Relationship Id="rId32" Type="http://schemas.openxmlformats.org/officeDocument/2006/relationships/hyperlink" Target="http://www.gm.com/" TargetMode="External"/><Relationship Id="rId37" Type="http://schemas.openxmlformats.org/officeDocument/2006/relationships/hyperlink" Target="http://www.blogjnj.com/" TargetMode="External"/><Relationship Id="rId53" Type="http://schemas.openxmlformats.org/officeDocument/2006/relationships/image" Target="../media/image34.jpeg"/><Relationship Id="rId58" Type="http://schemas.openxmlformats.org/officeDocument/2006/relationships/hyperlink" Target="https://upload.wikimedia.org/wikipedia/en/b/bd/ITW-Logo.png" TargetMode="External"/><Relationship Id="rId74" Type="http://schemas.openxmlformats.org/officeDocument/2006/relationships/hyperlink" Target="https://upload.wikimedia.org/wikipedia/en/d/d7/United_Technologies.svg" TargetMode="External"/><Relationship Id="rId79" Type="http://schemas.openxmlformats.org/officeDocument/2006/relationships/hyperlink" Target="http://www.duke-energy.com/" TargetMode="External"/><Relationship Id="rId102" Type="http://schemas.openxmlformats.org/officeDocument/2006/relationships/image" Target="../media/image61.png"/><Relationship Id="rId123" Type="http://schemas.openxmlformats.org/officeDocument/2006/relationships/hyperlink" Target="http://www.landolakes.com/" TargetMode="External"/><Relationship Id="rId128" Type="http://schemas.openxmlformats.org/officeDocument/2006/relationships/image" Target="../media/image75.gif"/><Relationship Id="rId5" Type="http://schemas.openxmlformats.org/officeDocument/2006/relationships/hyperlink" Target="http://www.publix.com/" TargetMode="External"/><Relationship Id="rId90" Type="http://schemas.openxmlformats.org/officeDocument/2006/relationships/hyperlink" Target="http://www.medtronic.com/us-en/index.html" TargetMode="External"/><Relationship Id="rId95" Type="http://schemas.openxmlformats.org/officeDocument/2006/relationships/image" Target="../media/image57.png"/><Relationship Id="rId22" Type="http://schemas.openxmlformats.org/officeDocument/2006/relationships/image" Target="../media/image16.jpeg"/><Relationship Id="rId27" Type="http://schemas.openxmlformats.org/officeDocument/2006/relationships/hyperlink" Target="http://www.costco.com/" TargetMode="External"/><Relationship Id="rId43" Type="http://schemas.openxmlformats.org/officeDocument/2006/relationships/image" Target="../media/image28.png"/><Relationship Id="rId48" Type="http://schemas.openxmlformats.org/officeDocument/2006/relationships/hyperlink" Target="https://upload.wikimedia.org/wikipedia/commons/a/a0/Ford_Motor_Company_Logo.svg" TargetMode="External"/><Relationship Id="rId64" Type="http://schemas.openxmlformats.org/officeDocument/2006/relationships/hyperlink" Target="http://www.kimberly-clark.com/" TargetMode="External"/><Relationship Id="rId69" Type="http://schemas.openxmlformats.org/officeDocument/2006/relationships/image" Target="../media/image43.png"/><Relationship Id="rId113" Type="http://schemas.openxmlformats.org/officeDocument/2006/relationships/image" Target="../media/image67.png"/><Relationship Id="rId118" Type="http://schemas.openxmlformats.org/officeDocument/2006/relationships/hyperlink" Target="https://upload.wikimedia.org/wikipedia/en/2/22/HersheyCo.PNG" TargetMode="External"/><Relationship Id="rId134" Type="http://schemas.openxmlformats.org/officeDocument/2006/relationships/image" Target="../media/image78.png"/><Relationship Id="rId139" Type="http://schemas.openxmlformats.org/officeDocument/2006/relationships/hyperlink" Target="http://www.ecolab.com/" TargetMode="External"/><Relationship Id="rId80" Type="http://schemas.openxmlformats.org/officeDocument/2006/relationships/image" Target="../media/image49.jpeg"/><Relationship Id="rId85" Type="http://schemas.openxmlformats.org/officeDocument/2006/relationships/image" Target="../media/image52.png"/><Relationship Id="rId12" Type="http://schemas.openxmlformats.org/officeDocument/2006/relationships/image" Target="../media/image9.jpeg"/><Relationship Id="rId17" Type="http://schemas.openxmlformats.org/officeDocument/2006/relationships/image" Target="../media/image13.jpeg"/><Relationship Id="rId33" Type="http://schemas.openxmlformats.org/officeDocument/2006/relationships/image" Target="../media/image22.jpeg"/><Relationship Id="rId38" Type="http://schemas.openxmlformats.org/officeDocument/2006/relationships/image" Target="../media/image25.png"/><Relationship Id="rId59" Type="http://schemas.openxmlformats.org/officeDocument/2006/relationships/image" Target="../media/image38.png"/><Relationship Id="rId103" Type="http://schemas.openxmlformats.org/officeDocument/2006/relationships/hyperlink" Target="http://www.bestbuy.com/" TargetMode="External"/><Relationship Id="rId108" Type="http://schemas.openxmlformats.org/officeDocument/2006/relationships/image" Target="../media/image64.png"/><Relationship Id="rId124" Type="http://schemas.openxmlformats.org/officeDocument/2006/relationships/image" Target="../media/image73.png"/><Relationship Id="rId129" Type="http://schemas.openxmlformats.org/officeDocument/2006/relationships/hyperlink" Target="https://upload.wikimedia.org/wikipedia/en/2/22/Pitney_Bowes.svg" TargetMode="External"/><Relationship Id="rId54" Type="http://schemas.openxmlformats.org/officeDocument/2006/relationships/image" Target="../media/image35.png"/><Relationship Id="rId70" Type="http://schemas.openxmlformats.org/officeDocument/2006/relationships/hyperlink" Target="https://www.aetna.com/index.html" TargetMode="External"/><Relationship Id="rId75" Type="http://schemas.openxmlformats.org/officeDocument/2006/relationships/image" Target="../media/image46.png"/><Relationship Id="rId91" Type="http://schemas.openxmlformats.org/officeDocument/2006/relationships/image" Target="../media/image55.png"/><Relationship Id="rId96" Type="http://schemas.openxmlformats.org/officeDocument/2006/relationships/image" Target="../media/image58.png"/><Relationship Id="rId140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23" Type="http://schemas.openxmlformats.org/officeDocument/2006/relationships/hyperlink" Target="https://upload.wikimedia.org/wikipedia/en/3/30/Cargill_logo.svg" TargetMode="External"/><Relationship Id="rId28" Type="http://schemas.openxmlformats.org/officeDocument/2006/relationships/image" Target="../media/image19.jpeg"/><Relationship Id="rId49" Type="http://schemas.openxmlformats.org/officeDocument/2006/relationships/image" Target="../media/image32.png"/><Relationship Id="rId114" Type="http://schemas.openxmlformats.org/officeDocument/2006/relationships/hyperlink" Target="http://www.drpeppersnapplegroup.com/" TargetMode="External"/><Relationship Id="rId119" Type="http://schemas.openxmlformats.org/officeDocument/2006/relationships/image" Target="../media/image70.png"/><Relationship Id="rId44" Type="http://schemas.openxmlformats.org/officeDocument/2006/relationships/image" Target="../media/image29.jpg"/><Relationship Id="rId60" Type="http://schemas.openxmlformats.org/officeDocument/2006/relationships/hyperlink" Target="http://www.deere.com/" TargetMode="External"/><Relationship Id="rId65" Type="http://schemas.openxmlformats.org/officeDocument/2006/relationships/image" Target="../media/image41.png"/><Relationship Id="rId81" Type="http://schemas.openxmlformats.org/officeDocument/2006/relationships/hyperlink" Target="https://upload.wikimedia.org/wikipedia/en/9/94/Eaton_Color_logo.png" TargetMode="External"/><Relationship Id="rId86" Type="http://schemas.openxmlformats.org/officeDocument/2006/relationships/hyperlink" Target="http://www.pfizer.com/" TargetMode="External"/><Relationship Id="rId130" Type="http://schemas.openxmlformats.org/officeDocument/2006/relationships/image" Target="../media/image76.png"/><Relationship Id="rId135" Type="http://schemas.openxmlformats.org/officeDocument/2006/relationships/hyperlink" Target="https://upload.wikimedia.org/wikipedia/en/5/5f/Whirlpool_Corporation_logo.svg" TargetMode="External"/><Relationship Id="rId13" Type="http://schemas.openxmlformats.org/officeDocument/2006/relationships/image" Target="../media/image10.jpeg"/><Relationship Id="rId18" Type="http://schemas.openxmlformats.org/officeDocument/2006/relationships/hyperlink" Target="http://www.nationwide.com/" TargetMode="External"/><Relationship Id="rId39" Type="http://schemas.openxmlformats.org/officeDocument/2006/relationships/image" Target="../media/image26.jpeg"/><Relationship Id="rId109" Type="http://schemas.openxmlformats.org/officeDocument/2006/relationships/hyperlink" Target="https://upload.wikimedia.org/wikipedia/commons/8/86/Chevron_Logo.svg" TargetMode="External"/><Relationship Id="rId34" Type="http://schemas.openxmlformats.org/officeDocument/2006/relationships/hyperlink" Target="http://www.pg.com/" TargetMode="External"/><Relationship Id="rId50" Type="http://schemas.openxmlformats.org/officeDocument/2006/relationships/hyperlink" Target="https://upload.wikimedia.org/wikipedia/en/3/32/SunTrust_Logo.svg" TargetMode="External"/><Relationship Id="rId55" Type="http://schemas.openxmlformats.org/officeDocument/2006/relationships/hyperlink" Target="http://www.bmo.com/main/personal" TargetMode="External"/><Relationship Id="rId76" Type="http://schemas.openxmlformats.org/officeDocument/2006/relationships/image" Target="../media/image47.png"/><Relationship Id="rId97" Type="http://schemas.openxmlformats.org/officeDocument/2006/relationships/hyperlink" Target="http://www.chryslergroupllc.com/" TargetMode="External"/><Relationship Id="rId104" Type="http://schemas.openxmlformats.org/officeDocument/2006/relationships/image" Target="../media/image62.jpeg"/><Relationship Id="rId120" Type="http://schemas.openxmlformats.org/officeDocument/2006/relationships/hyperlink" Target="https://upload.wikimedia.org/wikipedia/en/3/3e/International_Paper.svg" TargetMode="External"/><Relationship Id="rId125" Type="http://schemas.openxmlformats.org/officeDocument/2006/relationships/hyperlink" Target="http://www.metlife.com/" TargetMode="External"/><Relationship Id="rId141" Type="http://schemas.openxmlformats.org/officeDocument/2006/relationships/image" Target="../media/image82.jpeg"/><Relationship Id="rId7" Type="http://schemas.openxmlformats.org/officeDocument/2006/relationships/image" Target="../media/image5.jpeg"/><Relationship Id="rId71" Type="http://schemas.openxmlformats.org/officeDocument/2006/relationships/image" Target="../media/image44.png"/><Relationship Id="rId92" Type="http://schemas.openxmlformats.org/officeDocument/2006/relationships/hyperlink" Target="https://upload.wikimedia.org/wikipedia/commons/6/69/AbbottLaboratories.svg" TargetMode="External"/><Relationship Id="rId2" Type="http://schemas.openxmlformats.org/officeDocument/2006/relationships/notesSlide" Target="../notesSlides/notesSlide4.xml"/><Relationship Id="rId29" Type="http://schemas.openxmlformats.org/officeDocument/2006/relationships/hyperlink" Target="http://www.bing.com/images/search?q=eli+lilly&amp;view=detailv2&amp;qpvt=eli+lilly&amp;id=C54DFA21CE17DC7737B8C9725AAFBADDF6407ED5&amp;selectedIndex=0&amp;ccid=z9FA%2bRDT&amp;simid=608040861576333359&amp;thid=OIP.Mcfd140f910d35fdca8008e58837bc128H0" TargetMode="External"/><Relationship Id="rId24" Type="http://schemas.openxmlformats.org/officeDocument/2006/relationships/image" Target="../media/image17.png"/><Relationship Id="rId40" Type="http://schemas.openxmlformats.org/officeDocument/2006/relationships/hyperlink" Target="https://upload.wikimedia.org/wikipedia/en/7/77/USAA.PNG" TargetMode="External"/><Relationship Id="rId45" Type="http://schemas.openxmlformats.org/officeDocument/2006/relationships/hyperlink" Target="https://upload.wikimedia.org/wikipedia/commons/0/00/General_Mills_logo.svg" TargetMode="External"/><Relationship Id="rId66" Type="http://schemas.openxmlformats.org/officeDocument/2006/relationships/hyperlink" Target="https://upload.wikimedia.org/wikipedia/en/9/95/Texas_Instruments_Logo.svg" TargetMode="External"/><Relationship Id="rId87" Type="http://schemas.openxmlformats.org/officeDocument/2006/relationships/image" Target="../media/image53.png"/><Relationship Id="rId110" Type="http://schemas.openxmlformats.org/officeDocument/2006/relationships/image" Target="../media/image65.png"/><Relationship Id="rId115" Type="http://schemas.openxmlformats.org/officeDocument/2006/relationships/image" Target="../media/image68.jpeg"/><Relationship Id="rId131" Type="http://schemas.openxmlformats.org/officeDocument/2006/relationships/hyperlink" Target="https://upload.wikimedia.org/wikipedia/en/4/48/Sprint_Nextel_logo.svg" TargetMode="External"/><Relationship Id="rId136" Type="http://schemas.openxmlformats.org/officeDocument/2006/relationships/image" Target="../media/image79.png"/><Relationship Id="rId61" Type="http://schemas.openxmlformats.org/officeDocument/2006/relationships/image" Target="../media/image39.jpeg"/><Relationship Id="rId82" Type="http://schemas.openxmlformats.org/officeDocument/2006/relationships/image" Target="../media/image50.png"/><Relationship Id="rId19" Type="http://schemas.openxmlformats.org/officeDocument/2006/relationships/image" Target="../media/image14.jpeg"/><Relationship Id="rId14" Type="http://schemas.openxmlformats.org/officeDocument/2006/relationships/hyperlink" Target="https://upload.wikimedia.org/wikipedia/commons/1/18/Exxon_Mobil_Logo.svg" TargetMode="External"/><Relationship Id="rId30" Type="http://schemas.openxmlformats.org/officeDocument/2006/relationships/image" Target="../media/image20.jpeg"/><Relationship Id="rId35" Type="http://schemas.openxmlformats.org/officeDocument/2006/relationships/image" Target="../media/image23.jpeg"/><Relationship Id="rId56" Type="http://schemas.openxmlformats.org/officeDocument/2006/relationships/image" Target="../media/image36.png"/><Relationship Id="rId77" Type="http://schemas.openxmlformats.org/officeDocument/2006/relationships/hyperlink" Target="https://upload.wikimedia.org/wikipedia/commons/9/9d/Toyota_carlogo.svg" TargetMode="External"/><Relationship Id="rId100" Type="http://schemas.openxmlformats.org/officeDocument/2006/relationships/image" Target="../media/image60.png"/><Relationship Id="rId105" Type="http://schemas.openxmlformats.org/officeDocument/2006/relationships/hyperlink" Target="http://www.cswg.com/" TargetMode="External"/><Relationship Id="rId126" Type="http://schemas.openxmlformats.org/officeDocument/2006/relationships/image" Target="../media/image74.jpeg"/><Relationship Id="rId8" Type="http://schemas.openxmlformats.org/officeDocument/2006/relationships/image" Target="../media/image6.png"/><Relationship Id="rId51" Type="http://schemas.openxmlformats.org/officeDocument/2006/relationships/image" Target="../media/image33.png"/><Relationship Id="rId72" Type="http://schemas.openxmlformats.org/officeDocument/2006/relationships/hyperlink" Target="https://upload.wikimedia.org/wikipedia/en/2/2c/Logo_cummins.gif" TargetMode="External"/><Relationship Id="rId93" Type="http://schemas.openxmlformats.org/officeDocument/2006/relationships/image" Target="../media/image56.png"/><Relationship Id="rId98" Type="http://schemas.openxmlformats.org/officeDocument/2006/relationships/image" Target="../media/image59.jpeg"/><Relationship Id="rId121" Type="http://schemas.openxmlformats.org/officeDocument/2006/relationships/image" Target="../media/image71.png"/><Relationship Id="rId142" Type="http://schemas.openxmlformats.org/officeDocument/2006/relationships/image" Target="../media/image83.png"/><Relationship Id="rId3" Type="http://schemas.openxmlformats.org/officeDocument/2006/relationships/image" Target="../media/image1.jpeg"/><Relationship Id="rId25" Type="http://schemas.openxmlformats.org/officeDocument/2006/relationships/hyperlink" Target="https://upload.wikimedia.org/wikipedia/commons/d/d0/Caterpillar_logo.svg" TargetMode="External"/><Relationship Id="rId46" Type="http://schemas.openxmlformats.org/officeDocument/2006/relationships/image" Target="../media/image30.png"/><Relationship Id="rId67" Type="http://schemas.openxmlformats.org/officeDocument/2006/relationships/image" Target="../media/image42.png"/><Relationship Id="rId116" Type="http://schemas.openxmlformats.org/officeDocument/2006/relationships/hyperlink" Target="http://www.dupont.com/" TargetMode="External"/><Relationship Id="rId137" Type="http://schemas.openxmlformats.org/officeDocument/2006/relationships/hyperlink" Target="https://upload.wikimedia.org/wikipedia/en/d/db/Xerox_2008_Logo.png" TargetMode="External"/><Relationship Id="rId20" Type="http://schemas.openxmlformats.org/officeDocument/2006/relationships/hyperlink" Target="https://upload.wikimedia.org/wikipedia/commons/0/05/PricewaterhouseCoopers_Logo.svg" TargetMode="External"/><Relationship Id="rId41" Type="http://schemas.openxmlformats.org/officeDocument/2006/relationships/image" Target="../media/image27.png"/><Relationship Id="rId62" Type="http://schemas.openxmlformats.org/officeDocument/2006/relationships/hyperlink" Target="https://upload.wikimedia.org/wikipedia/commons/9/9b/Dow_Chemical_Company_logo.svg" TargetMode="External"/><Relationship Id="rId83" Type="http://schemas.openxmlformats.org/officeDocument/2006/relationships/image" Target="../media/image51.png"/><Relationship Id="rId88" Type="http://schemas.openxmlformats.org/officeDocument/2006/relationships/hyperlink" Target="http://www.accenture.com/" TargetMode="External"/><Relationship Id="rId111" Type="http://schemas.openxmlformats.org/officeDocument/2006/relationships/hyperlink" Target="http://www.citibank.com/" TargetMode="External"/><Relationship Id="rId132" Type="http://schemas.openxmlformats.org/officeDocument/2006/relationships/image" Target="../media/image77.png"/><Relationship Id="rId15" Type="http://schemas.openxmlformats.org/officeDocument/2006/relationships/image" Target="../media/image11.png"/><Relationship Id="rId36" Type="http://schemas.openxmlformats.org/officeDocument/2006/relationships/image" Target="../media/image24.jpeg"/><Relationship Id="rId57" Type="http://schemas.openxmlformats.org/officeDocument/2006/relationships/image" Target="../media/image37.png"/><Relationship Id="rId106" Type="http://schemas.openxmlformats.org/officeDocument/2006/relationships/image" Target="../media/image63.jpeg"/><Relationship Id="rId127" Type="http://schemas.openxmlformats.org/officeDocument/2006/relationships/hyperlink" Target="http://www.mosaicco.com/index.htm" TargetMode="External"/><Relationship Id="rId10" Type="http://schemas.openxmlformats.org/officeDocument/2006/relationships/hyperlink" Target="https://upload.wikimedia.org/wikipedia/commons/2/20/Bank_of_America_logo.svg" TargetMode="External"/><Relationship Id="rId31" Type="http://schemas.openxmlformats.org/officeDocument/2006/relationships/image" Target="../media/image21.png"/><Relationship Id="rId52" Type="http://schemas.openxmlformats.org/officeDocument/2006/relationships/hyperlink" Target="http://www.americanexpress.com/" TargetMode="External"/><Relationship Id="rId73" Type="http://schemas.openxmlformats.org/officeDocument/2006/relationships/image" Target="../media/image45.gif"/><Relationship Id="rId78" Type="http://schemas.openxmlformats.org/officeDocument/2006/relationships/image" Target="../media/image48.png"/><Relationship Id="rId94" Type="http://schemas.openxmlformats.org/officeDocument/2006/relationships/hyperlink" Target="https://upload.wikimedia.org/wikipedia/en/8/81/Williams_Companies_logo.svg" TargetMode="External"/><Relationship Id="rId99" Type="http://schemas.openxmlformats.org/officeDocument/2006/relationships/hyperlink" Target="http://www.abbvie.com/" TargetMode="External"/><Relationship Id="rId101" Type="http://schemas.openxmlformats.org/officeDocument/2006/relationships/hyperlink" Target="https://upload.wikimedia.org/wikipedia/en/e/e7/Averydennison.svg" TargetMode="External"/><Relationship Id="rId122" Type="http://schemas.openxmlformats.org/officeDocument/2006/relationships/image" Target="../media/image72.jpeg"/><Relationship Id="rId4" Type="http://schemas.openxmlformats.org/officeDocument/2006/relationships/image" Target="../media/image3.png"/><Relationship Id="rId9" Type="http://schemas.openxmlformats.org/officeDocument/2006/relationships/image" Target="../media/image7.jpeg"/><Relationship Id="rId26" Type="http://schemas.openxmlformats.org/officeDocument/2006/relationships/image" Target="../media/image18.png"/><Relationship Id="rId47" Type="http://schemas.openxmlformats.org/officeDocument/2006/relationships/image" Target="../media/image31.png"/><Relationship Id="rId68" Type="http://schemas.openxmlformats.org/officeDocument/2006/relationships/hyperlink" Target="https://upload.wikimedia.org/wikipedia/en/e/e8/Shell_logo.svg" TargetMode="External"/><Relationship Id="rId89" Type="http://schemas.openxmlformats.org/officeDocument/2006/relationships/image" Target="../media/image54.jpeg"/><Relationship Id="rId112" Type="http://schemas.openxmlformats.org/officeDocument/2006/relationships/image" Target="../media/image66.jpeg"/><Relationship Id="rId133" Type="http://schemas.openxmlformats.org/officeDocument/2006/relationships/hyperlink" Target="https://upload.wikimedia.org/wikipedia/en/9/9e/The_Travelers_Companies.svg" TargetMode="External"/><Relationship Id="rId16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in/anne-taylor-b80b41aa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www.uwgc.org/" TargetMode="External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in/jimellerhorstdeloittepartner" TargetMode="External"/><Relationship Id="rId11" Type="http://schemas.openxmlformats.org/officeDocument/2006/relationships/hyperlink" Target="http://www.unitedwayla.org/" TargetMode="External"/><Relationship Id="rId5" Type="http://schemas.openxmlformats.org/officeDocument/2006/relationships/hyperlink" Target="http://www.uwci.org/" TargetMode="External"/><Relationship Id="rId10" Type="http://schemas.openxmlformats.org/officeDocument/2006/relationships/hyperlink" Target="https://www.linkedin.com/in/mkerrick" TargetMode="External"/><Relationship Id="rId4" Type="http://schemas.openxmlformats.org/officeDocument/2006/relationships/hyperlink" Target="http://www.kriegdevault.com/news/699-michael-r-becher-former-managing-partner-deloittes-indianapolis-office" TargetMode="External"/><Relationship Id="rId9" Type="http://schemas.openxmlformats.org/officeDocument/2006/relationships/hyperlink" Target="https://www.unitedwayhouston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nitedway.link.csuiteguide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mericanexpress.com/" TargetMode="External"/><Relationship Id="rId3" Type="http://schemas.openxmlformats.org/officeDocument/2006/relationships/image" Target="../media/image84.jpeg"/><Relationship Id="rId7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jpeg"/><Relationship Id="rId11" Type="http://schemas.openxmlformats.org/officeDocument/2006/relationships/image" Target="../media/image66.jpeg"/><Relationship Id="rId5" Type="http://schemas.openxmlformats.org/officeDocument/2006/relationships/image" Target="../media/image76.png"/><Relationship Id="rId10" Type="http://schemas.openxmlformats.org/officeDocument/2006/relationships/hyperlink" Target="http://www.citibank.com/" TargetMode="External"/><Relationship Id="rId4" Type="http://schemas.openxmlformats.org/officeDocument/2006/relationships/hyperlink" Target="https://upload.wikimedia.org/wikipedia/en/2/22/Pitney_Bowes.svg" TargetMode="External"/><Relationship Id="rId9" Type="http://schemas.openxmlformats.org/officeDocument/2006/relationships/image" Target="../media/image3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online.unitedway.org/BoldPlay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12329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78087"/>
            <a:ext cx="10515600" cy="162184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</a:rPr>
              <a:t>Corporate Relations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795734" y="3054932"/>
            <a:ext cx="658368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862797" y="3284397"/>
            <a:ext cx="10515600" cy="1176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sz="4000" dirty="0">
                <a:solidFill>
                  <a:schemeClr val="bg1"/>
                </a:solidFill>
              </a:rPr>
              <a:t>United Way Worldwide</a:t>
            </a:r>
          </a:p>
          <a:p>
            <a:pPr algn="ctr">
              <a:spcBef>
                <a:spcPts val="600"/>
              </a:spcBef>
            </a:pPr>
            <a:endParaRPr lang="en-US" sz="3400" dirty="0">
              <a:solidFill>
                <a:schemeClr val="bg1"/>
              </a:solidFill>
            </a:endParaRP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64837" y="596720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371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86598" y="157593"/>
            <a:ext cx="9878930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GCL Companies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78743" y="1273077"/>
            <a:ext cx="10944225" cy="4682246"/>
            <a:chOff x="99287" y="536490"/>
            <a:chExt cx="11961418" cy="624075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55998" y="2857005"/>
              <a:ext cx="763876" cy="763876"/>
            </a:xfrm>
            <a:prstGeom prst="rect">
              <a:avLst/>
            </a:prstGeom>
          </p:spPr>
        </p:pic>
        <p:pic>
          <p:nvPicPr>
            <p:cNvPr id="10" name="Picture 9" descr="Publix">
              <a:hlinkClick r:id="rId5"/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9443" y="602315"/>
              <a:ext cx="593784" cy="5552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Picture 10" descr="UPS_color"/>
            <p:cNvPicPr/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7996" y="590789"/>
              <a:ext cx="636123" cy="688255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2" name="Picture 11" descr="WFLogo[1] Rec'vd 4-2-02"/>
            <p:cNvPicPr/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1598" y="566142"/>
              <a:ext cx="532063" cy="609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2" descr="prnphotos060636-MICROSOFT-LOGO"/>
            <p:cNvPicPr/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256" y="1551635"/>
              <a:ext cx="946836" cy="351159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4" name="Picture 13" descr="File:Bank of America logo.svg">
              <a:hlinkClick r:id="rId10"/>
            </p:cNvPr>
            <p:cNvPicPr/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0835" y="670370"/>
              <a:ext cx="1761065" cy="4073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14" descr="ATT-Logo"/>
            <p:cNvPicPr/>
            <p:nvPr/>
          </p:nvPicPr>
          <p:blipFill rotWithShape="1">
            <a:blip r:embed="rId12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84" t="12519" b="13595"/>
            <a:stretch/>
          </p:blipFill>
          <p:spPr bwMode="auto">
            <a:xfrm>
              <a:off x="3134631" y="582537"/>
              <a:ext cx="1256138" cy="696507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6" name="Picture 15" descr="GE_foundation_lockup_PMS7455_300dpi"/>
            <p:cNvPicPr/>
            <p:nvPr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692"/>
            <a:stretch/>
          </p:blipFill>
          <p:spPr bwMode="auto">
            <a:xfrm>
              <a:off x="6662503" y="1494847"/>
              <a:ext cx="653181" cy="672064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7" name="Picture 16" descr="File:Exxon Mobil Logo.svg">
              <a:hlinkClick r:id="rId14"/>
            </p:cNvPr>
            <p:cNvPicPr/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0676" y="791820"/>
              <a:ext cx="1478998" cy="2779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Picture 17" descr="Ibmblue"/>
            <p:cNvPicPr/>
            <p:nvPr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9641" y="1580552"/>
              <a:ext cx="937312" cy="331842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9" name="Picture 18" descr="Deloitte Color_Web_R#86881F"/>
            <p:cNvPicPr/>
            <p:nvPr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0613" y="1580152"/>
              <a:ext cx="1441626" cy="250727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20" name="Picture 19" descr="Nationwide Mutual Insurance Company">
              <a:hlinkClick r:id="rId18"/>
            </p:cNvPr>
            <p:cNvPicPr/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32405" y="567568"/>
              <a:ext cx="899246" cy="7264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Picture 20" descr="File:PricewaterhouseCoopers Logo.svg">
              <a:hlinkClick r:id="rId20"/>
            </p:cNvPr>
            <p:cNvPicPr/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8819" y="1494847"/>
              <a:ext cx="871334" cy="5711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Picture 21" descr="Target logo"/>
            <p:cNvPicPr/>
            <p:nvPr/>
          </p:nvPicPr>
          <p:blipFill>
            <a:blip r:embed="rId22" cstate="print">
              <a:clrChange>
                <a:clrFrom>
                  <a:srgbClr val="FBFFFF"/>
                </a:clrFrom>
                <a:clrTo>
                  <a:srgbClr val="FB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495" y="585309"/>
              <a:ext cx="427395" cy="463110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23" name="Picture 22" descr="File:Cargill logo.svg">
              <a:hlinkClick r:id="rId23"/>
            </p:cNvPr>
            <p:cNvPicPr/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2027" y="2228663"/>
              <a:ext cx="1132437" cy="4633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Picture 23" descr="File:Caterpillar logo.svg">
              <a:hlinkClick r:id="rId25"/>
            </p:cNvPr>
            <p:cNvPicPr/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0341" y="2227853"/>
              <a:ext cx="1112834" cy="1962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Picture 24" descr="Costco">
              <a:hlinkClick r:id="rId27"/>
            </p:cNvPr>
            <p:cNvPicPr/>
            <p:nvPr/>
          </p:nvPicPr>
          <p:blipFill rotWithShape="1"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56" t="30694" r="-1" b="33481"/>
            <a:stretch/>
          </p:blipFill>
          <p:spPr bwMode="auto">
            <a:xfrm>
              <a:off x="1299578" y="2116653"/>
              <a:ext cx="1215748" cy="44979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6" name="Picture 25" descr="http://tse1.mm.bing.net/th?&amp;id=OIP.Mcfd140f910d35fdca8008e58837bc128H0&amp;w=300&amp;h=300&amp;c=0&amp;pid=1.9&amp;rs=0&amp;p=0">
              <a:hlinkClick r:id="rId29"/>
            </p:cNvPr>
            <p:cNvPicPr/>
            <p:nvPr/>
          </p:nvPicPr>
          <p:blipFill rotWithShape="1"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76" t="10001" r="6591" b="10249"/>
            <a:stretch/>
          </p:blipFill>
          <p:spPr bwMode="auto">
            <a:xfrm>
              <a:off x="9781983" y="637267"/>
              <a:ext cx="736341" cy="52024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7" name="Picture 26" descr="fedex-logo"/>
            <p:cNvPicPr/>
            <p:nvPr/>
          </p:nvPicPr>
          <p:blipFill>
            <a:blip r:embed="rId3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5969" y="2179685"/>
              <a:ext cx="1169510" cy="512198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28" name="Picture 27" descr="General Motors">
              <a:hlinkClick r:id="rId32"/>
            </p:cNvPr>
            <p:cNvPicPr/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4517" y="1477480"/>
              <a:ext cx="535275" cy="3978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Picture 28" descr="Procter &amp; Gamble">
              <a:hlinkClick r:id="rId34"/>
            </p:cNvPr>
            <p:cNvPicPr/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5488" y="2094689"/>
              <a:ext cx="663535" cy="544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" name="Picture 29" descr="USBankLogo"/>
            <p:cNvPicPr/>
            <p:nvPr/>
          </p:nvPicPr>
          <p:blipFill>
            <a:blip r:embed="rId3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207" y="1419518"/>
              <a:ext cx="1291797" cy="264234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31" name="logo" descr="Johnson &amp; Johnson">
              <a:hlinkClick r:id="rId37"/>
            </p:cNvPr>
            <p:cNvPicPr/>
            <p:nvPr/>
          </p:nvPicPr>
          <p:blipFill>
            <a:blip r:embed="rId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0300" y="2337502"/>
              <a:ext cx="1743543" cy="31365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2" name="Picture 31" descr="macys-logo"/>
            <p:cNvPicPr/>
            <p:nvPr/>
          </p:nvPicPr>
          <p:blipFill>
            <a:blip r:embed="rId3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730" y="2107275"/>
              <a:ext cx="970305" cy="263281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33" name="Picture 32" descr="File:USAA.PNG">
              <a:hlinkClick r:id="rId40"/>
            </p:cNvPr>
            <p:cNvPicPr/>
            <p:nvPr/>
          </p:nvPicPr>
          <p:blipFill>
            <a:blip r:embed="rId4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968" y="3280992"/>
              <a:ext cx="317484" cy="3160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Picture 33" descr="File:VALERO logo.png">
              <a:hlinkClick r:id="rId42"/>
            </p:cNvPr>
            <p:cNvPicPr/>
            <p:nvPr/>
          </p:nvPicPr>
          <p:blipFill>
            <a:blip r:embed="rId4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03231" y="2291338"/>
              <a:ext cx="982981" cy="3986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4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34763" y="1588435"/>
              <a:ext cx="1174639" cy="407528"/>
            </a:xfrm>
            <a:prstGeom prst="rect">
              <a:avLst/>
            </a:prstGeom>
          </p:spPr>
        </p:pic>
        <p:pic>
          <p:nvPicPr>
            <p:cNvPr id="36" name="Picture 35" descr="File:General Mills logo.svg">
              <a:hlinkClick r:id="rId45"/>
            </p:cNvPr>
            <p:cNvPicPr/>
            <p:nvPr/>
          </p:nvPicPr>
          <p:blipFill>
            <a:blip r:embed="rId4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0447" y="1427228"/>
              <a:ext cx="556406" cy="4851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7" name="Picture 36" descr="C:\Users\Monica_Benton\Desktop\3m Logo.png"/>
            <p:cNvPicPr/>
            <p:nvPr/>
          </p:nvPicPr>
          <p:blipFill>
            <a:blip r:embed="rId4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9751" y="3529371"/>
              <a:ext cx="1070014" cy="4522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" name="Picture 37" descr="File:Ford Motor Company Logo.svg">
              <a:hlinkClick r:id="rId48"/>
            </p:cNvPr>
            <p:cNvPicPr/>
            <p:nvPr/>
          </p:nvPicPr>
          <p:blipFill>
            <a:blip r:embed="rId4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2666" y="2852906"/>
              <a:ext cx="1213978" cy="4524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" name="Picture 38" descr="File:SunTrust Logo.svg">
              <a:hlinkClick r:id="rId50"/>
            </p:cNvPr>
            <p:cNvPicPr/>
            <p:nvPr/>
          </p:nvPicPr>
          <p:blipFill>
            <a:blip r:embed="rId5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2052" y="2742128"/>
              <a:ext cx="1207403" cy="48073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" name="Picture 39" descr="American Express">
              <a:hlinkClick r:id="rId52"/>
            </p:cNvPr>
            <p:cNvPicPr/>
            <p:nvPr/>
          </p:nvPicPr>
          <p:blipFill>
            <a:blip r:embed="rId5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09758" y="3552898"/>
              <a:ext cx="573781" cy="6844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" name="Picture 40"/>
            <p:cNvPicPr/>
            <p:nvPr/>
          </p:nvPicPr>
          <p:blipFill rotWithShape="1">
            <a:blip r:embed="rId5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236"/>
            <a:stretch/>
          </p:blipFill>
          <p:spPr bwMode="auto">
            <a:xfrm>
              <a:off x="467008" y="4089078"/>
              <a:ext cx="1218886" cy="38740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42" name="Picture 41" descr="BMO Bank of Montreal - We're here to help.™">
              <a:hlinkClick r:id="rId55" tooltip="&quot;BMO Bank of Montreal - We're here to help.™&quot;"/>
            </p:cNvPr>
            <p:cNvPicPr/>
            <p:nvPr/>
          </p:nvPicPr>
          <p:blipFill rotWithShape="1">
            <a:blip r:embed="rId5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1665"/>
            <a:stretch/>
          </p:blipFill>
          <p:spPr bwMode="auto">
            <a:xfrm>
              <a:off x="4563093" y="3712028"/>
              <a:ext cx="1849751" cy="34875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43" name="banner_logo" descr="Limited Brands Logo"/>
            <p:cNvPicPr/>
            <p:nvPr/>
          </p:nvPicPr>
          <p:blipFill>
            <a:blip r:embed="rId5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2431" y="4394003"/>
              <a:ext cx="1423260" cy="198579"/>
            </a:xfrm>
            <a:prstGeom prst="rect">
              <a:avLst/>
            </a:prstGeom>
            <a:solidFill>
              <a:sysClr val="windowText" lastClr="000000"/>
            </a:solidFill>
            <a:ln>
              <a:noFill/>
            </a:ln>
          </p:spPr>
        </p:pic>
        <p:pic>
          <p:nvPicPr>
            <p:cNvPr id="44" name="Picture 43" descr="File:ITW-Logo.png">
              <a:hlinkClick r:id="rId58"/>
            </p:cNvPr>
            <p:cNvPicPr/>
            <p:nvPr/>
          </p:nvPicPr>
          <p:blipFill>
            <a:blip r:embed="rId5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891" y="5617653"/>
              <a:ext cx="989104" cy="1934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" name="Picture 44" descr="John Deere">
              <a:hlinkClick r:id="rId60"/>
            </p:cNvPr>
            <p:cNvPicPr/>
            <p:nvPr/>
          </p:nvPicPr>
          <p:blipFill>
            <a:blip r:embed="rId6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8727" y="5097184"/>
              <a:ext cx="978945" cy="7598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6" name="Picture 45" descr="File:Dow Chemical Company logo.svg">
              <a:hlinkClick r:id="rId62"/>
            </p:cNvPr>
            <p:cNvPicPr/>
            <p:nvPr/>
          </p:nvPicPr>
          <p:blipFill>
            <a:blip r:embed="rId6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7756" y="2907767"/>
              <a:ext cx="1206087" cy="4552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" name="Picture 46" descr="Kimberly-Clark">
              <a:hlinkClick r:id="rId64" tooltip="&quot;Click to return home.&quot;"/>
            </p:cNvPr>
            <p:cNvPicPr/>
            <p:nvPr/>
          </p:nvPicPr>
          <p:blipFill>
            <a:blip r:embed="rId6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5052" y="4889193"/>
              <a:ext cx="1305424" cy="33042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Picture 47" descr="File:Texas Instruments Logo.svg">
              <a:hlinkClick r:id="rId66"/>
            </p:cNvPr>
            <p:cNvPicPr/>
            <p:nvPr/>
          </p:nvPicPr>
          <p:blipFill>
            <a:blip r:embed="rId6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951" y="5479774"/>
              <a:ext cx="1624858" cy="1932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" name="Picture 48" descr="File:Shell logo.svg">
              <a:hlinkClick r:id="rId68"/>
            </p:cNvPr>
            <p:cNvPicPr/>
            <p:nvPr/>
          </p:nvPicPr>
          <p:blipFill>
            <a:blip r:embed="rId6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2430" y="3465434"/>
              <a:ext cx="610234" cy="6236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" name="Picture 49" descr="Aetna Logo">
              <a:hlinkClick r:id="rId70"/>
            </p:cNvPr>
            <p:cNvPicPr/>
            <p:nvPr/>
          </p:nvPicPr>
          <p:blipFill>
            <a:blip r:embed="rId7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1035" y="4151932"/>
              <a:ext cx="880679" cy="2420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" name="Picture 50" descr="File:Logo cummins.gif">
              <a:hlinkClick r:id="rId72"/>
            </p:cNvPr>
            <p:cNvPicPr/>
            <p:nvPr/>
          </p:nvPicPr>
          <p:blipFill>
            <a:blip r:embed="rId7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389" y="6150262"/>
              <a:ext cx="555323" cy="49945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" name="Picture 51" descr="File:United Technologies.svg">
              <a:hlinkClick r:id="rId74"/>
            </p:cNvPr>
            <p:cNvPicPr/>
            <p:nvPr/>
          </p:nvPicPr>
          <p:blipFill>
            <a:blip r:embed="rId7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193" y="4665976"/>
              <a:ext cx="1659726" cy="399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" name="Picture 52" descr="Xcel Energy_Logo"/>
            <p:cNvPicPr/>
            <p:nvPr/>
          </p:nvPicPr>
          <p:blipFill>
            <a:blip r:embed="rId7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6461" y="4252641"/>
              <a:ext cx="1062959" cy="403244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54" name="Picture 53" descr="File:Toyota carlogo.svg">
              <a:hlinkClick r:id="rId77"/>
            </p:cNvPr>
            <p:cNvPicPr/>
            <p:nvPr/>
          </p:nvPicPr>
          <p:blipFill>
            <a:blip r:embed="rId7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066" y="2871328"/>
              <a:ext cx="1310914" cy="2318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" name="Picture 54" descr="Duke Energy">
              <a:hlinkClick r:id="rId79"/>
            </p:cNvPr>
            <p:cNvPicPr/>
            <p:nvPr/>
          </p:nvPicPr>
          <p:blipFill>
            <a:blip r:embed="rId8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0525" y="6146456"/>
              <a:ext cx="774565" cy="6307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Picture 55" descr="File:Eaton Color logo.png">
              <a:hlinkClick r:id="rId81"/>
            </p:cNvPr>
            <p:cNvPicPr/>
            <p:nvPr/>
          </p:nvPicPr>
          <p:blipFill>
            <a:blip r:embed="rId8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3023" y="6487429"/>
              <a:ext cx="1296771" cy="2233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Picture 56" descr="Kellogg_logo"/>
            <p:cNvPicPr/>
            <p:nvPr/>
          </p:nvPicPr>
          <p:blipFill>
            <a:blip r:embed="rId8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9340" y="5636480"/>
              <a:ext cx="823854" cy="440957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58" name="Picture 57" descr="File:Logo FLUOR.svg">
              <a:hlinkClick r:id="rId84"/>
            </p:cNvPr>
            <p:cNvPicPr/>
            <p:nvPr/>
          </p:nvPicPr>
          <p:blipFill>
            <a:blip r:embed="rId8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312" y="5294815"/>
              <a:ext cx="1301018" cy="2047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Picture 58" descr="http://www.pfizer.com/sites/default/files/images/common/pfizer.png">
              <a:hlinkClick r:id="rId86"/>
            </p:cNvPr>
            <p:cNvPicPr/>
            <p:nvPr/>
          </p:nvPicPr>
          <p:blipFill>
            <a:blip r:embed="rId8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61592" y="536490"/>
              <a:ext cx="681598" cy="4359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Picture 59" descr="Accenture">
              <a:hlinkClick r:id="rId88"/>
            </p:cNvPr>
            <p:cNvPicPr/>
            <p:nvPr/>
          </p:nvPicPr>
          <p:blipFill>
            <a:blip r:embed="rId8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8922" y="5052812"/>
              <a:ext cx="481915" cy="424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Picture 60" descr="Medtronic plc">
              <a:hlinkClick r:id="rId90"/>
            </p:cNvPr>
            <p:cNvPicPr/>
            <p:nvPr/>
          </p:nvPicPr>
          <p:blipFill>
            <a:blip r:embed="rId9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20750" y="1214760"/>
              <a:ext cx="1598956" cy="3128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Picture 61" descr="File:AbbottLaboratories.svg">
              <a:hlinkClick r:id="rId92"/>
            </p:cNvPr>
            <p:cNvPicPr/>
            <p:nvPr/>
          </p:nvPicPr>
          <p:blipFill>
            <a:blip r:embed="rId9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355" y="6034652"/>
              <a:ext cx="1166291" cy="32863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Picture 62" descr="File:Williams Companies logo.svg">
              <a:hlinkClick r:id="rId94"/>
            </p:cNvPr>
            <p:cNvPicPr/>
            <p:nvPr/>
          </p:nvPicPr>
          <p:blipFill>
            <a:blip r:embed="rId9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6133" y="6373007"/>
              <a:ext cx="811252" cy="40423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Picture 63" descr="PrincipalFinancial_Logo"/>
            <p:cNvPicPr/>
            <p:nvPr/>
          </p:nvPicPr>
          <p:blipFill>
            <a:blip r:embed="rId9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5278" y="3063309"/>
              <a:ext cx="700194" cy="563384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65" name="Picture 64" descr="Chrysler Group LLC">
              <a:hlinkClick r:id="rId97"/>
            </p:cNvPr>
            <p:cNvPicPr/>
            <p:nvPr/>
          </p:nvPicPr>
          <p:blipFill>
            <a:blip r:embed="rId9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3625" y="4888154"/>
              <a:ext cx="447642" cy="420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Picture 65" descr="AbbVie">
              <a:hlinkClick r:id="rId99"/>
            </p:cNvPr>
            <p:cNvPicPr/>
            <p:nvPr/>
          </p:nvPicPr>
          <p:blipFill>
            <a:blip r:embed="rId10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80615" y="3076645"/>
              <a:ext cx="1132272" cy="1947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Picture 66" descr="File:Averydennison.svg">
              <a:hlinkClick r:id="rId101"/>
            </p:cNvPr>
            <p:cNvPicPr/>
            <p:nvPr/>
          </p:nvPicPr>
          <p:blipFill>
            <a:blip r:embed="rId10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2510" y="5070409"/>
              <a:ext cx="1026111" cy="591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Picture 67" descr="Best Buy">
              <a:hlinkClick r:id="rId103"/>
            </p:cNvPr>
            <p:cNvPicPr/>
            <p:nvPr/>
          </p:nvPicPr>
          <p:blipFill rotWithShape="1">
            <a:blip r:embed="rId10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6" t="18603" r="6918" b="16258"/>
            <a:stretch/>
          </p:blipFill>
          <p:spPr bwMode="auto">
            <a:xfrm>
              <a:off x="6036645" y="4405118"/>
              <a:ext cx="962038" cy="57086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9" name="Picture 68" descr="C&amp;S Wholesale Grocers">
              <a:hlinkClick r:id="rId105"/>
            </p:cNvPr>
            <p:cNvPicPr/>
            <p:nvPr/>
          </p:nvPicPr>
          <p:blipFill rotWithShape="1">
            <a:blip r:embed="rId10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116" t="26991" b="25870"/>
            <a:stretch/>
          </p:blipFill>
          <p:spPr bwMode="auto">
            <a:xfrm>
              <a:off x="8130911" y="4561048"/>
              <a:ext cx="1170513" cy="53454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0" name="Picture 69" descr="File:CenturyLink 2010 logo.svg">
              <a:hlinkClick r:id="rId107"/>
            </p:cNvPr>
            <p:cNvPicPr/>
            <p:nvPr/>
          </p:nvPicPr>
          <p:blipFill>
            <a:blip r:embed="rId10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2488" y="2977257"/>
              <a:ext cx="1390743" cy="29388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Picture 70" descr="File:Chevron Logo.svg">
              <a:hlinkClick r:id="rId109"/>
            </p:cNvPr>
            <p:cNvPicPr/>
            <p:nvPr/>
          </p:nvPicPr>
          <p:blipFill>
            <a:blip r:embed="rId1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30602" y="3216810"/>
              <a:ext cx="556550" cy="5690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Picture 71" descr="Citibank">
              <a:hlinkClick r:id="rId111"/>
            </p:cNvPr>
            <p:cNvPicPr/>
            <p:nvPr/>
          </p:nvPicPr>
          <p:blipFill>
            <a:blip r:embed="rId1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2833" y="4381051"/>
              <a:ext cx="618340" cy="63481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" name="Picture 72" descr="VECTOR D HORZ 2C SPOT 2inch plus"/>
            <p:cNvPicPr/>
            <p:nvPr/>
          </p:nvPicPr>
          <p:blipFill>
            <a:blip r:embed="rId1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60248" y="4402618"/>
              <a:ext cx="1215805" cy="539619"/>
            </a:xfrm>
            <a:prstGeom prst="rect">
              <a:avLst/>
            </a:prstGeom>
            <a:noFill/>
            <a:extLst/>
          </p:spPr>
        </p:pic>
        <p:pic>
          <p:nvPicPr>
            <p:cNvPr id="74" name="Picture 73" descr="Dr Pepper Snapple Group">
              <a:hlinkClick r:id="rId114"/>
            </p:cNvPr>
            <p:cNvPicPr/>
            <p:nvPr/>
          </p:nvPicPr>
          <p:blipFill>
            <a:blip r:embed="rId1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0689" y="5241194"/>
              <a:ext cx="1260061" cy="373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5" name="Picture 74" descr="DuPont">
              <a:hlinkClick r:id="rId116"/>
            </p:cNvPr>
            <p:cNvPicPr/>
            <p:nvPr/>
          </p:nvPicPr>
          <p:blipFill rotWithShape="1">
            <a:blip r:embed="rId1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0" t="26974" b="25095"/>
            <a:stretch/>
          </p:blipFill>
          <p:spPr bwMode="auto">
            <a:xfrm>
              <a:off x="7193783" y="5562566"/>
              <a:ext cx="662204" cy="57302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6" name="Picture 75" descr="File:HersheyCo.PNG">
              <a:hlinkClick r:id="rId118"/>
            </p:cNvPr>
            <p:cNvPicPr/>
            <p:nvPr/>
          </p:nvPicPr>
          <p:blipFill>
            <a:blip r:embed="rId1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5804" y="6285201"/>
              <a:ext cx="1050522" cy="3460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" name="Picture 76" descr="File:International Paper.svg">
              <a:hlinkClick r:id="rId120"/>
            </p:cNvPr>
            <p:cNvPicPr/>
            <p:nvPr/>
          </p:nvPicPr>
          <p:blipFill>
            <a:blip r:embed="rId1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287" y="3687991"/>
              <a:ext cx="1808165" cy="2729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Picture 77" descr="C:\Users\Yvette_Carlson\AppData\Local\Microsoft\Windows\Temporary Internet Files\Content.IE5\B627644J\JCP_LOGO.jpg"/>
            <p:cNvPicPr/>
            <p:nvPr/>
          </p:nvPicPr>
          <p:blipFill>
            <a:blip r:embed="rId1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64299" y="4135565"/>
              <a:ext cx="610249" cy="6925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78" descr="Land O'Lakes">
              <a:hlinkClick r:id="rId123"/>
            </p:cNvPr>
            <p:cNvPicPr/>
            <p:nvPr/>
          </p:nvPicPr>
          <p:blipFill>
            <a:blip r:embed="rId1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44793" y="3532924"/>
              <a:ext cx="726308" cy="4592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Picture 79" descr="MetLife">
              <a:hlinkClick r:id="rId125"/>
            </p:cNvPr>
            <p:cNvPicPr/>
            <p:nvPr/>
          </p:nvPicPr>
          <p:blipFill>
            <a:blip r:embed="rId1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18088" y="3630077"/>
              <a:ext cx="687974" cy="6285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Picture 80" descr="Mosaic">
              <a:hlinkClick r:id="rId127"/>
            </p:cNvPr>
            <p:cNvPicPr/>
            <p:nvPr/>
          </p:nvPicPr>
          <p:blipFill rotWithShape="1">
            <a:blip r:embed="rId1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853" r="27402" b="24285"/>
            <a:stretch/>
          </p:blipFill>
          <p:spPr bwMode="auto">
            <a:xfrm>
              <a:off x="7986326" y="5284315"/>
              <a:ext cx="765428" cy="45418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2" name="Picture 81" descr="File:Pitney Bowes.svg">
              <a:hlinkClick r:id="rId129"/>
            </p:cNvPr>
            <p:cNvPicPr/>
            <p:nvPr/>
          </p:nvPicPr>
          <p:blipFill>
            <a:blip r:embed="rId1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4625" y="2505005"/>
              <a:ext cx="1566080" cy="3815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Picture 82" descr="File:Sprint Nextel logo.svg">
              <a:hlinkClick r:id="rId131"/>
            </p:cNvPr>
            <p:cNvPicPr/>
            <p:nvPr/>
          </p:nvPicPr>
          <p:blipFill>
            <a:blip r:embed="rId1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21371" y="5752445"/>
              <a:ext cx="1294108" cy="5379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Picture 83" descr="File:The Travelers Companies.svg">
              <a:hlinkClick r:id="rId133"/>
            </p:cNvPr>
            <p:cNvPicPr/>
            <p:nvPr/>
          </p:nvPicPr>
          <p:blipFill>
            <a:blip r:embed="rId1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42594" y="6397789"/>
              <a:ext cx="1434577" cy="32975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Picture 84" descr="File:Whirlpool Corporation logo.svg">
              <a:hlinkClick r:id="rId135"/>
            </p:cNvPr>
            <p:cNvPicPr/>
            <p:nvPr/>
          </p:nvPicPr>
          <p:blipFill>
            <a:blip r:embed="rId1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64929" y="3799349"/>
              <a:ext cx="696796" cy="4948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" name="Picture 85" descr="File:Xerox 2008 Logo.png">
              <a:hlinkClick r:id="rId137"/>
            </p:cNvPr>
            <p:cNvPicPr/>
            <p:nvPr/>
          </p:nvPicPr>
          <p:blipFill>
            <a:blip r:embed="rId1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3124" y="6146458"/>
              <a:ext cx="1165497" cy="442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7" name="Picture 86" descr="Ecolab Logo">
              <a:hlinkClick r:id="rId139"/>
            </p:cNvPr>
            <p:cNvPicPr/>
            <p:nvPr/>
          </p:nvPicPr>
          <p:blipFill>
            <a:blip r:embed="rId1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2517" y="5862428"/>
              <a:ext cx="1103210" cy="2748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14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8217" y="5811097"/>
              <a:ext cx="861969" cy="410974"/>
            </a:xfrm>
            <a:prstGeom prst="rect">
              <a:avLst/>
            </a:prstGeom>
          </p:spPr>
        </p:pic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14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4262" y="2735034"/>
              <a:ext cx="1152525" cy="2857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1154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86598" y="157593"/>
            <a:ext cx="9878930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GCL Performance Factors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1587" y="1700712"/>
            <a:ext cx="34488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kern="0" dirty="0"/>
              <a:t>Risk Factors</a:t>
            </a:r>
            <a:r>
              <a:rPr lang="en-US" sz="2400" kern="0" dirty="0"/>
              <a:t> are occurring and compounding within companies and accelerating across the GCL portfolio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3953023" y="1272884"/>
            <a:ext cx="1252024" cy="4933762"/>
            <a:chOff x="1233539" y="598789"/>
            <a:chExt cx="766818" cy="4633265"/>
          </a:xfrm>
        </p:grpSpPr>
        <p:cxnSp>
          <p:nvCxnSpPr>
            <p:cNvPr id="92" name="Straight Connector 91"/>
            <p:cNvCxnSpPr/>
            <p:nvPr/>
          </p:nvCxnSpPr>
          <p:spPr bwMode="auto">
            <a:xfrm>
              <a:off x="1256488" y="598789"/>
              <a:ext cx="0" cy="4633265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Straight Arrow Connector 92"/>
            <p:cNvCxnSpPr/>
            <p:nvPr/>
          </p:nvCxnSpPr>
          <p:spPr bwMode="auto">
            <a:xfrm>
              <a:off x="1233539" y="628769"/>
              <a:ext cx="731838" cy="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Straight Arrow Connector 93"/>
            <p:cNvCxnSpPr/>
            <p:nvPr/>
          </p:nvCxnSpPr>
          <p:spPr bwMode="auto">
            <a:xfrm>
              <a:off x="1266019" y="1440734"/>
              <a:ext cx="731838" cy="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Straight Arrow Connector 94"/>
            <p:cNvCxnSpPr/>
            <p:nvPr/>
          </p:nvCxnSpPr>
          <p:spPr bwMode="auto">
            <a:xfrm>
              <a:off x="1268519" y="2342642"/>
              <a:ext cx="731838" cy="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1263519" y="3283626"/>
              <a:ext cx="731838" cy="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Straight Arrow Connector 96"/>
            <p:cNvCxnSpPr/>
            <p:nvPr/>
          </p:nvCxnSpPr>
          <p:spPr bwMode="auto">
            <a:xfrm>
              <a:off x="1268226" y="4199578"/>
              <a:ext cx="731838" cy="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Straight Arrow Connector 97"/>
            <p:cNvCxnSpPr/>
            <p:nvPr/>
          </p:nvCxnSpPr>
          <p:spPr bwMode="auto">
            <a:xfrm>
              <a:off x="1233539" y="5206250"/>
              <a:ext cx="731838" cy="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Rectangle 2"/>
          <p:cNvSpPr/>
          <p:nvPr/>
        </p:nvSpPr>
        <p:spPr>
          <a:xfrm>
            <a:off x="5297946" y="1272884"/>
            <a:ext cx="6520182" cy="543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b="1" dirty="0"/>
              <a:t>Tough Business Cycle for Companies</a:t>
            </a:r>
            <a:br>
              <a:rPr lang="en-US" b="1" dirty="0"/>
            </a:br>
            <a:r>
              <a:rPr lang="en-US" kern="0" dirty="0"/>
              <a:t>Philanthropic budgets tighten … limited resources for intensive UW effort</a:t>
            </a:r>
            <a:br>
              <a:rPr lang="en-US" kern="0" dirty="0"/>
            </a:br>
            <a:br>
              <a:rPr lang="en-US" dirty="0"/>
            </a:br>
            <a:r>
              <a:rPr lang="en-US" b="1" dirty="0"/>
              <a:t>Reduced or Eliminated Corporate Match</a:t>
            </a:r>
            <a:br>
              <a:rPr lang="en-US" b="1" dirty="0"/>
            </a:br>
            <a:r>
              <a:rPr lang="en-US" kern="0" dirty="0"/>
              <a:t>Companies follow employee trends and executive decisions that cap, designate, reduce or eliminate sizable undesignated corporate funds </a:t>
            </a:r>
            <a:endParaRPr lang="en-US" dirty="0"/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b="1" dirty="0"/>
              <a:t>Eroding Employee Campaign</a:t>
            </a:r>
            <a:br>
              <a:rPr lang="en-US" b="1" dirty="0"/>
            </a:br>
            <a:r>
              <a:rPr lang="en-US" kern="0" dirty="0"/>
              <a:t>Low participation &amp; low RUM signals diminished interest</a:t>
            </a:r>
            <a:br>
              <a:rPr lang="en-US" dirty="0"/>
            </a:br>
            <a:endParaRPr lang="en-US" dirty="0"/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b="1" dirty="0"/>
              <a:t>Campaign Structure Changes</a:t>
            </a:r>
            <a:br>
              <a:rPr lang="en-US" b="1" dirty="0"/>
            </a:br>
            <a:r>
              <a:rPr lang="en-US" kern="0" dirty="0"/>
              <a:t>More open, more choice, more designations, unbranded … less for UW </a:t>
            </a:r>
            <a:br>
              <a:rPr lang="en-US" dirty="0"/>
            </a:br>
            <a:endParaRPr lang="en-US" dirty="0"/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b="1" dirty="0"/>
              <a:t>Technology Disruptions</a:t>
            </a:r>
            <a:br>
              <a:rPr lang="en-US" b="1" dirty="0"/>
            </a:br>
            <a:r>
              <a:rPr lang="en-US" kern="0" dirty="0"/>
              <a:t>New platforms &amp; vendors create distance with companies &amp; limit donor data</a:t>
            </a:r>
            <a:br>
              <a:rPr lang="en-US" dirty="0"/>
            </a:br>
            <a:endParaRPr lang="en-US" dirty="0"/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b="1" dirty="0"/>
              <a:t>Disengaged C-Suite &amp; Executive Turnover</a:t>
            </a:r>
            <a:br>
              <a:rPr lang="en-US" b="1" dirty="0"/>
            </a:br>
            <a:r>
              <a:rPr lang="en-US" kern="0" dirty="0"/>
              <a:t>Leadership questions the UW relationship &amp; level of support, plus new &amp; unaffiliated executives can change things quickly</a:t>
            </a:r>
            <a:br>
              <a:rPr lang="en-US" dirty="0"/>
            </a:br>
            <a:endParaRPr lang="en-US" dirty="0"/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71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12329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78087"/>
            <a:ext cx="10515600" cy="162184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</a:rPr>
              <a:t>Rethinking Corporate Relations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795734" y="3054932"/>
            <a:ext cx="658368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862797" y="3284397"/>
            <a:ext cx="10515600" cy="1176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endParaRPr lang="en-US" sz="3400" dirty="0">
              <a:solidFill>
                <a:schemeClr val="bg1"/>
              </a:solidFill>
            </a:endParaRP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64837" y="596720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30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9483" y="157593"/>
            <a:ext cx="10526045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New Approach:  What Companies Seek in a Partner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554038" y="927463"/>
            <a:ext cx="10587574" cy="5009787"/>
          </a:xfrm>
        </p:spPr>
        <p:txBody>
          <a:bodyPr/>
          <a:lstStyle/>
          <a:p>
            <a:pPr marL="0" indent="0" eaLnBrk="1" hangingPunct="1">
              <a:lnSpc>
                <a:spcPct val="50000"/>
              </a:lnSpc>
              <a:spcBef>
                <a:spcPct val="75000"/>
              </a:spcBef>
              <a:buClr>
                <a:schemeClr val="hlink"/>
              </a:buClr>
              <a:buNone/>
            </a:pPr>
            <a:endParaRPr lang="en-US" dirty="0"/>
          </a:p>
          <a:p>
            <a:pPr eaLnBrk="1" hangingPunct="1">
              <a:lnSpc>
                <a:spcPct val="50000"/>
              </a:lnSpc>
              <a:spcBef>
                <a:spcPct val="75000"/>
              </a:spcBef>
              <a:buClr>
                <a:schemeClr val="hlink"/>
              </a:buClr>
              <a:buFontTx/>
              <a:buChar char="•"/>
            </a:pPr>
            <a:r>
              <a:rPr lang="en-US" dirty="0"/>
              <a:t>  Year-round </a:t>
            </a:r>
            <a:r>
              <a:rPr lang="en-US" b="1" dirty="0"/>
              <a:t>Employee Engagement </a:t>
            </a:r>
            <a:r>
              <a:rPr lang="en-US" dirty="0"/>
              <a:t>(giving, volunteering)</a:t>
            </a:r>
          </a:p>
          <a:p>
            <a:pPr eaLnBrk="1" hangingPunct="1">
              <a:lnSpc>
                <a:spcPct val="50000"/>
              </a:lnSpc>
              <a:spcBef>
                <a:spcPct val="75000"/>
              </a:spcBef>
              <a:buClr>
                <a:schemeClr val="hlink"/>
              </a:buClr>
              <a:buFontTx/>
              <a:buChar char="•"/>
            </a:pPr>
            <a:endParaRPr lang="en-US" sz="700" dirty="0"/>
          </a:p>
          <a:p>
            <a:pPr eaLnBrk="1" hangingPunct="1">
              <a:lnSpc>
                <a:spcPct val="50000"/>
              </a:lnSpc>
              <a:spcBef>
                <a:spcPct val="75000"/>
              </a:spcBef>
              <a:buClr>
                <a:schemeClr val="hlink"/>
              </a:buClr>
              <a:buFontTx/>
              <a:buChar char="•"/>
            </a:pPr>
            <a:r>
              <a:rPr lang="en-US" dirty="0"/>
              <a:t>  Proven Partner for </a:t>
            </a:r>
            <a:r>
              <a:rPr lang="en-US" b="1" dirty="0"/>
              <a:t>Corporate Social Responsibility</a:t>
            </a:r>
            <a:r>
              <a:rPr lang="en-US" dirty="0"/>
              <a:t> (CSR)</a:t>
            </a:r>
          </a:p>
          <a:p>
            <a:pPr marL="800100" lvl="2" indent="-344488" eaLnBrk="1" hangingPunct="1">
              <a:lnSpc>
                <a:spcPct val="40000"/>
              </a:lnSpc>
              <a:spcBef>
                <a:spcPct val="75000"/>
              </a:spcBef>
              <a:buFontTx/>
              <a:buChar char="•"/>
            </a:pPr>
            <a:r>
              <a:rPr lang="en-US" dirty="0"/>
              <a:t>Aligned goals</a:t>
            </a:r>
          </a:p>
          <a:p>
            <a:pPr marL="800100" lvl="2" indent="-344488" eaLnBrk="1" hangingPunct="1">
              <a:lnSpc>
                <a:spcPct val="40000"/>
              </a:lnSpc>
              <a:spcBef>
                <a:spcPct val="75000"/>
              </a:spcBef>
              <a:buFontTx/>
              <a:buChar char="•"/>
            </a:pPr>
            <a:r>
              <a:rPr lang="en-US" dirty="0"/>
              <a:t>Measured impact</a:t>
            </a:r>
          </a:p>
        </p:txBody>
      </p:sp>
      <p:sp>
        <p:nvSpPr>
          <p:cNvPr id="3" name="Rectangle 2"/>
          <p:cNvSpPr/>
          <p:nvPr/>
        </p:nvSpPr>
        <p:spPr>
          <a:xfrm>
            <a:off x="554037" y="3249637"/>
            <a:ext cx="959122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5000"/>
              </a:lnSpc>
              <a:spcBef>
                <a:spcPct val="65000"/>
              </a:spcBef>
              <a:buClr>
                <a:schemeClr val="hlink"/>
              </a:buClr>
              <a:buFontTx/>
              <a:buChar char="•"/>
            </a:pPr>
            <a:r>
              <a:rPr lang="en-US" sz="2800" b="1" dirty="0"/>
              <a:t>Local</a:t>
            </a:r>
            <a:r>
              <a:rPr lang="en-US" sz="2800" dirty="0"/>
              <a:t> knowledge of communities, but with </a:t>
            </a:r>
            <a:r>
              <a:rPr lang="en-US" sz="2800" b="1" dirty="0"/>
              <a:t>Global</a:t>
            </a:r>
            <a:r>
              <a:rPr lang="en-US" sz="2800" dirty="0"/>
              <a:t> reach</a:t>
            </a:r>
          </a:p>
          <a:p>
            <a:pPr marL="342900" indent="-342900">
              <a:lnSpc>
                <a:spcPct val="95000"/>
              </a:lnSpc>
              <a:spcBef>
                <a:spcPct val="65000"/>
              </a:spcBef>
              <a:buClr>
                <a:schemeClr val="hlink"/>
              </a:buClr>
              <a:buFontTx/>
              <a:buChar char="•"/>
            </a:pPr>
            <a:r>
              <a:rPr lang="en-US" sz="2800" dirty="0"/>
              <a:t>Benchmarking regarding corporate peers, </a:t>
            </a:r>
            <a:r>
              <a:rPr lang="en-US" sz="2800" b="1" dirty="0"/>
              <a:t>Best Practices</a:t>
            </a:r>
          </a:p>
          <a:p>
            <a:pPr marL="342900" indent="-342900">
              <a:lnSpc>
                <a:spcPct val="95000"/>
              </a:lnSpc>
              <a:spcBef>
                <a:spcPct val="65000"/>
              </a:spcBef>
              <a:buClr>
                <a:schemeClr val="hlink"/>
              </a:buClr>
              <a:buFontTx/>
              <a:buChar char="•"/>
            </a:pPr>
            <a:r>
              <a:rPr lang="en-US" sz="2800" dirty="0"/>
              <a:t>Recognition to drive </a:t>
            </a:r>
            <a:r>
              <a:rPr lang="en-US" sz="2800" b="1" dirty="0"/>
              <a:t>Business Value</a:t>
            </a:r>
          </a:p>
          <a:p>
            <a:pPr marL="342900" indent="-342900">
              <a:lnSpc>
                <a:spcPct val="95000"/>
              </a:lnSpc>
              <a:spcBef>
                <a:spcPct val="65000"/>
              </a:spcBef>
              <a:buClr>
                <a:schemeClr val="hlink"/>
              </a:buClr>
              <a:buFontTx/>
              <a:buChar char="•"/>
            </a:pPr>
            <a:r>
              <a:rPr lang="en-US" sz="2800" dirty="0"/>
              <a:t>Driver of </a:t>
            </a:r>
            <a:r>
              <a:rPr lang="en-US" sz="2800" b="1" dirty="0"/>
              <a:t>Talent</a:t>
            </a:r>
            <a:r>
              <a:rPr lang="en-US" sz="2800" dirty="0"/>
              <a:t> Retention</a:t>
            </a:r>
          </a:p>
        </p:txBody>
      </p:sp>
    </p:spTree>
    <p:extLst>
      <p:ext uri="{BB962C8B-B14F-4D97-AF65-F5344CB8AC3E}">
        <p14:creationId xmlns:p14="http://schemas.microsoft.com/office/powerpoint/2010/main" val="4004393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9483" y="157593"/>
            <a:ext cx="10526045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Step 1:  Relationship Mapping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5641145" y="1272884"/>
            <a:ext cx="52050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Who are the key influencers?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How much do they support United Way?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How much authority do your contacts have to make business decisions related to United Way?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1588" y="1700712"/>
            <a:ext cx="49541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kern="0" dirty="0"/>
              <a:t>Relationship Mapping your Companies</a:t>
            </a:r>
          </a:p>
          <a:p>
            <a:endParaRPr lang="en-US" sz="2400" u="sng" kern="0" dirty="0"/>
          </a:p>
          <a:p>
            <a:endParaRPr lang="en-US" sz="2400" kern="0" dirty="0"/>
          </a:p>
          <a:p>
            <a:endParaRPr lang="en-US" sz="24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982779"/>
              </p:ext>
            </p:extLst>
          </p:nvPr>
        </p:nvGraphicFramePr>
        <p:xfrm>
          <a:off x="391587" y="4589443"/>
          <a:ext cx="3744315" cy="1741020"/>
        </p:xfrm>
        <a:graphic>
          <a:graphicData uri="http://schemas.openxmlformats.org/drawingml/2006/table">
            <a:tbl>
              <a:tblPr/>
              <a:tblGrid>
                <a:gridCol w="853966">
                  <a:extLst>
                    <a:ext uri="{9D8B030D-6E8A-4147-A177-3AD203B41FA5}">
                      <a16:colId xmlns:a16="http://schemas.microsoft.com/office/drawing/2014/main" val="813463107"/>
                    </a:ext>
                  </a:extLst>
                </a:gridCol>
                <a:gridCol w="2012494">
                  <a:extLst>
                    <a:ext uri="{9D8B030D-6E8A-4147-A177-3AD203B41FA5}">
                      <a16:colId xmlns:a16="http://schemas.microsoft.com/office/drawing/2014/main" val="3663965629"/>
                    </a:ext>
                  </a:extLst>
                </a:gridCol>
                <a:gridCol w="877855">
                  <a:extLst>
                    <a:ext uri="{9D8B030D-6E8A-4147-A177-3AD203B41FA5}">
                      <a16:colId xmlns:a16="http://schemas.microsoft.com/office/drawing/2014/main" val="2066371766"/>
                    </a:ext>
                  </a:extLst>
                </a:gridCol>
              </a:tblGrid>
              <a:tr h="219737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762131"/>
                  </a:ext>
                </a:extLst>
              </a:tr>
              <a:tr h="439472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512877"/>
                  </a:ext>
                </a:extLst>
              </a:tr>
              <a:tr h="219737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402834"/>
                  </a:ext>
                </a:extLst>
              </a:tr>
              <a:tr h="376454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292212"/>
                  </a:ext>
                </a:extLst>
              </a:tr>
              <a:tr h="376454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564389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567310"/>
              </p:ext>
            </p:extLst>
          </p:nvPr>
        </p:nvGraphicFramePr>
        <p:xfrm>
          <a:off x="391587" y="4797213"/>
          <a:ext cx="9301054" cy="1392572"/>
        </p:xfrm>
        <a:graphic>
          <a:graphicData uri="http://schemas.openxmlformats.org/drawingml/2006/table">
            <a:tbl>
              <a:tblPr/>
              <a:tblGrid>
                <a:gridCol w="2121292">
                  <a:extLst>
                    <a:ext uri="{9D8B030D-6E8A-4147-A177-3AD203B41FA5}">
                      <a16:colId xmlns:a16="http://schemas.microsoft.com/office/drawing/2014/main" val="3927484383"/>
                    </a:ext>
                  </a:extLst>
                </a:gridCol>
                <a:gridCol w="3620635">
                  <a:extLst>
                    <a:ext uri="{9D8B030D-6E8A-4147-A177-3AD203B41FA5}">
                      <a16:colId xmlns:a16="http://schemas.microsoft.com/office/drawing/2014/main" val="1769761663"/>
                    </a:ext>
                  </a:extLst>
                </a:gridCol>
                <a:gridCol w="3559127">
                  <a:extLst>
                    <a:ext uri="{9D8B030D-6E8A-4147-A177-3AD203B41FA5}">
                      <a16:colId xmlns:a16="http://schemas.microsoft.com/office/drawing/2014/main" val="2739150826"/>
                    </a:ext>
                  </a:extLst>
                </a:gridCol>
              </a:tblGrid>
              <a:tr h="348143"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rgbClr val="FF8C00"/>
                          </a:solidFill>
                          <a:effectLst/>
                          <a:hlinkClick r:id="rId4"/>
                        </a:rPr>
                        <a:t>Michael Becher</a:t>
                      </a:r>
                      <a:endParaRPr lang="en-US" b="0" u="sng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rgbClr val="FF8C00"/>
                          </a:solidFill>
                          <a:effectLst/>
                          <a:hlinkClick r:id="rId5"/>
                        </a:rPr>
                        <a:t>United Way of Central Indiana</a:t>
                      </a:r>
                      <a:endParaRPr lang="en-US" b="0" u="sng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Ann </a:t>
                      </a:r>
                      <a:r>
                        <a:rPr lang="en-US" dirty="0" err="1">
                          <a:effectLst/>
                        </a:rPr>
                        <a:t>Murtlow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370911"/>
                  </a:ext>
                </a:extLst>
              </a:tr>
              <a:tr h="348143"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rgbClr val="FF8C00"/>
                          </a:solidFill>
                          <a:effectLst/>
                          <a:hlinkClick r:id="rId6"/>
                        </a:rPr>
                        <a:t>James </a:t>
                      </a:r>
                      <a:r>
                        <a:rPr lang="en-US" b="0" u="sng" dirty="0" err="1">
                          <a:solidFill>
                            <a:srgbClr val="FF8C00"/>
                          </a:solidFill>
                          <a:effectLst/>
                          <a:hlinkClick r:id="rId6"/>
                        </a:rPr>
                        <a:t>Ellerhorst</a:t>
                      </a:r>
                      <a:endParaRPr lang="en-US" b="0" u="sng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>
                          <a:solidFill>
                            <a:srgbClr val="FF8C00"/>
                          </a:solidFill>
                          <a:effectLst/>
                          <a:hlinkClick r:id="rId7"/>
                        </a:rPr>
                        <a:t>United Way of Greater Cincinnati</a:t>
                      </a:r>
                      <a:endParaRPr lang="en-US" b="0" u="sng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Robert </a:t>
                      </a:r>
                      <a:r>
                        <a:rPr lang="en-US" dirty="0" err="1">
                          <a:effectLst/>
                        </a:rPr>
                        <a:t>Reifsnyder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644025"/>
                  </a:ext>
                </a:extLst>
              </a:tr>
              <a:tr h="348143">
                <a:tc>
                  <a:txBody>
                    <a:bodyPr/>
                    <a:lstStyle/>
                    <a:p>
                      <a:r>
                        <a:rPr lang="en-US" b="0" u="sng">
                          <a:solidFill>
                            <a:srgbClr val="FF8C00"/>
                          </a:solidFill>
                          <a:effectLst/>
                          <a:hlinkClick r:id="rId8"/>
                        </a:rPr>
                        <a:t>Anne Taylor</a:t>
                      </a:r>
                      <a:endParaRPr lang="en-US" b="0" u="sng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>
                          <a:solidFill>
                            <a:srgbClr val="FF8C00"/>
                          </a:solidFill>
                          <a:effectLst/>
                          <a:hlinkClick r:id="rId9"/>
                        </a:rPr>
                        <a:t>United Way of Greater Houston</a:t>
                      </a:r>
                      <a:endParaRPr lang="en-US" b="0" u="sng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Anna</a:t>
                      </a:r>
                      <a:r>
                        <a:rPr lang="en-US" baseline="0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Babin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498858"/>
                  </a:ext>
                </a:extLst>
              </a:tr>
              <a:tr h="348143"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rgbClr val="FF8C00"/>
                          </a:solidFill>
                          <a:effectLst/>
                          <a:hlinkClick r:id="rId10"/>
                        </a:rPr>
                        <a:t>Michelle </a:t>
                      </a:r>
                      <a:r>
                        <a:rPr lang="en-US" b="0" u="sng" dirty="0" err="1">
                          <a:solidFill>
                            <a:srgbClr val="FF8C00"/>
                          </a:solidFill>
                          <a:effectLst/>
                          <a:hlinkClick r:id="rId10"/>
                        </a:rPr>
                        <a:t>Kerrick</a:t>
                      </a:r>
                      <a:endParaRPr lang="en-US" b="0" u="sng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rgbClr val="FF8C00"/>
                          </a:solidFill>
                          <a:effectLst/>
                          <a:hlinkClick r:id="rId11"/>
                        </a:rPr>
                        <a:t>United Way of Greater Los Angeles</a:t>
                      </a:r>
                      <a:endParaRPr lang="en-US" b="0" u="sng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Elise </a:t>
                      </a:r>
                      <a:r>
                        <a:rPr lang="en-US" dirty="0" err="1">
                          <a:effectLst/>
                        </a:rPr>
                        <a:t>Buik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380728"/>
                  </a:ext>
                </a:extLst>
              </a:tr>
            </a:tbl>
          </a:graphicData>
        </a:graphic>
      </p:graphicFrame>
      <p:pic>
        <p:nvPicPr>
          <p:cNvPr id="9" name="Picture 8" descr="Deloitte Color_Web_R#86881F"/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87" y="3935684"/>
            <a:ext cx="3169265" cy="746505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511408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9483" y="157593"/>
            <a:ext cx="10526045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Step 2: Research Company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6096000" y="1785174"/>
            <a:ext cx="5162843" cy="1931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Questions:</a:t>
            </a:r>
          </a:p>
          <a:p>
            <a:endParaRPr lang="en-US" sz="2400" b="1" dirty="0"/>
          </a:p>
          <a:p>
            <a:pPr marL="457200" indent="-457200">
              <a:buAutoNum type="arabicPeriod"/>
            </a:pPr>
            <a:r>
              <a:rPr lang="en-US" sz="2400" dirty="0"/>
              <a:t>What are the biggest business challenges the company faces?</a:t>
            </a:r>
          </a:p>
          <a:p>
            <a:pPr marL="457200" indent="-457200">
              <a:buAutoNum type="arabicPeriod"/>
            </a:pPr>
            <a:r>
              <a:rPr lang="en-US" sz="2400" dirty="0"/>
              <a:t>What are the company’s CSR Goals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1587" y="1700712"/>
            <a:ext cx="49822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kern="0" dirty="0"/>
              <a:t>Understand a Company’s Business and Philanthropic Goals</a:t>
            </a:r>
          </a:p>
          <a:p>
            <a:endParaRPr lang="en-US" sz="2400" u="sng" kern="0" dirty="0"/>
          </a:p>
          <a:p>
            <a:endParaRPr lang="en-US" sz="2400" kern="0" dirty="0"/>
          </a:p>
        </p:txBody>
      </p:sp>
      <p:pic>
        <p:nvPicPr>
          <p:cNvPr id="8" name="Picture 7" descr="macys-logo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75" y="3724166"/>
            <a:ext cx="2757268" cy="7352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Rectangle 1"/>
          <p:cNvSpPr/>
          <p:nvPr/>
        </p:nvSpPr>
        <p:spPr>
          <a:xfrm>
            <a:off x="573276" y="4689204"/>
            <a:ext cx="60807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kern="0" dirty="0"/>
              <a:t>Focus Areas</a:t>
            </a:r>
            <a:r>
              <a:rPr lang="en-US" sz="2400" kern="0" dirty="0"/>
              <a:t>:		</a:t>
            </a:r>
            <a:r>
              <a:rPr lang="en-US" sz="2400" u="sng" kern="0" dirty="0"/>
              <a:t>Business</a:t>
            </a:r>
            <a:r>
              <a:rPr lang="en-US" sz="2400" kern="0" dirty="0"/>
              <a:t>:</a:t>
            </a:r>
          </a:p>
          <a:p>
            <a:r>
              <a:rPr lang="en-US" sz="2400" kern="0" dirty="0"/>
              <a:t>Women		Sales are down</a:t>
            </a:r>
          </a:p>
          <a:p>
            <a:r>
              <a:rPr lang="en-US" sz="2400" kern="0" dirty="0"/>
              <a:t>Hunger			New CEO</a:t>
            </a:r>
          </a:p>
          <a:p>
            <a:r>
              <a:rPr lang="en-US" sz="2400" kern="0" dirty="0"/>
              <a:t>Children		Stores Closing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5250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9483" y="157593"/>
            <a:ext cx="10526045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Step 3: Listen and Learn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5641145" y="1272884"/>
            <a:ext cx="52050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Discovery Questions:</a:t>
            </a:r>
          </a:p>
          <a:p>
            <a:endParaRPr lang="en-US" sz="2400" b="1" dirty="0"/>
          </a:p>
          <a:p>
            <a:pPr marL="457200" indent="-457200">
              <a:buAutoNum type="arabicPeriod"/>
            </a:pPr>
            <a:r>
              <a:rPr lang="en-US" sz="2400" dirty="0"/>
              <a:t>How would you best describe the work of United Way?</a:t>
            </a:r>
          </a:p>
          <a:p>
            <a:pPr marL="457200" indent="-457200">
              <a:buAutoNum type="arabicPeriod"/>
            </a:pPr>
            <a:r>
              <a:rPr lang="en-US" sz="2400" dirty="0"/>
              <a:t>What are the biggest points of dissatisfaction?</a:t>
            </a:r>
          </a:p>
          <a:p>
            <a:pPr marL="457200" indent="-457200">
              <a:buFontTx/>
              <a:buAutoNum type="arabicPeriod"/>
            </a:pPr>
            <a:r>
              <a:rPr lang="en-US" sz="2400" dirty="0"/>
              <a:t>How can we best deliver value to this relationship?</a:t>
            </a:r>
          </a:p>
          <a:p>
            <a:pPr marL="457200" indent="-457200">
              <a:buAutoNum type="arabicPeriod"/>
            </a:pPr>
            <a:r>
              <a:rPr lang="en-US" sz="2400" dirty="0"/>
              <a:t>Which of these would add the most value to your company?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Employee Retention &amp; Engagement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Brand Lift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CSR Initiatives 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1587" y="1700712"/>
            <a:ext cx="498227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kern="0" dirty="0"/>
              <a:t>Listen and Learn</a:t>
            </a:r>
          </a:p>
          <a:p>
            <a:endParaRPr lang="en-US" sz="2400" u="sng" kern="0" dirty="0"/>
          </a:p>
          <a:p>
            <a:r>
              <a:rPr lang="en-US" sz="2400" kern="0" dirty="0"/>
              <a:t>It’s no longer just about the workplace campaign….</a:t>
            </a:r>
          </a:p>
          <a:p>
            <a:endParaRPr lang="en-US" sz="2400" kern="0" dirty="0"/>
          </a:p>
          <a:p>
            <a:endParaRPr lang="en-US" sz="2400" kern="0" dirty="0"/>
          </a:p>
          <a:p>
            <a:r>
              <a:rPr lang="en-US" sz="2400" u="sng" kern="0" dirty="0"/>
              <a:t>Resources</a:t>
            </a:r>
            <a:r>
              <a:rPr lang="en-US" sz="2400" kern="0" dirty="0"/>
              <a:t>:</a:t>
            </a:r>
          </a:p>
          <a:p>
            <a:r>
              <a:rPr lang="en-US" sz="2400" kern="0" dirty="0"/>
              <a:t>UWW C-Suite Discovery Conversation Guide </a:t>
            </a:r>
            <a:r>
              <a:rPr lang="en-US" sz="2400" kern="0" dirty="0">
                <a:hlinkClick r:id="rId4"/>
              </a:rPr>
              <a:t>http://unitedway.link.csuiteguide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114954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9483" y="157593"/>
            <a:ext cx="10526045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Step 4:  Match Need to Solution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391587" y="1700712"/>
            <a:ext cx="52354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kern="0" dirty="0"/>
              <a:t>Match Business and philanthropic Needs to Solutions</a:t>
            </a:r>
          </a:p>
          <a:p>
            <a:endParaRPr lang="en-US" sz="2800" u="sng" kern="0" dirty="0"/>
          </a:p>
          <a:p>
            <a:endParaRPr lang="en-US" sz="2800" kern="0" dirty="0"/>
          </a:p>
          <a:p>
            <a:endParaRPr lang="en-US" sz="2800" kern="0" dirty="0"/>
          </a:p>
          <a:p>
            <a:endParaRPr lang="en-US" sz="2800" kern="0" dirty="0"/>
          </a:p>
          <a:p>
            <a:endParaRPr lang="en-US" sz="2400" u="sng" kern="0" dirty="0"/>
          </a:p>
          <a:p>
            <a:endParaRPr lang="en-US" sz="2400" kern="0" dirty="0"/>
          </a:p>
        </p:txBody>
      </p:sp>
      <p:pic>
        <p:nvPicPr>
          <p:cNvPr id="8" name="Picture 5" descr="View_united_wa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5" r="3381" b="11935"/>
          <a:stretch/>
        </p:blipFill>
        <p:spPr bwMode="auto">
          <a:xfrm>
            <a:off x="486524" y="3030972"/>
            <a:ext cx="2338298" cy="157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ile:Pitney Bowes.sv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24" y="4904311"/>
            <a:ext cx="3417601" cy="9357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6020971" y="1589649"/>
            <a:ext cx="46482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kern="0" dirty="0"/>
              <a:t>Examples:</a:t>
            </a:r>
          </a:p>
          <a:p>
            <a:r>
              <a:rPr lang="en-US" sz="2400" kern="0" dirty="0"/>
              <a:t>Campaign </a:t>
            </a:r>
          </a:p>
          <a:p>
            <a:r>
              <a:rPr lang="en-US" sz="2400" kern="0" dirty="0"/>
              <a:t>Volunteering</a:t>
            </a:r>
          </a:p>
          <a:p>
            <a:r>
              <a:rPr lang="en-US" sz="2400" kern="0" dirty="0"/>
              <a:t>Leadership Development</a:t>
            </a:r>
          </a:p>
          <a:p>
            <a:r>
              <a:rPr lang="en-US" sz="2400" kern="0" dirty="0"/>
              <a:t>Skill-based volunteering</a:t>
            </a:r>
          </a:p>
          <a:p>
            <a:r>
              <a:rPr lang="en-US" sz="2400" kern="0" dirty="0"/>
              <a:t>Cause Marketing Opportunities</a:t>
            </a:r>
          </a:p>
          <a:p>
            <a:r>
              <a:rPr lang="en-US" sz="2400" kern="0" dirty="0"/>
              <a:t>Special Events – Target Market</a:t>
            </a:r>
          </a:p>
          <a:p>
            <a:r>
              <a:rPr lang="en-US" sz="2400" kern="0" dirty="0"/>
              <a:t>International Giving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30" t="23325" r="31357" b="22889"/>
          <a:stretch/>
        </p:blipFill>
        <p:spPr>
          <a:xfrm>
            <a:off x="4292350" y="4969262"/>
            <a:ext cx="2110155" cy="1599912"/>
          </a:xfrm>
          <a:prstGeom prst="rect">
            <a:avLst/>
          </a:prstGeom>
        </p:spPr>
      </p:pic>
      <p:pic>
        <p:nvPicPr>
          <p:cNvPr id="12" name="Picture 11" descr="macys-logo"/>
          <p:cNvPicPr/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238" y="5471354"/>
            <a:ext cx="2757268" cy="735292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3" name="Picture 12" descr="American Express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86" y="3256538"/>
            <a:ext cx="1336430" cy="1124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itibank">
            <a:hlinkClick r:id="rId10"/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1988" y="4268837"/>
            <a:ext cx="1396571" cy="12709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2241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9483" y="157593"/>
            <a:ext cx="10526045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Step 5:  Formalize the Relationship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5641145" y="1272884"/>
            <a:ext cx="520504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Partnership Agreements</a:t>
            </a:r>
            <a:endParaRPr lang="en-US" sz="2400" b="1" dirty="0"/>
          </a:p>
          <a:p>
            <a:pPr marL="457200" indent="-457200" defTabSz="457200">
              <a:buFont typeface="+mj-lt"/>
              <a:buAutoNum type="arabicPeriod"/>
              <a:defRPr/>
            </a:pPr>
            <a:endParaRPr lang="en-US" dirty="0">
              <a:solidFill>
                <a:schemeClr val="dk1"/>
              </a:solidFill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dk1"/>
                </a:solidFill>
              </a:rPr>
              <a:t>All new companies to the GCL program will sign basic partnership agreements with United Way Worldwide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dk1"/>
                </a:solidFill>
              </a:rPr>
              <a:t>Sets expectations around relationship and shared value including campaign as well as aspects of the relationship such as processing, volunteering, and engagement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dk1"/>
                </a:solidFill>
              </a:rPr>
              <a:t>Current Agreements in place:  Eli Lilly, Deloitte, </a:t>
            </a:r>
            <a:r>
              <a:rPr lang="en-US">
                <a:solidFill>
                  <a:schemeClr val="dk1"/>
                </a:solidFill>
              </a:rPr>
              <a:t>Wells Fargo, P&amp;G</a:t>
            </a:r>
            <a:endParaRPr lang="en-US" dirty="0">
              <a:solidFill>
                <a:schemeClr val="dk1"/>
              </a:solidFill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dk1"/>
              </a:solidFill>
            </a:endParaRPr>
          </a:p>
          <a:p>
            <a:pPr defTabSz="457200">
              <a:defRPr/>
            </a:pPr>
            <a:r>
              <a:rPr lang="en-US" sz="2400" u="sng" dirty="0">
                <a:solidFill>
                  <a:schemeClr val="dk1"/>
                </a:solidFill>
              </a:rPr>
              <a:t>Resources: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dk1"/>
                </a:solidFill>
              </a:rPr>
              <a:t>Corporate Partnership Toolkit (</a:t>
            </a:r>
            <a:r>
              <a:rPr lang="en-US" dirty="0">
                <a:solidFill>
                  <a:schemeClr val="dk1"/>
                </a:solidFill>
                <a:hlinkClick r:id="rId3"/>
              </a:rPr>
              <a:t>online.unitedway.org/BoldPlay3</a:t>
            </a:r>
            <a:r>
              <a:rPr lang="en-US" dirty="0">
                <a:solidFill>
                  <a:schemeClr val="dk1"/>
                </a:solidFill>
              </a:rPr>
              <a:t>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1587" y="1700712"/>
            <a:ext cx="49822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kern="0" dirty="0"/>
              <a:t>Formalizing United Way as the Partner of Choice</a:t>
            </a:r>
          </a:p>
          <a:p>
            <a:endParaRPr lang="en-US" sz="2800" u="sng" kern="0" dirty="0"/>
          </a:p>
          <a:p>
            <a:endParaRPr lang="en-US" sz="2800" kern="0" dirty="0"/>
          </a:p>
          <a:p>
            <a:endParaRPr lang="en-US" sz="2800" kern="0" dirty="0"/>
          </a:p>
          <a:p>
            <a:endParaRPr lang="en-US" sz="2800" kern="0" dirty="0"/>
          </a:p>
          <a:p>
            <a:endParaRPr lang="en-US" sz="2400" u="sng" kern="0" dirty="0"/>
          </a:p>
          <a:p>
            <a:endParaRPr lang="en-US" sz="2400" kern="0" dirty="0"/>
          </a:p>
        </p:txBody>
      </p:sp>
      <p:pic>
        <p:nvPicPr>
          <p:cNvPr id="9" name="Picture 8" descr="Deloitte Color_Web_R#86881F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12" y="3347193"/>
            <a:ext cx="3169265" cy="746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Picture 7" descr="WFLogo[1] Rec'vd 4-2-0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34" y="4450549"/>
            <a:ext cx="1612232" cy="150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431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12329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78087"/>
            <a:ext cx="10515600" cy="162184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</a:rPr>
              <a:t>Welcome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795734" y="3054932"/>
            <a:ext cx="658368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862797" y="3284397"/>
            <a:ext cx="10515600" cy="1176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sz="3400" dirty="0">
                <a:solidFill>
                  <a:schemeClr val="bg1"/>
                </a:solidFill>
              </a:rPr>
              <a:t>Mike Kerkorian, Director, Corporate Relations</a:t>
            </a:r>
          </a:p>
          <a:p>
            <a:pPr algn="ctr">
              <a:spcBef>
                <a:spcPts val="600"/>
              </a:spcBef>
            </a:pPr>
            <a:r>
              <a:rPr lang="en-US" sz="3400" dirty="0">
                <a:solidFill>
                  <a:schemeClr val="bg1"/>
                </a:solidFill>
              </a:rPr>
              <a:t>United Way Worldwide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64837" y="596720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43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978727" y="157593"/>
            <a:ext cx="8686800" cy="800101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0327" y="1615043"/>
            <a:ext cx="89897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Agenda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Global Corporate Leaders (GCL) 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Rethinking Corporate Engagement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United Way Worldwide Resources 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640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12329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78087"/>
            <a:ext cx="10515600" cy="162184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</a:rPr>
              <a:t>Global Corporate Leaders (GCL) Overview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795734" y="3054932"/>
            <a:ext cx="658368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862797" y="3284397"/>
            <a:ext cx="10515600" cy="1176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sz="4000" dirty="0">
                <a:solidFill>
                  <a:schemeClr val="bg1"/>
                </a:solidFill>
              </a:rPr>
              <a:t>United Way Worldwide</a:t>
            </a:r>
          </a:p>
          <a:p>
            <a:pPr algn="ctr">
              <a:spcBef>
                <a:spcPts val="600"/>
              </a:spcBef>
            </a:pPr>
            <a:endParaRPr lang="en-US" sz="3400" dirty="0">
              <a:solidFill>
                <a:schemeClr val="bg1"/>
              </a:solidFill>
            </a:endParaRP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64837" y="596720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31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86598" y="157593"/>
            <a:ext cx="9878930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GCL Program History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3385" y="1434905"/>
            <a:ext cx="105085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1976:  The National Corporate Development Program (NCD) started.  Established because global leaders believed national companies should take a larger role in leading community change. </a:t>
            </a:r>
          </a:p>
          <a:p>
            <a:endParaRPr lang="en-US" dirty="0"/>
          </a:p>
          <a:p>
            <a:r>
              <a:rPr lang="en-US" dirty="0"/>
              <a:t>1980s: Over 500 companies.  No criteria established.  </a:t>
            </a:r>
          </a:p>
          <a:p>
            <a:endParaRPr lang="en-US" dirty="0"/>
          </a:p>
          <a:p>
            <a:r>
              <a:rPr lang="en-US" dirty="0"/>
              <a:t>1990s:  NCL Program - criteria formalized to be $1million in campaign, 10,000+ employees, and 25+ locations.</a:t>
            </a:r>
          </a:p>
          <a:p>
            <a:endParaRPr lang="en-US" dirty="0"/>
          </a:p>
          <a:p>
            <a:r>
              <a:rPr lang="en-US" dirty="0"/>
              <a:t>2005:  NCL Program evaluated with some companies removed from program.  Others grandfathered into program.  </a:t>
            </a:r>
          </a:p>
          <a:p>
            <a:endParaRPr lang="en-US" dirty="0"/>
          </a:p>
          <a:p>
            <a:r>
              <a:rPr lang="en-US" dirty="0"/>
              <a:t>2008:  GCL program is founded after UWA &amp; UWI became UWW to demonstrate increasing focus on United Way’s global movement and multinational corporate partners.  New criteria established to recognize global organization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85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86598" y="157593"/>
            <a:ext cx="9878930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GCL Criteria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5760" y="1392702"/>
            <a:ext cx="87782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1" indent="-227013"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400" u="sng" dirty="0">
                <a:solidFill>
                  <a:schemeClr val="accent1"/>
                </a:solidFill>
              </a:rPr>
              <a:t>Mission</a:t>
            </a:r>
            <a:r>
              <a:rPr lang="en-US" sz="2400" dirty="0">
                <a:solidFill>
                  <a:schemeClr val="accent1"/>
                </a:solidFill>
              </a:rPr>
              <a:t>: </a:t>
            </a:r>
            <a:r>
              <a:rPr lang="en-US" sz="2400" b="0" dirty="0">
                <a:solidFill>
                  <a:schemeClr val="accent1"/>
                </a:solidFill>
              </a:rPr>
              <a:t>To deliver impact in communities through philanthropic relationships with national and global corporations. </a:t>
            </a:r>
            <a:endParaRPr lang="en-US" sz="2400" dirty="0"/>
          </a:p>
          <a:p>
            <a:pPr marL="341313" lvl="1" indent="-227013"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400" dirty="0"/>
              <a:t>Annual corporate and employee contributions total a minimum of $2.5 million with at least 50% invested in United Way’s community impact work</a:t>
            </a:r>
          </a:p>
          <a:p>
            <a:pPr marL="341313" lvl="1" indent="-227013"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400" dirty="0"/>
              <a:t>Partners with United Way beyond the workplace giving campaign </a:t>
            </a:r>
          </a:p>
          <a:p>
            <a:pPr marL="341313" lvl="1" indent="-227013"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400" dirty="0"/>
              <a:t>Commits to partnering in the U.S. and a minimum of two additional countries  </a:t>
            </a:r>
          </a:p>
          <a:p>
            <a:pPr marL="341313" lvl="1" indent="-227013"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400" dirty="0"/>
              <a:t>25,000 or more employees around the world</a:t>
            </a:r>
          </a:p>
          <a:p>
            <a:pPr marL="341313" lvl="1" indent="-227013"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400" dirty="0"/>
              <a:t>Currently engaged with United Way in headquarter city</a:t>
            </a:r>
          </a:p>
        </p:txBody>
      </p:sp>
    </p:spTree>
    <p:extLst>
      <p:ext uri="{BB962C8B-B14F-4D97-AF65-F5344CB8AC3E}">
        <p14:creationId xmlns:p14="http://schemas.microsoft.com/office/powerpoint/2010/main" val="196125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24222" y="157593"/>
            <a:ext cx="9541305" cy="800101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GCL Program Today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3385" y="1434905"/>
            <a:ext cx="105085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80+ companies across 20 industries with overall giving at $1B+ annually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400" dirty="0"/>
              <a:t>Nearly 25% of all US donors from GCL companies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400" dirty="0"/>
              <a:t>Participation rate among GCLs at 40% vs. 18% for the rest of the network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400" dirty="0"/>
              <a:t>Corporate gifts from GCLs nearly $300 million, largely undesignated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8862" y="3324179"/>
            <a:ext cx="582871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000" b="1" dirty="0"/>
              <a:t>GOALs: Increase the following</a:t>
            </a:r>
          </a:p>
          <a:p>
            <a:pPr marL="381000" indent="-381000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000" dirty="0"/>
              <a:t>Resources Under Management (RUM)</a:t>
            </a:r>
          </a:p>
          <a:p>
            <a:pPr marL="381000" indent="-381000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000" dirty="0"/>
              <a:t>Total Fundraising</a:t>
            </a:r>
          </a:p>
          <a:p>
            <a:pPr marL="381000" indent="-381000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000" dirty="0"/>
              <a:t>Number of Donors</a:t>
            </a:r>
          </a:p>
          <a:p>
            <a:pPr marL="381000" indent="-381000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000" dirty="0"/>
              <a:t>Donor Details</a:t>
            </a:r>
          </a:p>
          <a:p>
            <a:pPr marL="381000" indent="-381000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000" dirty="0"/>
              <a:t>Timing of Reporting Results</a:t>
            </a:r>
          </a:p>
          <a:p>
            <a:pPr marL="381000" indent="-381000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000" dirty="0"/>
              <a:t>CSR Grants</a:t>
            </a:r>
          </a:p>
          <a:p>
            <a:pPr marL="381000" indent="-381000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Tx/>
              <a:buChar char="•"/>
            </a:pPr>
            <a:r>
              <a:rPr lang="en-US" sz="2000" dirty="0"/>
              <a:t>Cause Marketing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2404219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115291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86598" y="157593"/>
            <a:ext cx="9878930" cy="800101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What does a Company get?</a:t>
            </a:r>
          </a:p>
        </p:txBody>
      </p:sp>
      <p:pic>
        <p:nvPicPr>
          <p:cNvPr id="7" name="Picture 14" descr="uw_rgb_ful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9173" y="5955323"/>
            <a:ext cx="1165225" cy="5026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7285" y="1272884"/>
            <a:ext cx="10986869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36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One-stop </a:t>
            </a:r>
            <a:r>
              <a:rPr lang="en-US" sz="2400" b="1" dirty="0"/>
              <a:t>communication</a:t>
            </a:r>
            <a:r>
              <a:rPr lang="en-US" sz="2400" dirty="0"/>
              <a:t> with United Ways worldwide</a:t>
            </a:r>
          </a:p>
          <a:p>
            <a:pPr marL="8636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Best practices</a:t>
            </a:r>
            <a:r>
              <a:rPr lang="en-US" sz="2400" dirty="0"/>
              <a:t> and </a:t>
            </a:r>
            <a:r>
              <a:rPr lang="en-US" sz="2400" b="1" dirty="0"/>
              <a:t>benchmark techniques</a:t>
            </a:r>
          </a:p>
          <a:p>
            <a:pPr marL="8636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Expert </a:t>
            </a:r>
            <a:r>
              <a:rPr lang="en-US" sz="2400" b="1" dirty="0"/>
              <a:t>consultation</a:t>
            </a:r>
            <a:r>
              <a:rPr lang="en-US" sz="2400" dirty="0"/>
              <a:t> for multi-location campaigns, employee volunteer engagement and other philanthropic issues</a:t>
            </a:r>
          </a:p>
          <a:p>
            <a:pPr marL="8636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International funds distribution </a:t>
            </a:r>
            <a:r>
              <a:rPr lang="en-US" sz="2400" dirty="0"/>
              <a:t>(IDAG Program)</a:t>
            </a:r>
          </a:p>
          <a:p>
            <a:pPr marL="8636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Networking</a:t>
            </a:r>
            <a:r>
              <a:rPr lang="en-US" sz="2400" dirty="0"/>
              <a:t> opportunities with leading “community-minded” corporations </a:t>
            </a:r>
          </a:p>
          <a:p>
            <a:pPr marL="8636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Recognition: </a:t>
            </a:r>
            <a:r>
              <a:rPr lang="en-US" sz="2400" dirty="0"/>
              <a:t>Digital (website), Conferences, Social Media </a:t>
            </a:r>
          </a:p>
          <a:p>
            <a:pPr marL="8636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Communication &amp; </a:t>
            </a:r>
            <a:r>
              <a:rPr lang="en-US" sz="2400" b="1" dirty="0"/>
              <a:t>marketing resources</a:t>
            </a:r>
            <a:r>
              <a:rPr lang="en-US" sz="2400" dirty="0"/>
              <a:t>: online toolkit with campaign materials, messaging, etc. (unitedway.org/</a:t>
            </a:r>
            <a:r>
              <a:rPr lang="en-US" sz="2400" dirty="0" err="1"/>
              <a:t>corporateresources</a:t>
            </a:r>
            <a:r>
              <a:rPr lang="en-US" sz="2400" dirty="0"/>
              <a:t>) </a:t>
            </a:r>
          </a:p>
          <a:p>
            <a:pPr marL="8636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Increased efficiency through </a:t>
            </a:r>
            <a:r>
              <a:rPr lang="en-US" sz="2400" b="1" dirty="0"/>
              <a:t>technology assistance, centralized reporting, collective impact</a:t>
            </a:r>
            <a:endParaRPr lang="en-US" sz="2400" dirty="0"/>
          </a:p>
          <a:p>
            <a:pPr marL="8636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Access to </a:t>
            </a:r>
            <a:r>
              <a:rPr lang="en-US" sz="2400" b="1" dirty="0"/>
              <a:t>research</a:t>
            </a:r>
            <a:r>
              <a:rPr lang="en-US" sz="2400" dirty="0"/>
              <a:t>, government relations, labor participation activities</a:t>
            </a:r>
          </a:p>
        </p:txBody>
      </p:sp>
    </p:spTree>
    <p:extLst>
      <p:ext uri="{BB962C8B-B14F-4D97-AF65-F5344CB8AC3E}">
        <p14:creationId xmlns:p14="http://schemas.microsoft.com/office/powerpoint/2010/main" val="360047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1069146"/>
          </a:xfrm>
          <a:prstGeom prst="rect">
            <a:avLst/>
          </a:prstGeom>
          <a:solidFill>
            <a:srgbClr val="10167F"/>
          </a:solidFill>
          <a:ln>
            <a:noFill/>
          </a:ln>
        </p:spPr>
        <p:txBody>
          <a:bodyPr wrap="none" anchor="ctr"/>
          <a:lstStyle/>
          <a:p>
            <a:r>
              <a:rPr lang="en-US" b="1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978727" y="157593"/>
            <a:ext cx="8686800" cy="800101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GCL Campaign Data (2015)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665" y="5496791"/>
            <a:ext cx="1233465" cy="119723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89579" y="1550737"/>
            <a:ext cx="56226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Top 5 GCL Companies</a:t>
            </a:r>
          </a:p>
          <a:p>
            <a:endParaRPr lang="en-US" sz="2200" dirty="0"/>
          </a:p>
          <a:p>
            <a:r>
              <a:rPr lang="en-US" sz="2200" dirty="0"/>
              <a:t>    Wells Fargo: 			$86,288,386</a:t>
            </a:r>
          </a:p>
          <a:p>
            <a:r>
              <a:rPr lang="en-US" sz="2200" dirty="0"/>
              <a:t>    UPS: 				$65,801,446</a:t>
            </a:r>
          </a:p>
          <a:p>
            <a:r>
              <a:rPr lang="en-US" sz="2200" dirty="0"/>
              <a:t>    Publix: 			$58,863,708</a:t>
            </a:r>
          </a:p>
          <a:p>
            <a:r>
              <a:rPr lang="en-US" sz="2200" dirty="0"/>
              <a:t>    AT&amp;T: 			$42,473,157</a:t>
            </a:r>
          </a:p>
          <a:p>
            <a:r>
              <a:rPr lang="en-US" sz="2200" dirty="0"/>
              <a:t>    Boeing: 			$39,650,000</a:t>
            </a:r>
          </a:p>
          <a:p>
            <a:endParaRPr lang="en-US" sz="2200" dirty="0"/>
          </a:p>
          <a:p>
            <a:r>
              <a:rPr lang="en-US" sz="2200" b="1" dirty="0">
                <a:solidFill>
                  <a:schemeClr val="accent1"/>
                </a:solidFill>
              </a:rPr>
              <a:t>Grand Total: 			$293,076,697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4911" y="1669579"/>
            <a:ext cx="4979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2015 Campaign Total: $1,030,150,453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03751822"/>
              </p:ext>
            </p:extLst>
          </p:nvPr>
        </p:nvGraphicFramePr>
        <p:xfrm>
          <a:off x="337624" y="2152356"/>
          <a:ext cx="6443003" cy="4448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824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28165</TotalTime>
  <Words>846</Words>
  <Application>Microsoft Office PowerPoint</Application>
  <PresentationFormat>Widescreen</PresentationFormat>
  <Paragraphs>179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Corporate Relations</vt:lpstr>
      <vt:lpstr>Welcome</vt:lpstr>
      <vt:lpstr>Agenda</vt:lpstr>
      <vt:lpstr>Global Corporate Leaders (GCL) Overview</vt:lpstr>
      <vt:lpstr>GCL Program History</vt:lpstr>
      <vt:lpstr>GCL Criteria</vt:lpstr>
      <vt:lpstr>GCL Program Today</vt:lpstr>
      <vt:lpstr>What does a Company get?</vt:lpstr>
      <vt:lpstr>GCL Campaign Data (2015)</vt:lpstr>
      <vt:lpstr>GCL Companies</vt:lpstr>
      <vt:lpstr>GCL Performance Factors</vt:lpstr>
      <vt:lpstr>Rethinking Corporate Relations</vt:lpstr>
      <vt:lpstr>New Approach:  What Companies Seek in a Partner</vt:lpstr>
      <vt:lpstr>Step 1:  Relationship Mapping</vt:lpstr>
      <vt:lpstr>Step 2: Research Company</vt:lpstr>
      <vt:lpstr>Step 3: Listen and Learn</vt:lpstr>
      <vt:lpstr>Step 4:  Match Need to Solution</vt:lpstr>
      <vt:lpstr>Step 5:  Formalize the Relationship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Messaging</dc:title>
  <dc:creator>Ellen Carpenter</dc:creator>
  <cp:lastModifiedBy>Kerkorian.Mike</cp:lastModifiedBy>
  <cp:revision>360</cp:revision>
  <cp:lastPrinted>2016-01-21T00:43:25Z</cp:lastPrinted>
  <dcterms:created xsi:type="dcterms:W3CDTF">2014-06-11T18:25:42Z</dcterms:created>
  <dcterms:modified xsi:type="dcterms:W3CDTF">2017-06-22T02:46:01Z</dcterms:modified>
</cp:coreProperties>
</file>