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1" r:id="rId1"/>
  </p:sldMasterIdLst>
  <p:notesMasterIdLst>
    <p:notesMasterId r:id="rId23"/>
  </p:notesMasterIdLst>
  <p:handoutMasterIdLst>
    <p:handoutMasterId r:id="rId24"/>
  </p:handoutMasterIdLst>
  <p:sldIdLst>
    <p:sldId id="416" r:id="rId2"/>
    <p:sldId id="418" r:id="rId3"/>
    <p:sldId id="419" r:id="rId4"/>
    <p:sldId id="420" r:id="rId5"/>
    <p:sldId id="421" r:id="rId6"/>
    <p:sldId id="422" r:id="rId7"/>
    <p:sldId id="423" r:id="rId8"/>
    <p:sldId id="407" r:id="rId9"/>
    <p:sldId id="409" r:id="rId10"/>
    <p:sldId id="339" r:id="rId11"/>
    <p:sldId id="411" r:id="rId12"/>
    <p:sldId id="408" r:id="rId13"/>
    <p:sldId id="412" r:id="rId14"/>
    <p:sldId id="404" r:id="rId15"/>
    <p:sldId id="410" r:id="rId16"/>
    <p:sldId id="405" r:id="rId17"/>
    <p:sldId id="403" r:id="rId18"/>
    <p:sldId id="414" r:id="rId19"/>
    <p:sldId id="413" r:id="rId20"/>
    <p:sldId id="341" r:id="rId21"/>
    <p:sldId id="415" r:id="rId22"/>
  </p:sldIdLst>
  <p:sldSz cx="9144000" cy="6858000" type="screen4x3"/>
  <p:notesSz cx="7010400" cy="9296400"/>
  <p:custDataLst>
    <p:tags r:id="rId26"/>
  </p:custDataLst>
  <p:defaultTextStyle>
    <a:defPPr>
      <a:defRPr lang="en-US"/>
    </a:defPPr>
    <a:lvl1pPr algn="l" rtl="0" fontAlgn="base">
      <a:spcBef>
        <a:spcPct val="0"/>
      </a:spcBef>
      <a:spcAft>
        <a:spcPct val="0"/>
      </a:spcAft>
      <a:defRPr sz="2400" kern="1200">
        <a:solidFill>
          <a:schemeClr val="tx1"/>
        </a:solidFill>
        <a:latin typeface="Arial" charset="0"/>
        <a:ea typeface="ＭＳ Ｐゴシック" pitchFamily="-64" charset="-128"/>
        <a:cs typeface="+mn-cs"/>
      </a:defRPr>
    </a:lvl1pPr>
    <a:lvl2pPr marL="457200" algn="l" rtl="0" fontAlgn="base">
      <a:spcBef>
        <a:spcPct val="0"/>
      </a:spcBef>
      <a:spcAft>
        <a:spcPct val="0"/>
      </a:spcAft>
      <a:defRPr sz="2400" kern="1200">
        <a:solidFill>
          <a:schemeClr val="tx1"/>
        </a:solidFill>
        <a:latin typeface="Arial" charset="0"/>
        <a:ea typeface="ＭＳ Ｐゴシック" pitchFamily="-64" charset="-128"/>
        <a:cs typeface="+mn-cs"/>
      </a:defRPr>
    </a:lvl2pPr>
    <a:lvl3pPr marL="914400" algn="l" rtl="0" fontAlgn="base">
      <a:spcBef>
        <a:spcPct val="0"/>
      </a:spcBef>
      <a:spcAft>
        <a:spcPct val="0"/>
      </a:spcAft>
      <a:defRPr sz="2400" kern="1200">
        <a:solidFill>
          <a:schemeClr val="tx1"/>
        </a:solidFill>
        <a:latin typeface="Arial" charset="0"/>
        <a:ea typeface="ＭＳ Ｐゴシック" pitchFamily="-64" charset="-128"/>
        <a:cs typeface="+mn-cs"/>
      </a:defRPr>
    </a:lvl3pPr>
    <a:lvl4pPr marL="1371600" algn="l" rtl="0" fontAlgn="base">
      <a:spcBef>
        <a:spcPct val="0"/>
      </a:spcBef>
      <a:spcAft>
        <a:spcPct val="0"/>
      </a:spcAft>
      <a:defRPr sz="2400" kern="1200">
        <a:solidFill>
          <a:schemeClr val="tx1"/>
        </a:solidFill>
        <a:latin typeface="Arial" charset="0"/>
        <a:ea typeface="ＭＳ Ｐゴシック" pitchFamily="-64" charset="-128"/>
        <a:cs typeface="+mn-cs"/>
      </a:defRPr>
    </a:lvl4pPr>
    <a:lvl5pPr marL="1828800" algn="l" rtl="0" fontAlgn="base">
      <a:spcBef>
        <a:spcPct val="0"/>
      </a:spcBef>
      <a:spcAft>
        <a:spcPct val="0"/>
      </a:spcAft>
      <a:defRPr sz="2400" kern="1200">
        <a:solidFill>
          <a:schemeClr val="tx1"/>
        </a:solidFill>
        <a:latin typeface="Arial" charset="0"/>
        <a:ea typeface="ＭＳ Ｐゴシック" pitchFamily="-64" charset="-128"/>
        <a:cs typeface="+mn-cs"/>
      </a:defRPr>
    </a:lvl5pPr>
    <a:lvl6pPr marL="2286000" algn="l" defTabSz="914400" rtl="0" eaLnBrk="1" latinLnBrk="0" hangingPunct="1">
      <a:defRPr sz="2400" kern="1200">
        <a:solidFill>
          <a:schemeClr val="tx1"/>
        </a:solidFill>
        <a:latin typeface="Arial" charset="0"/>
        <a:ea typeface="ＭＳ Ｐゴシック" pitchFamily="-64" charset="-128"/>
        <a:cs typeface="+mn-cs"/>
      </a:defRPr>
    </a:lvl6pPr>
    <a:lvl7pPr marL="2743200" algn="l" defTabSz="914400" rtl="0" eaLnBrk="1" latinLnBrk="0" hangingPunct="1">
      <a:defRPr sz="2400" kern="1200">
        <a:solidFill>
          <a:schemeClr val="tx1"/>
        </a:solidFill>
        <a:latin typeface="Arial" charset="0"/>
        <a:ea typeface="ＭＳ Ｐゴシック" pitchFamily="-64" charset="-128"/>
        <a:cs typeface="+mn-cs"/>
      </a:defRPr>
    </a:lvl7pPr>
    <a:lvl8pPr marL="3200400" algn="l" defTabSz="914400" rtl="0" eaLnBrk="1" latinLnBrk="0" hangingPunct="1">
      <a:defRPr sz="2400" kern="1200">
        <a:solidFill>
          <a:schemeClr val="tx1"/>
        </a:solidFill>
        <a:latin typeface="Arial" charset="0"/>
        <a:ea typeface="ＭＳ Ｐゴシック" pitchFamily="-64" charset="-128"/>
        <a:cs typeface="+mn-cs"/>
      </a:defRPr>
    </a:lvl8pPr>
    <a:lvl9pPr marL="3657600" algn="l" defTabSz="914400" rtl="0" eaLnBrk="1" latinLnBrk="0" hangingPunct="1">
      <a:defRPr sz="2400" kern="1200">
        <a:solidFill>
          <a:schemeClr val="tx1"/>
        </a:solidFill>
        <a:latin typeface="Arial" charset="0"/>
        <a:ea typeface="ＭＳ Ｐゴシック" pitchFamily="-64" charset="-128"/>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6D7AA"/>
    <a:srgbClr val="F0E6C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9" autoAdjust="0"/>
    <p:restoredTop sz="81583" autoAdjust="0"/>
  </p:normalViewPr>
  <p:slideViewPr>
    <p:cSldViewPr snapToGrid="0">
      <p:cViewPr>
        <p:scale>
          <a:sx n="73" d="100"/>
          <a:sy n="73" d="100"/>
        </p:scale>
        <p:origin x="-464" y="-488"/>
      </p:cViewPr>
      <p:guideLst>
        <p:guide orient="horz" pos="2160"/>
        <p:guide pos="2880"/>
      </p:guideLst>
    </p:cSldViewPr>
  </p:slideViewPr>
  <p:outlineViewPr>
    <p:cViewPr>
      <p:scale>
        <a:sx n="33" d="100"/>
        <a:sy n="33" d="100"/>
      </p:scale>
      <p:origin x="48" y="13578"/>
    </p:cViewPr>
  </p:outlineViewPr>
  <p:notesTextViewPr>
    <p:cViewPr>
      <p:scale>
        <a:sx n="100" d="100"/>
        <a:sy n="100" d="100"/>
      </p:scale>
      <p:origin x="0" y="0"/>
    </p:cViewPr>
  </p:notesTextViewPr>
  <p:sorterViewPr>
    <p:cViewPr>
      <p:scale>
        <a:sx n="100" d="100"/>
        <a:sy n="100" d="100"/>
      </p:scale>
      <p:origin x="0" y="0"/>
    </p:cViewPr>
  </p:sorterViewPr>
  <p:notesViewPr>
    <p:cSldViewPr snapToGrid="0">
      <p:cViewPr varScale="1">
        <p:scale>
          <a:sx n="55" d="100"/>
          <a:sy n="55" d="100"/>
        </p:scale>
        <p:origin x="2592" y="84"/>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notesMaster" Target="notesMasters/notesMaster1.xml"/><Relationship Id="rId24" Type="http://schemas.openxmlformats.org/officeDocument/2006/relationships/handoutMaster" Target="handoutMasters/handoutMaster1.xml"/><Relationship Id="rId25" Type="http://schemas.openxmlformats.org/officeDocument/2006/relationships/printerSettings" Target="printerSettings/printerSettings1.bin"/><Relationship Id="rId26" Type="http://schemas.openxmlformats.org/officeDocument/2006/relationships/tags" Target="tags/tag1.xml"/><Relationship Id="rId27" Type="http://schemas.openxmlformats.org/officeDocument/2006/relationships/presProps" Target="presProps.xml"/><Relationship Id="rId28" Type="http://schemas.openxmlformats.org/officeDocument/2006/relationships/viewProps" Target="viewProps.xml"/><Relationship Id="rId29" Type="http://schemas.openxmlformats.org/officeDocument/2006/relationships/theme" Target="theme/theme1.xml"/><Relationship Id="rId3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9634" name="Rectangle 2"/>
          <p:cNvSpPr>
            <a:spLocks noGrp="1" noChangeArrowheads="1"/>
          </p:cNvSpPr>
          <p:nvPr>
            <p:ph type="hdr" sz="quarter"/>
          </p:nvPr>
        </p:nvSpPr>
        <p:spPr bwMode="auto">
          <a:xfrm>
            <a:off x="0" y="1"/>
            <a:ext cx="3037840" cy="464820"/>
          </a:xfrm>
          <a:prstGeom prst="rect">
            <a:avLst/>
          </a:prstGeom>
          <a:noFill/>
          <a:ln>
            <a:noFill/>
          </a:ln>
          <a:effectLst/>
          <a:extLst/>
        </p:spPr>
        <p:txBody>
          <a:bodyPr vert="horz" wrap="square" lIns="93170" tIns="46585" rIns="93170" bIns="46585" numCol="1" anchor="t" anchorCtr="0" compatLnSpc="1">
            <a:prstTxWarp prst="textNoShape">
              <a:avLst/>
            </a:prstTxWarp>
          </a:bodyPr>
          <a:lstStyle>
            <a:lvl1pPr>
              <a:defRPr sz="1200">
                <a:latin typeface="Arial" pitchFamily="-84" charset="0"/>
                <a:ea typeface="ＭＳ Ｐゴシック" pitchFamily="-106" charset="-128"/>
                <a:cs typeface="ＭＳ Ｐゴシック" pitchFamily="-106" charset="-128"/>
              </a:defRPr>
            </a:lvl1pPr>
          </a:lstStyle>
          <a:p>
            <a:pPr>
              <a:defRPr/>
            </a:pPr>
            <a:endParaRPr lang="en-US" dirty="0"/>
          </a:p>
        </p:txBody>
      </p:sp>
      <p:sp>
        <p:nvSpPr>
          <p:cNvPr id="69635" name="Rectangle 3"/>
          <p:cNvSpPr>
            <a:spLocks noGrp="1" noChangeArrowheads="1"/>
          </p:cNvSpPr>
          <p:nvPr>
            <p:ph type="dt" sz="quarter" idx="1"/>
          </p:nvPr>
        </p:nvSpPr>
        <p:spPr bwMode="auto">
          <a:xfrm>
            <a:off x="3972560" y="1"/>
            <a:ext cx="3037840" cy="464820"/>
          </a:xfrm>
          <a:prstGeom prst="rect">
            <a:avLst/>
          </a:prstGeom>
          <a:noFill/>
          <a:ln>
            <a:noFill/>
          </a:ln>
          <a:effectLst/>
          <a:extLst/>
        </p:spPr>
        <p:txBody>
          <a:bodyPr vert="horz" wrap="square" lIns="93170" tIns="46585" rIns="93170" bIns="46585" numCol="1" anchor="t" anchorCtr="0" compatLnSpc="1">
            <a:prstTxWarp prst="textNoShape">
              <a:avLst/>
            </a:prstTxWarp>
          </a:bodyPr>
          <a:lstStyle>
            <a:lvl1pPr algn="r">
              <a:defRPr sz="1200">
                <a:latin typeface="Arial" pitchFamily="-84" charset="0"/>
                <a:ea typeface="ＭＳ Ｐゴシック" pitchFamily="-106" charset="-128"/>
                <a:cs typeface="ＭＳ Ｐゴシック" pitchFamily="-106" charset="-128"/>
              </a:defRPr>
            </a:lvl1pPr>
          </a:lstStyle>
          <a:p>
            <a:pPr>
              <a:defRPr/>
            </a:pPr>
            <a:endParaRPr lang="en-US" dirty="0"/>
          </a:p>
        </p:txBody>
      </p:sp>
      <p:sp>
        <p:nvSpPr>
          <p:cNvPr id="69636" name="Rectangle 4"/>
          <p:cNvSpPr>
            <a:spLocks noGrp="1" noChangeArrowheads="1"/>
          </p:cNvSpPr>
          <p:nvPr>
            <p:ph type="ftr" sz="quarter" idx="2"/>
          </p:nvPr>
        </p:nvSpPr>
        <p:spPr bwMode="auto">
          <a:xfrm>
            <a:off x="0" y="8831581"/>
            <a:ext cx="3037840" cy="464820"/>
          </a:xfrm>
          <a:prstGeom prst="rect">
            <a:avLst/>
          </a:prstGeom>
          <a:noFill/>
          <a:ln>
            <a:noFill/>
          </a:ln>
          <a:effectLst/>
          <a:extLst/>
        </p:spPr>
        <p:txBody>
          <a:bodyPr vert="horz" wrap="square" lIns="93170" tIns="46585" rIns="93170" bIns="46585" numCol="1" anchor="b" anchorCtr="0" compatLnSpc="1">
            <a:prstTxWarp prst="textNoShape">
              <a:avLst/>
            </a:prstTxWarp>
          </a:bodyPr>
          <a:lstStyle>
            <a:lvl1pPr>
              <a:defRPr sz="1200">
                <a:latin typeface="Arial" pitchFamily="-84" charset="0"/>
                <a:ea typeface="ＭＳ Ｐゴシック" pitchFamily="-106" charset="-128"/>
                <a:cs typeface="ＭＳ Ｐゴシック" pitchFamily="-106" charset="-128"/>
              </a:defRPr>
            </a:lvl1pPr>
          </a:lstStyle>
          <a:p>
            <a:pPr>
              <a:defRPr/>
            </a:pPr>
            <a:endParaRPr lang="en-US" dirty="0"/>
          </a:p>
        </p:txBody>
      </p:sp>
      <p:sp>
        <p:nvSpPr>
          <p:cNvPr id="69637" name="Rectangle 5"/>
          <p:cNvSpPr>
            <a:spLocks noGrp="1" noChangeArrowheads="1"/>
          </p:cNvSpPr>
          <p:nvPr>
            <p:ph type="sldNum" sz="quarter" idx="3"/>
          </p:nvPr>
        </p:nvSpPr>
        <p:spPr bwMode="auto">
          <a:xfrm>
            <a:off x="3972560" y="8831581"/>
            <a:ext cx="3037840" cy="464820"/>
          </a:xfrm>
          <a:prstGeom prst="rect">
            <a:avLst/>
          </a:prstGeom>
          <a:noFill/>
          <a:ln>
            <a:noFill/>
          </a:ln>
          <a:effectLst/>
          <a:extLst/>
        </p:spPr>
        <p:txBody>
          <a:bodyPr vert="horz" wrap="square" lIns="93170" tIns="46585" rIns="93170" bIns="46585" numCol="1" anchor="b" anchorCtr="0" compatLnSpc="1">
            <a:prstTxWarp prst="textNoShape">
              <a:avLst/>
            </a:prstTxWarp>
          </a:bodyPr>
          <a:lstStyle>
            <a:lvl1pPr algn="r">
              <a:defRPr sz="1200">
                <a:ea typeface="ＭＳ Ｐゴシック" pitchFamily="-106" charset="-128"/>
              </a:defRPr>
            </a:lvl1pPr>
          </a:lstStyle>
          <a:p>
            <a:pPr>
              <a:defRPr/>
            </a:pPr>
            <a:fld id="{D5E86643-0143-4FED-8EDD-60AD789D1383}" type="slidenum">
              <a:rPr lang="en-US"/>
              <a:pPr>
                <a:defRPr/>
              </a:pPr>
              <a:t>‹#›</a:t>
            </a:fld>
            <a:endParaRPr lang="en-US" dirty="0"/>
          </a:p>
        </p:txBody>
      </p:sp>
    </p:spTree>
    <p:extLst>
      <p:ext uri="{BB962C8B-B14F-4D97-AF65-F5344CB8AC3E}">
        <p14:creationId xmlns:p14="http://schemas.microsoft.com/office/powerpoint/2010/main" val="235468801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1"/>
            <a:ext cx="3037840" cy="464820"/>
          </a:xfrm>
          <a:prstGeom prst="rect">
            <a:avLst/>
          </a:prstGeom>
          <a:noFill/>
          <a:ln>
            <a:noFill/>
          </a:ln>
          <a:effectLst/>
          <a:extLst/>
        </p:spPr>
        <p:txBody>
          <a:bodyPr vert="horz" wrap="square" lIns="93170" tIns="46585" rIns="93170" bIns="46585" numCol="1" anchor="t" anchorCtr="0" compatLnSpc="1">
            <a:prstTxWarp prst="textNoShape">
              <a:avLst/>
            </a:prstTxWarp>
          </a:bodyPr>
          <a:lstStyle>
            <a:lvl1pPr>
              <a:defRPr sz="1200">
                <a:latin typeface="Times New Roman" pitchFamily="-84" charset="0"/>
                <a:ea typeface="ＭＳ Ｐゴシック" pitchFamily="-106" charset="-128"/>
                <a:cs typeface="ＭＳ Ｐゴシック" pitchFamily="-106" charset="-128"/>
              </a:defRPr>
            </a:lvl1pPr>
          </a:lstStyle>
          <a:p>
            <a:pPr>
              <a:defRPr/>
            </a:pPr>
            <a:endParaRPr lang="en-US" dirty="0"/>
          </a:p>
        </p:txBody>
      </p:sp>
      <p:sp>
        <p:nvSpPr>
          <p:cNvPr id="4099" name="Rectangle 3"/>
          <p:cNvSpPr>
            <a:spLocks noGrp="1" noChangeArrowheads="1"/>
          </p:cNvSpPr>
          <p:nvPr>
            <p:ph type="dt" idx="1"/>
          </p:nvPr>
        </p:nvSpPr>
        <p:spPr bwMode="auto">
          <a:xfrm>
            <a:off x="3972560" y="1"/>
            <a:ext cx="3037840" cy="464820"/>
          </a:xfrm>
          <a:prstGeom prst="rect">
            <a:avLst/>
          </a:prstGeom>
          <a:noFill/>
          <a:ln>
            <a:noFill/>
          </a:ln>
          <a:effectLst/>
          <a:extLst/>
        </p:spPr>
        <p:txBody>
          <a:bodyPr vert="horz" wrap="square" lIns="93170" tIns="46585" rIns="93170" bIns="46585" numCol="1" anchor="t" anchorCtr="0" compatLnSpc="1">
            <a:prstTxWarp prst="textNoShape">
              <a:avLst/>
            </a:prstTxWarp>
          </a:bodyPr>
          <a:lstStyle>
            <a:lvl1pPr algn="r">
              <a:defRPr sz="1200">
                <a:latin typeface="Times New Roman" pitchFamily="-84" charset="0"/>
                <a:ea typeface="ＭＳ Ｐゴシック" pitchFamily="-106" charset="-128"/>
                <a:cs typeface="ＭＳ Ｐゴシック" pitchFamily="-106" charset="-128"/>
              </a:defRPr>
            </a:lvl1pPr>
          </a:lstStyle>
          <a:p>
            <a:pPr>
              <a:defRPr/>
            </a:pPr>
            <a:endParaRPr lang="en-US" dirty="0"/>
          </a:p>
        </p:txBody>
      </p:sp>
      <p:sp>
        <p:nvSpPr>
          <p:cNvPr id="40964"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01" name="Rectangle 5"/>
          <p:cNvSpPr>
            <a:spLocks noGrp="1" noChangeArrowheads="1"/>
          </p:cNvSpPr>
          <p:nvPr>
            <p:ph type="body" sz="quarter" idx="3"/>
          </p:nvPr>
        </p:nvSpPr>
        <p:spPr bwMode="auto">
          <a:xfrm>
            <a:off x="934720" y="4415791"/>
            <a:ext cx="5140960" cy="4183380"/>
          </a:xfrm>
          <a:prstGeom prst="rect">
            <a:avLst/>
          </a:prstGeom>
          <a:noFill/>
          <a:ln>
            <a:noFill/>
          </a:ln>
          <a:effectLst/>
          <a:extLst/>
        </p:spPr>
        <p:txBody>
          <a:bodyPr vert="horz" wrap="square" lIns="93170" tIns="46585" rIns="93170" bIns="46585"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102" name="Rectangle 6"/>
          <p:cNvSpPr>
            <a:spLocks noGrp="1" noChangeArrowheads="1"/>
          </p:cNvSpPr>
          <p:nvPr>
            <p:ph type="ftr" sz="quarter" idx="4"/>
          </p:nvPr>
        </p:nvSpPr>
        <p:spPr bwMode="auto">
          <a:xfrm>
            <a:off x="0" y="8831581"/>
            <a:ext cx="3037840" cy="464820"/>
          </a:xfrm>
          <a:prstGeom prst="rect">
            <a:avLst/>
          </a:prstGeom>
          <a:noFill/>
          <a:ln>
            <a:noFill/>
          </a:ln>
          <a:effectLst/>
          <a:extLst/>
        </p:spPr>
        <p:txBody>
          <a:bodyPr vert="horz" wrap="square" lIns="93170" tIns="46585" rIns="93170" bIns="46585" numCol="1" anchor="b" anchorCtr="0" compatLnSpc="1">
            <a:prstTxWarp prst="textNoShape">
              <a:avLst/>
            </a:prstTxWarp>
          </a:bodyPr>
          <a:lstStyle>
            <a:lvl1pPr>
              <a:defRPr sz="1200">
                <a:latin typeface="Times New Roman" pitchFamily="-84" charset="0"/>
                <a:ea typeface="ＭＳ Ｐゴシック" pitchFamily="-106" charset="-128"/>
                <a:cs typeface="ＭＳ Ｐゴシック" pitchFamily="-106" charset="-128"/>
              </a:defRPr>
            </a:lvl1pPr>
          </a:lstStyle>
          <a:p>
            <a:pPr>
              <a:defRPr/>
            </a:pPr>
            <a:endParaRPr lang="en-US" dirty="0"/>
          </a:p>
        </p:txBody>
      </p:sp>
      <p:sp>
        <p:nvSpPr>
          <p:cNvPr id="4103" name="Rectangle 7"/>
          <p:cNvSpPr>
            <a:spLocks noGrp="1" noChangeArrowheads="1"/>
          </p:cNvSpPr>
          <p:nvPr>
            <p:ph type="sldNum" sz="quarter" idx="5"/>
          </p:nvPr>
        </p:nvSpPr>
        <p:spPr bwMode="auto">
          <a:xfrm>
            <a:off x="3972560" y="8831581"/>
            <a:ext cx="3037840" cy="464820"/>
          </a:xfrm>
          <a:prstGeom prst="rect">
            <a:avLst/>
          </a:prstGeom>
          <a:noFill/>
          <a:ln>
            <a:noFill/>
          </a:ln>
          <a:effectLst/>
          <a:extLst/>
        </p:spPr>
        <p:txBody>
          <a:bodyPr vert="horz" wrap="square" lIns="93170" tIns="46585" rIns="93170" bIns="46585" numCol="1" anchor="b" anchorCtr="0" compatLnSpc="1">
            <a:prstTxWarp prst="textNoShape">
              <a:avLst/>
            </a:prstTxWarp>
          </a:bodyPr>
          <a:lstStyle>
            <a:lvl1pPr algn="r">
              <a:defRPr sz="1200">
                <a:latin typeface="Times New Roman" pitchFamily="-84" charset="0"/>
                <a:ea typeface="ＭＳ Ｐゴシック" pitchFamily="-106" charset="-128"/>
              </a:defRPr>
            </a:lvl1pPr>
          </a:lstStyle>
          <a:p>
            <a:pPr>
              <a:defRPr/>
            </a:pPr>
            <a:fld id="{D7C641B6-6095-4509-98F9-987166FA583F}" type="slidenum">
              <a:rPr lang="en-US"/>
              <a:pPr>
                <a:defRPr/>
              </a:pPr>
              <a:t>‹#›</a:t>
            </a:fld>
            <a:endParaRPr lang="en-US" dirty="0"/>
          </a:p>
        </p:txBody>
      </p:sp>
    </p:spTree>
    <p:extLst>
      <p:ext uri="{BB962C8B-B14F-4D97-AF65-F5344CB8AC3E}">
        <p14:creationId xmlns:p14="http://schemas.microsoft.com/office/powerpoint/2010/main" val="332927814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charset="0"/>
        <a:ea typeface="ＭＳ Ｐゴシック" charset="0"/>
        <a:cs typeface="ＭＳ Ｐゴシック" pitchFamily="-106" charset="-128"/>
      </a:defRPr>
    </a:lvl1pPr>
    <a:lvl2pPr marL="457200" algn="l"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Times New Roman" charset="0"/>
        <a:ea typeface="ヒラギノ角ゴ Pro W3" pitchFamily="-84" charset="-128"/>
        <a:cs typeface="+mn-cs"/>
      </a:defRPr>
    </a:lvl3pPr>
    <a:lvl4pPr marL="1371600" algn="l" rtl="0" eaLnBrk="0" fontAlgn="base" hangingPunct="0">
      <a:spcBef>
        <a:spcPct val="30000"/>
      </a:spcBef>
      <a:spcAft>
        <a:spcPct val="0"/>
      </a:spcAft>
      <a:defRPr sz="1200" kern="1200">
        <a:solidFill>
          <a:schemeClr val="tx1"/>
        </a:solidFill>
        <a:latin typeface="Times New Roman" charset="0"/>
        <a:ea typeface="ヒラギノ角ゴ Pro W3" pitchFamily="-84" charset="-128"/>
        <a:cs typeface="+mn-cs"/>
      </a:defRPr>
    </a:lvl4pPr>
    <a:lvl5pPr marL="1828800" algn="l" rtl="0" eaLnBrk="0" fontAlgn="base" hangingPunct="0">
      <a:spcBef>
        <a:spcPct val="30000"/>
      </a:spcBef>
      <a:spcAft>
        <a:spcPct val="0"/>
      </a:spcAft>
      <a:defRPr sz="1200" kern="1200">
        <a:solidFill>
          <a:schemeClr val="tx1"/>
        </a:solidFill>
        <a:latin typeface="Times New Roman" charset="0"/>
        <a:ea typeface="ヒラギノ角ゴ Pro W3" pitchFamily="-8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a:ln/>
        </p:spPr>
      </p:sp>
      <p:sp>
        <p:nvSpPr>
          <p:cNvPr id="47107"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1200" i="1" kern="1200" dirty="0" smtClean="0">
                <a:solidFill>
                  <a:schemeClr val="tx1"/>
                </a:solidFill>
                <a:latin typeface="Times New Roman" charset="0"/>
                <a:ea typeface="ＭＳ Ｐゴシック" charset="0"/>
                <a:cs typeface="ＭＳ Ｐゴシック" pitchFamily="-106" charset="-128"/>
              </a:rPr>
              <a:t>United Ways can effectively and efficiently navigate the political landscape and promote policy initiatives without jeopardizing their 501(c)3 status.  </a:t>
            </a:r>
          </a:p>
          <a:p>
            <a:endParaRPr lang="en" sz="1200" i="1" kern="1200" dirty="0" smtClean="0">
              <a:solidFill>
                <a:schemeClr val="tx1"/>
              </a:solidFill>
              <a:latin typeface="Times New Roman" charset="0"/>
              <a:ea typeface="ＭＳ Ｐゴシック" charset="0"/>
              <a:cs typeface="ＭＳ Ｐゴシック" pitchFamily="-106" charset="-128"/>
            </a:endParaRPr>
          </a:p>
          <a:p>
            <a:endParaRPr lang="en-US" dirty="0" smtClean="0">
              <a:latin typeface="Times New Roman" pitchFamily="-64" charset="0"/>
              <a:ea typeface="ＭＳ Ｐゴシック" pitchFamily="-64" charset="-128"/>
            </a:endParaRPr>
          </a:p>
        </p:txBody>
      </p:sp>
      <p:sp>
        <p:nvSpPr>
          <p:cNvPr id="47108"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pitchFamily="-64" charset="-128"/>
              </a:defRPr>
            </a:lvl1pPr>
            <a:lvl2pPr marL="757010" indent="-291158" eaLnBrk="0" hangingPunct="0">
              <a:defRPr sz="2400">
                <a:solidFill>
                  <a:schemeClr val="tx1"/>
                </a:solidFill>
                <a:latin typeface="Arial" charset="0"/>
                <a:ea typeface="ＭＳ Ｐゴシック" pitchFamily="-64" charset="-128"/>
              </a:defRPr>
            </a:lvl2pPr>
            <a:lvl3pPr marL="1164630" indent="-232926" eaLnBrk="0" hangingPunct="0">
              <a:defRPr sz="2400">
                <a:solidFill>
                  <a:schemeClr val="tx1"/>
                </a:solidFill>
                <a:latin typeface="Arial" charset="0"/>
                <a:ea typeface="ＭＳ Ｐゴシック" pitchFamily="-64" charset="-128"/>
              </a:defRPr>
            </a:lvl3pPr>
            <a:lvl4pPr marL="1630484" indent="-232926" eaLnBrk="0" hangingPunct="0">
              <a:defRPr sz="2400">
                <a:solidFill>
                  <a:schemeClr val="tx1"/>
                </a:solidFill>
                <a:latin typeface="Arial" charset="0"/>
                <a:ea typeface="ＭＳ Ｐゴシック" pitchFamily="-64" charset="-128"/>
              </a:defRPr>
            </a:lvl4pPr>
            <a:lvl5pPr marL="2096336" indent="-232926" eaLnBrk="0" hangingPunct="0">
              <a:defRPr sz="2400">
                <a:solidFill>
                  <a:schemeClr val="tx1"/>
                </a:solidFill>
                <a:latin typeface="Arial" charset="0"/>
                <a:ea typeface="ＭＳ Ｐゴシック" pitchFamily="-64" charset="-128"/>
              </a:defRPr>
            </a:lvl5pPr>
            <a:lvl6pPr marL="2562188" indent="-232926" eaLnBrk="0" fontAlgn="base" hangingPunct="0">
              <a:spcBef>
                <a:spcPct val="0"/>
              </a:spcBef>
              <a:spcAft>
                <a:spcPct val="0"/>
              </a:spcAft>
              <a:defRPr sz="2400">
                <a:solidFill>
                  <a:schemeClr val="tx1"/>
                </a:solidFill>
                <a:latin typeface="Arial" charset="0"/>
                <a:ea typeface="ＭＳ Ｐゴシック" pitchFamily="-64" charset="-128"/>
              </a:defRPr>
            </a:lvl6pPr>
            <a:lvl7pPr marL="3028040" indent="-232926" eaLnBrk="0" fontAlgn="base" hangingPunct="0">
              <a:spcBef>
                <a:spcPct val="0"/>
              </a:spcBef>
              <a:spcAft>
                <a:spcPct val="0"/>
              </a:spcAft>
              <a:defRPr sz="2400">
                <a:solidFill>
                  <a:schemeClr val="tx1"/>
                </a:solidFill>
                <a:latin typeface="Arial" charset="0"/>
                <a:ea typeface="ＭＳ Ｐゴシック" pitchFamily="-64" charset="-128"/>
              </a:defRPr>
            </a:lvl7pPr>
            <a:lvl8pPr marL="3493892" indent="-232926" eaLnBrk="0" fontAlgn="base" hangingPunct="0">
              <a:spcBef>
                <a:spcPct val="0"/>
              </a:spcBef>
              <a:spcAft>
                <a:spcPct val="0"/>
              </a:spcAft>
              <a:defRPr sz="2400">
                <a:solidFill>
                  <a:schemeClr val="tx1"/>
                </a:solidFill>
                <a:latin typeface="Arial" charset="0"/>
                <a:ea typeface="ＭＳ Ｐゴシック" pitchFamily="-64" charset="-128"/>
              </a:defRPr>
            </a:lvl8pPr>
            <a:lvl9pPr marL="3959745" indent="-232926" eaLnBrk="0" fontAlgn="base" hangingPunct="0">
              <a:spcBef>
                <a:spcPct val="0"/>
              </a:spcBef>
              <a:spcAft>
                <a:spcPct val="0"/>
              </a:spcAft>
              <a:defRPr sz="2400">
                <a:solidFill>
                  <a:schemeClr val="tx1"/>
                </a:solidFill>
                <a:latin typeface="Arial" charset="0"/>
                <a:ea typeface="ＭＳ Ｐゴシック" pitchFamily="-64" charset="-128"/>
              </a:defRPr>
            </a:lvl9pPr>
          </a:lstStyle>
          <a:p>
            <a:pPr eaLnBrk="1" hangingPunct="1"/>
            <a:fld id="{4DD10456-BB62-4B3A-BA41-1D37F3D5A533}" type="slidenum">
              <a:rPr lang="en-US" sz="1200">
                <a:latin typeface="Times New Roman" pitchFamily="-64" charset="0"/>
              </a:rPr>
              <a:pPr eaLnBrk="1" hangingPunct="1"/>
              <a:t>1</a:t>
            </a:fld>
            <a:endParaRPr lang="en-US" sz="1200" dirty="0">
              <a:latin typeface="Times New Roman" pitchFamily="-64" charset="0"/>
            </a:endParaRPr>
          </a:p>
        </p:txBody>
      </p:sp>
    </p:spTree>
    <p:extLst>
      <p:ext uri="{BB962C8B-B14F-4D97-AF65-F5344CB8AC3E}">
        <p14:creationId xmlns:p14="http://schemas.microsoft.com/office/powerpoint/2010/main" val="154287536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i="1" baseline="0" dirty="0" smtClean="0">
                <a:latin typeface="Arial" panose="020B0604020202020204" pitchFamily="34" charset="0"/>
                <a:cs typeface="Arial" panose="020B0604020202020204" pitchFamily="34" charset="0"/>
              </a:rPr>
              <a:t>Tips for making sure the advocacy United Ways engage in is nonpartisan?</a:t>
            </a:r>
          </a:p>
          <a:p>
            <a:pPr marL="0" marR="0" indent="0" algn="l" defTabSz="914400" rtl="0" eaLnBrk="0" fontAlgn="base" latinLnBrk="0" hangingPunct="0">
              <a:lnSpc>
                <a:spcPct val="100000"/>
              </a:lnSpc>
              <a:spcBef>
                <a:spcPct val="30000"/>
              </a:spcBef>
              <a:spcAft>
                <a:spcPct val="0"/>
              </a:spcAft>
              <a:buClrTx/>
              <a:buSzTx/>
              <a:buFontTx/>
              <a:buNone/>
              <a:tabLst/>
              <a:defRPr/>
            </a:pPr>
            <a:r>
              <a:rPr lang="en-US" b="1" i="1" dirty="0" smtClean="0">
                <a:latin typeface="Arial" panose="020B0604020202020204" pitchFamily="34" charset="0"/>
                <a:cs typeface="Arial" panose="020B0604020202020204" pitchFamily="34" charset="0"/>
              </a:rPr>
              <a:t>How advise colleagues</a:t>
            </a:r>
            <a:r>
              <a:rPr lang="en-US" b="1" i="1" baseline="0" dirty="0" smtClean="0">
                <a:latin typeface="Arial" panose="020B0604020202020204" pitchFamily="34" charset="0"/>
                <a:cs typeface="Arial" panose="020B0604020202020204" pitchFamily="34" charset="0"/>
              </a:rPr>
              <a:t> to help reluctant boards understand that advocacy is not political ?  </a:t>
            </a:r>
          </a:p>
          <a:p>
            <a:pPr marL="0" marR="0" indent="0" algn="l" defTabSz="914400" rtl="0" eaLnBrk="0" fontAlgn="base" latinLnBrk="0" hangingPunct="0">
              <a:lnSpc>
                <a:spcPct val="100000"/>
              </a:lnSpc>
              <a:spcBef>
                <a:spcPct val="30000"/>
              </a:spcBef>
              <a:spcAft>
                <a:spcPct val="0"/>
              </a:spcAft>
              <a:buClrTx/>
              <a:buSzTx/>
              <a:buFontTx/>
              <a:buNone/>
              <a:tabLst/>
              <a:defRPr/>
            </a:pPr>
            <a:endParaRPr lang="en-US" b="1" i="1" baseline="0" dirty="0" smtClean="0">
              <a:latin typeface="Arial" panose="020B0604020202020204" pitchFamily="34" charset="0"/>
              <a:cs typeface="Arial" panose="020B0604020202020204" pitchFamily="34" charset="0"/>
            </a:endParaRPr>
          </a:p>
          <a:p>
            <a:pPr marL="0" marR="0" indent="0" algn="l" defTabSz="914400" rtl="0" eaLnBrk="0" fontAlgn="base" latinLnBrk="0" hangingPunct="0">
              <a:lnSpc>
                <a:spcPct val="100000"/>
              </a:lnSpc>
              <a:spcBef>
                <a:spcPct val="30000"/>
              </a:spcBef>
              <a:spcAft>
                <a:spcPct val="0"/>
              </a:spcAft>
              <a:buClrTx/>
              <a:buSzTx/>
              <a:buFontTx/>
              <a:buNone/>
              <a:tabLst/>
              <a:defRPr/>
            </a:pPr>
            <a:r>
              <a:rPr lang="en-US" b="1" i="1" baseline="0" dirty="0" smtClean="0">
                <a:latin typeface="Arial" panose="020B0604020202020204" pitchFamily="34" charset="0"/>
                <a:cs typeface="Arial" panose="020B0604020202020204" pitchFamily="34" charset="0"/>
              </a:rPr>
              <a:t>- Avoid implication of favoritism or preference towards a candidate or party.  </a:t>
            </a:r>
          </a:p>
          <a:p>
            <a:pPr marL="0" marR="0" indent="0" algn="l" defTabSz="914400" rtl="0" eaLnBrk="0" fontAlgn="base" latinLnBrk="0" hangingPunct="0">
              <a:lnSpc>
                <a:spcPct val="100000"/>
              </a:lnSpc>
              <a:spcBef>
                <a:spcPct val="30000"/>
              </a:spcBef>
              <a:spcAft>
                <a:spcPct val="0"/>
              </a:spcAft>
              <a:buClrTx/>
              <a:buSzTx/>
              <a:buFontTx/>
              <a:buNone/>
              <a:tabLst/>
              <a:defRPr/>
            </a:pPr>
            <a:endParaRPr lang="en-US" dirty="0" smtClean="0">
              <a:latin typeface="Arial" panose="020B0604020202020204" pitchFamily="34" charset="0"/>
              <a:cs typeface="Arial" panose="020B0604020202020204" pitchFamily="34" charset="0"/>
            </a:endParaRPr>
          </a:p>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latin typeface="Arial" panose="020B0604020202020204" pitchFamily="34" charset="0"/>
                <a:cs typeface="Arial" panose="020B0604020202020204" pitchFamily="34" charset="0"/>
              </a:rPr>
              <a:t>United Way recognizes that it is our civic obligation to use our experience and knowledge to help inform policymakers’ decisions regarding policy and funding of government human services programs.</a:t>
            </a:r>
          </a:p>
          <a:p>
            <a:pPr marL="0" marR="0" indent="0" algn="l" defTabSz="914400" rtl="0" eaLnBrk="0" fontAlgn="base" latinLnBrk="0" hangingPunct="0">
              <a:lnSpc>
                <a:spcPct val="100000"/>
              </a:lnSpc>
              <a:spcBef>
                <a:spcPct val="30000"/>
              </a:spcBef>
              <a:spcAft>
                <a:spcPct val="0"/>
              </a:spcAft>
              <a:buClrTx/>
              <a:buSzTx/>
              <a:buFontTx/>
              <a:buNone/>
              <a:tabLst/>
              <a:defRPr/>
            </a:pPr>
            <a:endParaRPr lang="en-US" dirty="0" smtClean="0">
              <a:latin typeface="Arial" panose="020B0604020202020204" pitchFamily="34" charset="0"/>
              <a:cs typeface="Arial" panose="020B0604020202020204" pitchFamily="34" charset="0"/>
            </a:endParaRPr>
          </a:p>
          <a:p>
            <a:pPr marL="0" marR="0" indent="0" algn="l" defTabSz="914400" rtl="0" eaLnBrk="0" fontAlgn="base" latinLnBrk="0" hangingPunct="0">
              <a:lnSpc>
                <a:spcPct val="100000"/>
              </a:lnSpc>
              <a:spcBef>
                <a:spcPct val="30000"/>
              </a:spcBef>
              <a:spcAft>
                <a:spcPct val="0"/>
              </a:spcAft>
              <a:buClrTx/>
              <a:buSzTx/>
              <a:buFontTx/>
              <a:buNone/>
              <a:tabLst/>
              <a:defRPr/>
            </a:pPr>
            <a:endParaRPr lang="en-US" dirty="0" smtClean="0">
              <a:latin typeface="Arial" panose="020B0604020202020204" pitchFamily="34" charset="0"/>
              <a:cs typeface="Arial" panose="020B0604020202020204" pitchFamily="34" charset="0"/>
            </a:endParaRPr>
          </a:p>
          <a:p>
            <a:pPr marL="0" marR="0" indent="0" algn="l" defTabSz="914400" rtl="0" eaLnBrk="0" fontAlgn="base" latinLnBrk="0" hangingPunct="0">
              <a:lnSpc>
                <a:spcPct val="100000"/>
              </a:lnSpc>
              <a:spcBef>
                <a:spcPct val="30000"/>
              </a:spcBef>
              <a:spcAft>
                <a:spcPct val="0"/>
              </a:spcAft>
              <a:buClrTx/>
              <a:buSzTx/>
              <a:buFontTx/>
              <a:buNone/>
              <a:tabLst/>
              <a:defRPr/>
            </a:pPr>
            <a:endParaRPr lang="en-US" dirty="0" smtClean="0">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pPr>
              <a:defRPr/>
            </a:pPr>
            <a:fld id="{D7C641B6-6095-4509-98F9-987166FA583F}" type="slidenum">
              <a:rPr lang="en-US" smtClean="0"/>
              <a:pPr>
                <a:defRPr/>
              </a:pPr>
              <a:t>16</a:t>
            </a:fld>
            <a:endParaRPr lang="en-US" dirty="0"/>
          </a:p>
        </p:txBody>
      </p:sp>
    </p:spTree>
    <p:extLst>
      <p:ext uri="{BB962C8B-B14F-4D97-AF65-F5344CB8AC3E}">
        <p14:creationId xmlns:p14="http://schemas.microsoft.com/office/powerpoint/2010/main" val="328326568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latin typeface="Arial" panose="020B0604020202020204" pitchFamily="34" charset="0"/>
                <a:cs typeface="Arial" panose="020B0604020202020204" pitchFamily="34" charset="0"/>
              </a:rPr>
              <a:t>A</a:t>
            </a:r>
            <a:r>
              <a:rPr lang="en-US" baseline="0" dirty="0" smtClean="0">
                <a:latin typeface="Arial" panose="020B0604020202020204" pitchFamily="34" charset="0"/>
                <a:cs typeface="Arial" panose="020B0604020202020204" pitchFamily="34" charset="0"/>
              </a:rPr>
              <a:t> solid first step for getting involved in public policy is to develop a policy or process to guide public policy or advocacy decisions or activities.  </a:t>
            </a:r>
          </a:p>
          <a:p>
            <a:pPr marL="171450" indent="-171450">
              <a:buFontTx/>
              <a:buChar char="-"/>
            </a:pPr>
            <a:r>
              <a:rPr lang="en-US" baseline="0" dirty="0" smtClean="0">
                <a:latin typeface="Arial" panose="020B0604020202020204" pitchFamily="34" charset="0"/>
                <a:cs typeface="Arial" panose="020B0604020202020204" pitchFamily="34" charset="0"/>
              </a:rPr>
              <a:t>This includes a definition of the criteria used to determine whether the issue falls within the organization’s purview.  </a:t>
            </a:r>
          </a:p>
          <a:p>
            <a:pPr marL="628650" lvl="1" indent="-171450">
              <a:buFontTx/>
              <a:buChar char="-"/>
            </a:pPr>
            <a:r>
              <a:rPr lang="en-US" baseline="0" dirty="0" smtClean="0">
                <a:latin typeface="Arial" panose="020B0604020202020204" pitchFamily="34" charset="0"/>
                <a:cs typeface="Arial" panose="020B0604020202020204" pitchFamily="34" charset="0"/>
              </a:rPr>
              <a:t>The Board of Directors is ultimately responsible for actions in the name of the organization and should exercise control/approval over an advocacy policy.  </a:t>
            </a:r>
            <a:endParaRPr lang="en-US" baseline="0" dirty="0">
              <a:latin typeface="Arial" panose="020B0604020202020204" pitchFamily="34" charset="0"/>
              <a:cs typeface="Arial" panose="020B0604020202020204" pitchFamily="34" charset="0"/>
            </a:endParaRPr>
          </a:p>
          <a:p>
            <a:pPr marL="628650" lvl="1" indent="-171450">
              <a:buFontTx/>
              <a:buChar char="-"/>
            </a:pPr>
            <a:endParaRPr lang="en-US" baseline="0" dirty="0"/>
          </a:p>
        </p:txBody>
      </p:sp>
      <p:sp>
        <p:nvSpPr>
          <p:cNvPr id="4" name="Slide Number Placeholder 3"/>
          <p:cNvSpPr>
            <a:spLocks noGrp="1"/>
          </p:cNvSpPr>
          <p:nvPr>
            <p:ph type="sldNum" sz="quarter" idx="10"/>
          </p:nvPr>
        </p:nvSpPr>
        <p:spPr/>
        <p:txBody>
          <a:bodyPr/>
          <a:lstStyle/>
          <a:p>
            <a:pPr>
              <a:defRPr/>
            </a:pPr>
            <a:fld id="{D7C641B6-6095-4509-98F9-987166FA583F}" type="slidenum">
              <a:rPr lang="en-US" smtClean="0"/>
              <a:pPr>
                <a:defRPr/>
              </a:pPr>
              <a:t>17</a:t>
            </a:fld>
            <a:endParaRPr lang="en-US" dirty="0"/>
          </a:p>
        </p:txBody>
      </p:sp>
    </p:spTree>
    <p:extLst>
      <p:ext uri="{BB962C8B-B14F-4D97-AF65-F5344CB8AC3E}">
        <p14:creationId xmlns:p14="http://schemas.microsoft.com/office/powerpoint/2010/main" val="162410666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latin typeface="Arial" panose="020B0604020202020204" pitchFamily="34" charset="0"/>
                <a:cs typeface="Arial" panose="020B0604020202020204" pitchFamily="34" charset="0"/>
              </a:rPr>
              <a:t>How does advocacy</a:t>
            </a:r>
            <a:r>
              <a:rPr lang="en-US" baseline="0" dirty="0" smtClean="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fit with your other activities, such as</a:t>
            </a:r>
            <a:r>
              <a:rPr lang="en-US" baseline="0" dirty="0" smtClean="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providing services, educating the</a:t>
            </a:r>
            <a:r>
              <a:rPr lang="en-US" baseline="0" dirty="0" smtClean="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public, raising funds, and managing</a:t>
            </a:r>
          </a:p>
          <a:p>
            <a:r>
              <a:rPr lang="en-US" dirty="0" smtClean="0">
                <a:latin typeface="Arial" panose="020B0604020202020204" pitchFamily="34" charset="0"/>
                <a:cs typeface="Arial" panose="020B0604020202020204" pitchFamily="34" charset="0"/>
              </a:rPr>
              <a:t>the organization?</a:t>
            </a:r>
          </a:p>
          <a:p>
            <a:r>
              <a:rPr lang="en-US" dirty="0" smtClean="0">
                <a:latin typeface="Arial" panose="020B0604020202020204" pitchFamily="34" charset="0"/>
                <a:cs typeface="Arial" panose="020B0604020202020204" pitchFamily="34" charset="0"/>
              </a:rPr>
              <a:t>This question can get advocacy “on the table”</a:t>
            </a:r>
            <a:r>
              <a:rPr lang="en-US" baseline="0" dirty="0" smtClean="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so it can be seen as one important activity your non-profit</a:t>
            </a:r>
            <a:r>
              <a:rPr lang="en-US" baseline="0" dirty="0" smtClean="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should consider. Properly informed about what the law</a:t>
            </a:r>
            <a:r>
              <a:rPr lang="en-US" baseline="0" dirty="0" smtClean="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allows non-profits to do in the public policy arena, most</a:t>
            </a:r>
            <a:r>
              <a:rPr lang="en-US" baseline="0" dirty="0" smtClean="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non-profits see legislative advocacy as a worthwhile</a:t>
            </a:r>
            <a:r>
              <a:rPr lang="en-US" baseline="0" dirty="0" smtClean="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and effective way to advance their mission.</a:t>
            </a:r>
          </a:p>
          <a:p>
            <a:r>
              <a:rPr lang="en-US" dirty="0" smtClean="0">
                <a:latin typeface="Arial" panose="020B0604020202020204" pitchFamily="34" charset="0"/>
                <a:cs typeface="Arial" panose="020B0604020202020204" pitchFamily="34" charset="0"/>
              </a:rPr>
              <a:t>Advocacy can</a:t>
            </a:r>
            <a:r>
              <a:rPr lang="en-US" baseline="0" dirty="0" smtClean="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complement a non-profit’s other functions. It can help</a:t>
            </a:r>
            <a:r>
              <a:rPr lang="en-US" baseline="0" dirty="0" smtClean="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educate people about the nature and scope of the issues</a:t>
            </a:r>
            <a:r>
              <a:rPr lang="en-US" baseline="0" dirty="0" smtClean="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a non-profit addresses. It can help raise a non-profit’s</a:t>
            </a:r>
            <a:r>
              <a:rPr lang="en-US" baseline="0" dirty="0" smtClean="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visibility and help its fundraising. It can help give your</a:t>
            </a:r>
            <a:r>
              <a:rPr lang="en-US" baseline="0" dirty="0" smtClean="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non-profit’s constituents a chance to tell their stories in order to change policies that affect your community.</a:t>
            </a:r>
            <a:endParaRPr lang="en-US"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pPr>
              <a:defRPr/>
            </a:pPr>
            <a:fld id="{D7C641B6-6095-4509-98F9-987166FA583F}" type="slidenum">
              <a:rPr lang="en-US" smtClean="0"/>
              <a:pPr>
                <a:defRPr/>
              </a:pPr>
              <a:t>18</a:t>
            </a:fld>
            <a:endParaRPr lang="en-US" dirty="0"/>
          </a:p>
        </p:txBody>
      </p:sp>
    </p:spTree>
    <p:extLst>
      <p:ext uri="{BB962C8B-B14F-4D97-AF65-F5344CB8AC3E}">
        <p14:creationId xmlns:p14="http://schemas.microsoft.com/office/powerpoint/2010/main" val="134782702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dirty="0" smtClean="0">
                <a:latin typeface="Arial" panose="020B0604020202020204" pitchFamily="34" charset="0"/>
                <a:cs typeface="Arial" panose="020B0604020202020204" pitchFamily="34" charset="0"/>
              </a:rPr>
              <a:t>Does the recommended action provide an opportunity for United Way to have a real impact – a high probability of success or of making a critical difference?</a:t>
            </a:r>
          </a:p>
          <a:p>
            <a:pPr lvl="0"/>
            <a:r>
              <a:rPr lang="en-US" dirty="0" smtClean="0">
                <a:latin typeface="Arial" panose="020B0604020202020204" pitchFamily="34" charset="0"/>
                <a:cs typeface="Arial" panose="020B0604020202020204" pitchFamily="34" charset="0"/>
              </a:rPr>
              <a:t>Does the issue or its resolution directly affect United Way interests, those of participating agencies, or clients in programs funded by United Way?</a:t>
            </a:r>
          </a:p>
          <a:p>
            <a:pPr lvl="0"/>
            <a:r>
              <a:rPr lang="en-US">
                <a:latin typeface="Arial" panose="020B0604020202020204" pitchFamily="34" charset="0"/>
                <a:cs typeface="Arial" panose="020B0604020202020204" pitchFamily="34" charset="0"/>
              </a:rPr>
              <a:t> </a:t>
            </a:r>
            <a:r>
              <a:rPr lang="en-US" smtClean="0">
                <a:latin typeface="Arial" panose="020B0604020202020204" pitchFamily="34" charset="0"/>
                <a:cs typeface="Arial" panose="020B0604020202020204" pitchFamily="34" charset="0"/>
              </a:rPr>
              <a:t> Examples-</a:t>
            </a:r>
            <a:r>
              <a:rPr lang="en-US" baseline="0" smtClean="0">
                <a:latin typeface="Arial" panose="020B0604020202020204" pitchFamily="34" charset="0"/>
                <a:cs typeface="Arial" panose="020B0604020202020204" pitchFamily="34" charset="0"/>
              </a:rPr>
              <a:t> </a:t>
            </a:r>
            <a:r>
              <a:rPr lang="en-US" b="1" i="1" baseline="0" dirty="0" smtClean="0">
                <a:latin typeface="Arial" panose="020B0604020202020204" pitchFamily="34" charset="0"/>
                <a:cs typeface="Arial" panose="020B0604020202020204" pitchFamily="34" charset="0"/>
              </a:rPr>
              <a:t>Federal Charitable Deduction, PA state budget impasse, Pre-K funding </a:t>
            </a:r>
            <a:endParaRPr lang="en-US" b="1" i="1" dirty="0" smtClean="0">
              <a:latin typeface="Arial" panose="020B0604020202020204" pitchFamily="34" charset="0"/>
              <a:cs typeface="Arial" panose="020B0604020202020204" pitchFamily="34" charset="0"/>
            </a:endParaRPr>
          </a:p>
          <a:p>
            <a:pPr lvl="0"/>
            <a:r>
              <a:rPr lang="en-US" dirty="0" smtClean="0">
                <a:latin typeface="Arial" panose="020B0604020202020204" pitchFamily="34" charset="0"/>
                <a:cs typeface="Arial" panose="020B0604020202020204" pitchFamily="34" charset="0"/>
              </a:rPr>
              <a:t>Does the recommended action position United Way to bring the public and private sector together to achieve a creative solution?</a:t>
            </a:r>
          </a:p>
          <a:p>
            <a:pPr lvl="0"/>
            <a:r>
              <a:rPr lang="en-US" dirty="0" smtClean="0">
                <a:latin typeface="Arial" panose="020B0604020202020204" pitchFamily="34" charset="0"/>
                <a:cs typeface="Arial" panose="020B0604020202020204" pitchFamily="34" charset="0"/>
              </a:rPr>
              <a:t>Can the recommendation be accomplished without substantial overall increased governmental spending?</a:t>
            </a:r>
          </a:p>
          <a:p>
            <a:pPr lvl="0"/>
            <a:r>
              <a:rPr lang="en-US" dirty="0" smtClean="0">
                <a:latin typeface="Arial" panose="020B0604020202020204" pitchFamily="34" charset="0"/>
                <a:cs typeface="Arial" panose="020B0604020202020204" pitchFamily="34" charset="0"/>
              </a:rPr>
              <a:t>Is the issue or recommended action </a:t>
            </a:r>
            <a:r>
              <a:rPr lang="en-US" u="sng" dirty="0" smtClean="0">
                <a:latin typeface="Arial" panose="020B0604020202020204" pitchFamily="34" charset="0"/>
                <a:cs typeface="Arial" panose="020B0604020202020204" pitchFamily="34" charset="0"/>
              </a:rPr>
              <a:t>clearly</a:t>
            </a:r>
            <a:r>
              <a:rPr lang="en-US" dirty="0" smtClean="0">
                <a:latin typeface="Arial" panose="020B0604020202020204" pitchFamily="34" charset="0"/>
                <a:cs typeface="Arial" panose="020B0604020202020204" pitchFamily="34" charset="0"/>
              </a:rPr>
              <a:t> one for non-profit sector involvement?</a:t>
            </a:r>
          </a:p>
          <a:p>
            <a:r>
              <a:rPr lang="en-US" dirty="0" smtClean="0">
                <a:latin typeface="Arial" panose="020B0604020202020204" pitchFamily="34" charset="0"/>
                <a:cs typeface="Arial" panose="020B0604020202020204" pitchFamily="34" charset="0"/>
              </a:rPr>
              <a:t>Has United Way taken a position on this issue in the past?</a:t>
            </a:r>
          </a:p>
          <a:p>
            <a:pPr marL="171450" indent="-171450">
              <a:buFont typeface="Wingdings" panose="05000000000000000000" pitchFamily="2" charset="2"/>
              <a:buChar char="§"/>
            </a:pPr>
            <a:r>
              <a:rPr lang="en-US" dirty="0" smtClean="0">
                <a:latin typeface="Arial" panose="020B0604020202020204" pitchFamily="34" charset="0"/>
                <a:cs typeface="Arial" panose="020B0604020202020204" pitchFamily="34" charset="0"/>
              </a:rPr>
              <a:t> Is this recommended action consistent with that previous position?</a:t>
            </a:r>
            <a:r>
              <a:rPr lang="en-US" baseline="0" dirty="0" smtClean="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If not, how is it different and why?</a:t>
            </a:r>
          </a:p>
          <a:p>
            <a:pPr lvl="0"/>
            <a:r>
              <a:rPr lang="en-US" dirty="0" smtClean="0">
                <a:latin typeface="Arial" panose="020B0604020202020204" pitchFamily="34" charset="0"/>
                <a:cs typeface="Arial" panose="020B0604020202020204" pitchFamily="34" charset="0"/>
              </a:rPr>
              <a:t>Will this affect United Way’s ability to raise funds?  If so, how?</a:t>
            </a:r>
          </a:p>
        </p:txBody>
      </p:sp>
      <p:sp>
        <p:nvSpPr>
          <p:cNvPr id="4" name="Slide Number Placeholder 3"/>
          <p:cNvSpPr>
            <a:spLocks noGrp="1"/>
          </p:cNvSpPr>
          <p:nvPr>
            <p:ph type="sldNum" sz="quarter" idx="10"/>
          </p:nvPr>
        </p:nvSpPr>
        <p:spPr/>
        <p:txBody>
          <a:bodyPr/>
          <a:lstStyle/>
          <a:p>
            <a:pPr>
              <a:defRPr/>
            </a:pPr>
            <a:fld id="{D7C641B6-6095-4509-98F9-987166FA583F}" type="slidenum">
              <a:rPr lang="en-US" smtClean="0"/>
              <a:pPr>
                <a:defRPr/>
              </a:pPr>
              <a:t>19</a:t>
            </a:fld>
            <a:endParaRPr lang="en-US" dirty="0"/>
          </a:p>
        </p:txBody>
      </p:sp>
    </p:spTree>
    <p:extLst>
      <p:ext uri="{BB962C8B-B14F-4D97-AF65-F5344CB8AC3E}">
        <p14:creationId xmlns:p14="http://schemas.microsoft.com/office/powerpoint/2010/main" val="162410666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D7C641B6-6095-4509-98F9-987166FA583F}" type="slidenum">
              <a:rPr lang="en-US" smtClean="0"/>
              <a:pPr>
                <a:defRPr/>
              </a:pPr>
              <a:t>20</a:t>
            </a:fld>
            <a:endParaRPr lang="en-US" dirty="0"/>
          </a:p>
        </p:txBody>
      </p:sp>
    </p:spTree>
    <p:extLst>
      <p:ext uri="{BB962C8B-B14F-4D97-AF65-F5344CB8AC3E}">
        <p14:creationId xmlns:p14="http://schemas.microsoft.com/office/powerpoint/2010/main" val="157546874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latin typeface="Arial" panose="020B0604020202020204" pitchFamily="34" charset="0"/>
                <a:cs typeface="Arial" panose="020B0604020202020204" pitchFamily="34" charset="0"/>
              </a:rPr>
              <a:t>United</a:t>
            </a:r>
            <a:r>
              <a:rPr lang="en-US" baseline="0" dirty="0" smtClean="0">
                <a:latin typeface="Arial" panose="020B0604020202020204" pitchFamily="34" charset="0"/>
                <a:cs typeface="Arial" panose="020B0604020202020204" pitchFamily="34" charset="0"/>
              </a:rPr>
              <a:t> Way of Greater Philadelphia and Southern New Jersey is one of the10 lead partners in the Pre-K for PA campaign. </a:t>
            </a:r>
          </a:p>
          <a:p>
            <a:r>
              <a:rPr lang="en-US" dirty="0" smtClean="0">
                <a:latin typeface="Arial" panose="020B0604020202020204" pitchFamily="34" charset="0"/>
                <a:cs typeface="Arial" panose="020B0604020202020204" pitchFamily="34" charset="0"/>
              </a:rPr>
              <a:t>Pre-K for PA launched in January 2014 as a non-partisan issue campaign. The goal is that by 2018, every at-risk child will have access to a high-quality pre-kindergarten program and middle-income families will more easily afford these services for their children. </a:t>
            </a:r>
          </a:p>
          <a:p>
            <a:pPr marL="171450" indent="-171450">
              <a:buFontTx/>
              <a:buChar char="-"/>
            </a:pPr>
            <a:r>
              <a:rPr lang="en-US" baseline="0" dirty="0" smtClean="0">
                <a:latin typeface="Arial" panose="020B0604020202020204" pitchFamily="34" charset="0"/>
                <a:cs typeface="Arial" panose="020B0604020202020204" pitchFamily="34" charset="0"/>
              </a:rPr>
              <a:t>The lead organizations met and mapped out the campaign </a:t>
            </a:r>
            <a:r>
              <a:rPr lang="en-US" b="1" baseline="0" dirty="0" smtClean="0">
                <a:latin typeface="Arial" panose="020B0604020202020204" pitchFamily="34" charset="0"/>
                <a:cs typeface="Arial" panose="020B0604020202020204" pitchFamily="34" charset="0"/>
              </a:rPr>
              <a:t>prior </a:t>
            </a:r>
            <a:r>
              <a:rPr lang="en-US" baseline="0" dirty="0" smtClean="0">
                <a:latin typeface="Arial" panose="020B0604020202020204" pitchFamily="34" charset="0"/>
                <a:cs typeface="Arial" panose="020B0604020202020204" pitchFamily="34" charset="0"/>
              </a:rPr>
              <a:t>to 2014.  </a:t>
            </a:r>
          </a:p>
          <a:p>
            <a:pPr marL="171450" indent="-171450">
              <a:buFontTx/>
              <a:buChar char="-"/>
            </a:pPr>
            <a:r>
              <a:rPr lang="en-US" baseline="0" dirty="0" smtClean="0">
                <a:latin typeface="Arial" panose="020B0604020202020204" pitchFamily="34" charset="0"/>
                <a:cs typeface="Arial" panose="020B0604020202020204" pitchFamily="34" charset="0"/>
              </a:rPr>
              <a:t>There are meetings every other week among the organizations and staff to advance our efforts. </a:t>
            </a:r>
          </a:p>
          <a:p>
            <a:pPr marL="171450" indent="-171450">
              <a:buFontTx/>
              <a:buChar char="-"/>
            </a:pPr>
            <a:r>
              <a:rPr lang="en-US" baseline="0" dirty="0" smtClean="0">
                <a:latin typeface="Arial" panose="020B0604020202020204" pitchFamily="34" charset="0"/>
                <a:cs typeface="Arial" panose="020B0604020202020204" pitchFamily="34" charset="0"/>
              </a:rPr>
              <a:t>We recognize that this is a multi-year campaign effort that requires staff time and resources  - but the return on investment</a:t>
            </a:r>
            <a:r>
              <a:rPr lang="en-US" dirty="0" smtClean="0">
                <a:latin typeface="Arial" panose="020B0604020202020204" pitchFamily="34" charset="0"/>
                <a:cs typeface="Arial" panose="020B0604020202020204" pitchFamily="34" charset="0"/>
              </a:rPr>
              <a:t> can be greater than working alone. </a:t>
            </a:r>
            <a:r>
              <a:rPr lang="en-US" baseline="0" dirty="0" smtClean="0">
                <a:latin typeface="Arial" panose="020B0604020202020204" pitchFamily="34" charset="0"/>
                <a:cs typeface="Arial" panose="020B0604020202020204" pitchFamily="34" charset="0"/>
              </a:rPr>
              <a:t> </a:t>
            </a:r>
          </a:p>
          <a:p>
            <a:pPr marL="171450" indent="-171450">
              <a:buFontTx/>
              <a:buChar char="-"/>
            </a:pPr>
            <a:r>
              <a:rPr lang="en-US" baseline="0" dirty="0" smtClean="0">
                <a:latin typeface="Arial" panose="020B0604020202020204" pitchFamily="34" charset="0"/>
                <a:cs typeface="Arial" panose="020B0604020202020204" pitchFamily="34" charset="0"/>
              </a:rPr>
              <a:t>Relationships are critical – among our campaign there is diversity in the groups collaborating that allows us to reach both sides of the aisle across the state and to engage in a variety of advocacy and lobbying activities.  </a:t>
            </a:r>
          </a:p>
          <a:p>
            <a:pPr marL="0" indent="0">
              <a:buFontTx/>
              <a:buNone/>
            </a:pPr>
            <a:r>
              <a:rPr lang="en-US" baseline="0" dirty="0" smtClean="0">
                <a:latin typeface="Arial" panose="020B0604020202020204" pitchFamily="34" charset="0"/>
                <a:cs typeface="Arial" panose="020B0604020202020204" pitchFamily="34" charset="0"/>
              </a:rPr>
              <a:t>Keep it simple - strategic focus on where you can have impact.</a:t>
            </a:r>
          </a:p>
          <a:p>
            <a:pPr marL="0" indent="0">
              <a:buFontTx/>
              <a:buNone/>
            </a:pPr>
            <a:r>
              <a:rPr lang="en-US" b="1" i="1" baseline="0" dirty="0" smtClean="0">
                <a:latin typeface="Arial" panose="020B0604020202020204" pitchFamily="34" charset="0"/>
                <a:cs typeface="Arial" panose="020B0604020202020204" pitchFamily="34" charset="0"/>
              </a:rPr>
              <a:t>Crawl before you walk before you run.</a:t>
            </a:r>
          </a:p>
        </p:txBody>
      </p:sp>
      <p:sp>
        <p:nvSpPr>
          <p:cNvPr id="4" name="Slide Number Placeholder 3"/>
          <p:cNvSpPr>
            <a:spLocks noGrp="1"/>
          </p:cNvSpPr>
          <p:nvPr>
            <p:ph type="sldNum" sz="quarter" idx="10"/>
          </p:nvPr>
        </p:nvSpPr>
        <p:spPr/>
        <p:txBody>
          <a:bodyPr/>
          <a:lstStyle/>
          <a:p>
            <a:pPr>
              <a:defRPr/>
            </a:pPr>
            <a:fld id="{D7C641B6-6095-4509-98F9-987166FA583F}" type="slidenum">
              <a:rPr lang="en-US" smtClean="0"/>
              <a:pPr>
                <a:defRPr/>
              </a:pPr>
              <a:t>21</a:t>
            </a:fld>
            <a:endParaRPr lang="en-US" dirty="0"/>
          </a:p>
        </p:txBody>
      </p:sp>
    </p:spTree>
    <p:extLst>
      <p:ext uri="{BB962C8B-B14F-4D97-AF65-F5344CB8AC3E}">
        <p14:creationId xmlns:p14="http://schemas.microsoft.com/office/powerpoint/2010/main" val="11493301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latin typeface="Arial" panose="020B0604020202020204" pitchFamily="34" charset="0"/>
                <a:cs typeface="Arial" panose="020B0604020202020204" pitchFamily="34" charset="0"/>
              </a:rPr>
              <a:t>How do public policies</a:t>
            </a:r>
            <a:r>
              <a:rPr lang="en-US" baseline="0" dirty="0" smtClean="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affect your non-profit’s</a:t>
            </a:r>
            <a:r>
              <a:rPr lang="en-US" baseline="0" dirty="0" smtClean="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constituents and/or cause?</a:t>
            </a:r>
          </a:p>
          <a:p>
            <a:r>
              <a:rPr lang="en-US" dirty="0" smtClean="0">
                <a:latin typeface="Arial" panose="020B0604020202020204" pitchFamily="34" charset="0"/>
                <a:cs typeface="Arial" panose="020B0604020202020204" pitchFamily="34" charset="0"/>
              </a:rPr>
              <a:t>Government laws, regulations, and funding decisions</a:t>
            </a:r>
            <a:r>
              <a:rPr lang="en-US" baseline="0" dirty="0" smtClean="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affect every non-profit. Some decisions directly relate</a:t>
            </a:r>
            <a:r>
              <a:rPr lang="en-US" baseline="0" dirty="0" smtClean="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to the issue or cause that you address—quality pre-K, affordable</a:t>
            </a:r>
            <a:r>
              <a:rPr lang="en-US" baseline="0" dirty="0" smtClean="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housing, or food access,.</a:t>
            </a:r>
          </a:p>
          <a:p>
            <a:r>
              <a:rPr lang="en-US" dirty="0" smtClean="0">
                <a:latin typeface="Arial" panose="020B0604020202020204" pitchFamily="34" charset="0"/>
                <a:cs typeface="Arial" panose="020B0604020202020204" pitchFamily="34" charset="0"/>
              </a:rPr>
              <a:t>Other decisions affect how your non-profit</a:t>
            </a:r>
            <a:r>
              <a:rPr lang="en-US" baseline="0" dirty="0" smtClean="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operates—non-profit property or sales tax exemptions,</a:t>
            </a:r>
            <a:r>
              <a:rPr lang="en-US" baseline="0" dirty="0" smtClean="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tax deductibility for donations, or your rights to lobby and advocate.</a:t>
            </a:r>
          </a:p>
          <a:p>
            <a:r>
              <a:rPr lang="en-US" dirty="0" smtClean="0">
                <a:latin typeface="Arial" panose="020B0604020202020204" pitchFamily="34" charset="0"/>
                <a:cs typeface="Arial" panose="020B0604020202020204" pitchFamily="34" charset="0"/>
              </a:rPr>
              <a:t>Government funding decisions affect non-profits both</a:t>
            </a:r>
            <a:r>
              <a:rPr lang="en-US" baseline="0" dirty="0" smtClean="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directly and indirectly. About a third of the average</a:t>
            </a:r>
            <a:r>
              <a:rPr lang="en-US" baseline="0" dirty="0" smtClean="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non-profit’s budget comes from government support,</a:t>
            </a:r>
            <a:r>
              <a:rPr lang="en-US" baseline="0" dirty="0" smtClean="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allowing for a significant direct impact. In addition,</a:t>
            </a:r>
            <a:r>
              <a:rPr lang="en-US" baseline="0" dirty="0" smtClean="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government funding decisions affect the demand for</a:t>
            </a:r>
            <a:r>
              <a:rPr lang="en-US" baseline="0" dirty="0" smtClean="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non-profit services. For example, people in need will</a:t>
            </a:r>
            <a:r>
              <a:rPr lang="en-US" baseline="0" dirty="0" smtClean="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tap non-profits to fill the gaps created by decreasing</a:t>
            </a:r>
            <a:r>
              <a:rPr lang="en-US" baseline="0" dirty="0" smtClean="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government support for social services.</a:t>
            </a:r>
          </a:p>
          <a:p>
            <a:r>
              <a:rPr lang="en-US" dirty="0" smtClean="0">
                <a:latin typeface="Arial" panose="020B0604020202020204" pitchFamily="34" charset="0"/>
                <a:cs typeface="Arial" panose="020B0604020202020204" pitchFamily="34" charset="0"/>
              </a:rPr>
              <a:t>Non-profits need to understand how public policies</a:t>
            </a:r>
            <a:r>
              <a:rPr lang="en-US" baseline="0" dirty="0" smtClean="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currently shape their programs and operations, as well</a:t>
            </a:r>
            <a:r>
              <a:rPr lang="en-US" baseline="0" dirty="0" smtClean="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as the impact of public policy changes. </a:t>
            </a:r>
          </a:p>
          <a:p>
            <a:r>
              <a:rPr lang="en-US" dirty="0" smtClean="0">
                <a:latin typeface="Arial" panose="020B0604020202020204" pitchFamily="34" charset="0"/>
                <a:cs typeface="Arial" panose="020B0604020202020204" pitchFamily="34" charset="0"/>
              </a:rPr>
              <a:t>What new or</a:t>
            </a:r>
            <a:r>
              <a:rPr lang="en-US" baseline="0" dirty="0" smtClean="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different public policies could help your constituents</a:t>
            </a:r>
            <a:r>
              <a:rPr lang="en-US" baseline="0" dirty="0" smtClean="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by addressing the underlying issues they face? What</a:t>
            </a:r>
            <a:r>
              <a:rPr lang="en-US" baseline="0" dirty="0" smtClean="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policies would hurt your constituents?</a:t>
            </a:r>
            <a:endParaRPr lang="en-US"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pPr>
              <a:defRPr/>
            </a:pPr>
            <a:fld id="{D7C641B6-6095-4509-98F9-987166FA583F}" type="slidenum">
              <a:rPr lang="en-US" smtClean="0"/>
              <a:pPr>
                <a:defRPr/>
              </a:pPr>
              <a:t>8</a:t>
            </a:fld>
            <a:endParaRPr lang="en-US" dirty="0"/>
          </a:p>
        </p:txBody>
      </p:sp>
    </p:spTree>
    <p:extLst>
      <p:ext uri="{BB962C8B-B14F-4D97-AF65-F5344CB8AC3E}">
        <p14:creationId xmlns:p14="http://schemas.microsoft.com/office/powerpoint/2010/main" val="5724770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latin typeface="Arial" panose="020B0604020202020204" pitchFamily="34" charset="0"/>
                <a:cs typeface="Arial" panose="020B0604020202020204" pitchFamily="34" charset="0"/>
              </a:rPr>
              <a:t>High-impact organizations (like United Way)  don't just focus on doing one thing well. They may start out providing great programs, but eventually they realize that they cannot achieve systemic change through service delivery alone. So they add policy advocacy to access government resources or to change legislation, thus expanding their impact. </a:t>
            </a:r>
          </a:p>
          <a:p>
            <a:endParaRPr lang="en-US" baseline="0" dirty="0" smtClean="0">
              <a:latin typeface="Arial" panose="020B0604020202020204" pitchFamily="34" charset="0"/>
              <a:cs typeface="Arial" panose="020B0604020202020204" pitchFamily="34" charset="0"/>
            </a:endParaRPr>
          </a:p>
          <a:p>
            <a:r>
              <a:rPr lang="en-US" dirty="0" smtClean="0">
                <a:latin typeface="Arial" panose="020B0604020202020204" pitchFamily="34" charset="0"/>
                <a:cs typeface="Arial" panose="020B0604020202020204" pitchFamily="34" charset="0"/>
              </a:rPr>
              <a:t>Even well-intention</a:t>
            </a:r>
            <a:r>
              <a:rPr lang="en-US" baseline="0" dirty="0" smtClean="0">
                <a:latin typeface="Arial" panose="020B0604020202020204" pitchFamily="34" charset="0"/>
                <a:cs typeface="Arial" panose="020B0604020202020204" pitchFamily="34" charset="0"/>
              </a:rPr>
              <a:t>ed public officials may not have the full picture of how communities are affected by policy choices and may not know about successful innovations implemented by others.</a:t>
            </a:r>
          </a:p>
          <a:p>
            <a:endParaRPr lang="en-US" baseline="0" dirty="0" smtClean="0">
              <a:latin typeface="Arial" panose="020B0604020202020204" pitchFamily="34" charset="0"/>
              <a:cs typeface="Arial" panose="020B0604020202020204" pitchFamily="34" charset="0"/>
            </a:endParaRPr>
          </a:p>
          <a:p>
            <a:r>
              <a:rPr lang="en-US" baseline="0" dirty="0" smtClean="0">
                <a:latin typeface="Arial" panose="020B0604020202020204" pitchFamily="34" charset="0"/>
                <a:cs typeface="Arial" panose="020B0604020202020204" pitchFamily="34" charset="0"/>
              </a:rPr>
              <a:t>Community organizations, public officials, small business, corporations, unions, religious leaders and others may not have a national forum for finding common ground – advocacy creates a vehicle for dialogue and coordinated action. </a:t>
            </a:r>
            <a:endParaRPr lang="en-US" dirty="0" smtClean="0">
              <a:latin typeface="Arial" panose="020B0604020202020204" pitchFamily="34" charset="0"/>
              <a:cs typeface="Arial" panose="020B0604020202020204" pitchFamily="34" charset="0"/>
            </a:endParaRPr>
          </a:p>
          <a:p>
            <a:endParaRPr lang="en-US" baseline="0" dirty="0" smtClean="0">
              <a:latin typeface="Arial" panose="020B0604020202020204" pitchFamily="34" charset="0"/>
              <a:cs typeface="Arial" panose="020B0604020202020204" pitchFamily="34" charset="0"/>
            </a:endParaRPr>
          </a:p>
          <a:p>
            <a:r>
              <a:rPr lang="en-US" dirty="0" smtClean="0">
                <a:latin typeface="Arial" panose="020B0604020202020204" pitchFamily="34" charset="0"/>
                <a:cs typeface="Arial" panose="020B0604020202020204" pitchFamily="34" charset="0"/>
              </a:rPr>
              <a:t>These efforts can, in turn, sway public opinion, garner press coverage and ultimately provide policymakers an opportunity to respond to a constituents’ needs.</a:t>
            </a:r>
            <a:endParaRPr lang="en-US"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pPr>
              <a:defRPr/>
            </a:pPr>
            <a:fld id="{D7C641B6-6095-4509-98F9-987166FA583F}" type="slidenum">
              <a:rPr lang="en-US" smtClean="0"/>
              <a:pPr>
                <a:defRPr/>
              </a:pPr>
              <a:t>9</a:t>
            </a:fld>
            <a:endParaRPr lang="en-US" dirty="0"/>
          </a:p>
        </p:txBody>
      </p:sp>
    </p:spTree>
    <p:extLst>
      <p:ext uri="{BB962C8B-B14F-4D97-AF65-F5344CB8AC3E}">
        <p14:creationId xmlns:p14="http://schemas.microsoft.com/office/powerpoint/2010/main" val="34256988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latin typeface="Arial" panose="020B0604020202020204" pitchFamily="34" charset="0"/>
              <a:cs typeface="Arial" panose="020B0604020202020204" pitchFamily="34" charset="0"/>
            </a:endParaRPr>
          </a:p>
          <a:p>
            <a:r>
              <a:rPr lang="en-US" b="1" i="1" dirty="0" smtClean="0">
                <a:latin typeface="Arial" panose="020B0604020202020204" pitchFamily="34" charset="0"/>
                <a:cs typeface="Arial" panose="020B0604020202020204" pitchFamily="34" charset="0"/>
              </a:rPr>
              <a:t>UWP:</a:t>
            </a:r>
            <a:r>
              <a:rPr lang="en-US" b="1" i="1" baseline="0" dirty="0" smtClean="0">
                <a:latin typeface="Arial" panose="020B0604020202020204" pitchFamily="34" charset="0"/>
                <a:cs typeface="Arial" panose="020B0604020202020204" pitchFamily="34" charset="0"/>
              </a:rPr>
              <a:t>  </a:t>
            </a:r>
            <a:r>
              <a:rPr lang="en-US" b="1" i="1" dirty="0" smtClean="0">
                <a:latin typeface="Arial" panose="020B0604020202020204" pitchFamily="34" charset="0"/>
                <a:cs typeface="Arial" panose="020B0604020202020204" pitchFamily="34" charset="0"/>
              </a:rPr>
              <a:t>From </a:t>
            </a:r>
            <a:r>
              <a:rPr lang="en-US" b="1" i="1" dirty="0">
                <a:latin typeface="Arial" panose="020B0604020202020204" pitchFamily="34" charset="0"/>
                <a:cs typeface="Arial" panose="020B0604020202020204" pitchFamily="34" charset="0"/>
              </a:rPr>
              <a:t>your experience as a staffer and an elected official, why is grassroots advocacy important? </a:t>
            </a:r>
          </a:p>
          <a:p>
            <a:r>
              <a:rPr lang="en-US" b="1" i="1" dirty="0">
                <a:latin typeface="Arial" panose="020B0604020202020204" pitchFamily="34" charset="0"/>
                <a:cs typeface="Arial" panose="020B0604020202020204" pitchFamily="34" charset="0"/>
              </a:rPr>
              <a:t>- </a:t>
            </a:r>
            <a:r>
              <a:rPr lang="en-US" b="1" i="1" dirty="0" smtClean="0">
                <a:latin typeface="Arial" panose="020B0604020202020204" pitchFamily="34" charset="0"/>
                <a:cs typeface="Arial" panose="020B0604020202020204" pitchFamily="34" charset="0"/>
              </a:rPr>
              <a:t>Constituents </a:t>
            </a:r>
            <a:endParaRPr lang="en-US" b="1" i="1" dirty="0">
              <a:latin typeface="Arial" panose="020B0604020202020204" pitchFamily="34" charset="0"/>
              <a:cs typeface="Arial" panose="020B0604020202020204" pitchFamily="34" charset="0"/>
            </a:endParaRPr>
          </a:p>
          <a:p>
            <a:endParaRPr lang="en-US" dirty="0" smtClean="0">
              <a:latin typeface="Arial" panose="020B0604020202020204" pitchFamily="34" charset="0"/>
              <a:cs typeface="Arial" panose="020B0604020202020204" pitchFamily="34" charset="0"/>
            </a:endParaRPr>
          </a:p>
          <a:p>
            <a:r>
              <a:rPr lang="en-US" dirty="0" smtClean="0">
                <a:latin typeface="Arial" panose="020B0604020202020204" pitchFamily="34" charset="0"/>
                <a:cs typeface="Arial" panose="020B0604020202020204" pitchFamily="34" charset="0"/>
              </a:rPr>
              <a:t>By using mass mailings, email, and more recently, social media such as Facebook and Twitter (among others) these groups can mobilize large portions of their membership base very quickly. </a:t>
            </a:r>
          </a:p>
          <a:p>
            <a:endParaRPr lang="en-US" dirty="0">
              <a:latin typeface="Arial" panose="020B0604020202020204" pitchFamily="34" charset="0"/>
              <a:cs typeface="Arial" panose="020B0604020202020204" pitchFamily="34" charset="0"/>
            </a:endParaRPr>
          </a:p>
          <a:p>
            <a:r>
              <a:rPr lang="en-US" dirty="0" smtClean="0">
                <a:latin typeface="Arial" panose="020B0604020202020204" pitchFamily="34" charset="0"/>
                <a:cs typeface="Arial" panose="020B0604020202020204" pitchFamily="34" charset="0"/>
              </a:rPr>
              <a:t>This means that it is quite feasible to say that from the time issues arise to the time grassroots advocacy efforts are mobilized and put into effect can literally be as short as a few minutes.</a:t>
            </a:r>
          </a:p>
          <a:p>
            <a:endParaRPr lang="en-US" dirty="0">
              <a:latin typeface="Arial" panose="020B0604020202020204" pitchFamily="34" charset="0"/>
              <a:cs typeface="Arial" panose="020B0604020202020204" pitchFamily="34" charset="0"/>
            </a:endParaRPr>
          </a:p>
          <a:p>
            <a:endParaRPr lang="en-US" dirty="0" smtClean="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pPr>
              <a:defRPr/>
            </a:pPr>
            <a:fld id="{D7C641B6-6095-4509-98F9-987166FA583F}" type="slidenum">
              <a:rPr lang="en-US" smtClean="0"/>
              <a:pPr>
                <a:defRPr/>
              </a:pPr>
              <a:t>10</a:t>
            </a:fld>
            <a:endParaRPr lang="en-US" dirty="0"/>
          </a:p>
        </p:txBody>
      </p:sp>
    </p:spTree>
    <p:extLst>
      <p:ext uri="{BB962C8B-B14F-4D97-AF65-F5344CB8AC3E}">
        <p14:creationId xmlns:p14="http://schemas.microsoft.com/office/powerpoint/2010/main" val="16241066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1250" y="696913"/>
            <a:ext cx="4648200" cy="3486150"/>
          </a:xfrm>
        </p:spPr>
      </p:sp>
      <p:sp>
        <p:nvSpPr>
          <p:cNvPr id="3" name="Notes Placeholder 2"/>
          <p:cNvSpPr>
            <a:spLocks noGrp="1"/>
          </p:cNvSpPr>
          <p:nvPr>
            <p:ph type="body" idx="1"/>
          </p:nvPr>
        </p:nvSpPr>
        <p:spPr/>
        <p:txBody>
          <a:bodyPr/>
          <a:lstStyle/>
          <a:p>
            <a:r>
              <a:rPr lang="en-US" b="1" i="1" dirty="0" smtClean="0">
                <a:latin typeface="Arial" panose="020B0604020202020204" pitchFamily="34" charset="0"/>
                <a:cs typeface="Arial" panose="020B0604020202020204" pitchFamily="34" charset="0"/>
              </a:rPr>
              <a:t>UWP</a:t>
            </a:r>
            <a:r>
              <a:rPr lang="en-US" b="1" i="1" baseline="0" dirty="0" smtClean="0">
                <a:latin typeface="Arial" panose="020B0604020202020204" pitchFamily="34" charset="0"/>
                <a:cs typeface="Arial" panose="020B0604020202020204" pitchFamily="34" charset="0"/>
              </a:rPr>
              <a:t> – as a former elected official what do you believe a grassroots advocate needs to do? What tools work best – data, anecdotes, form of communication that works best (calls versus email?) who delivers the message best?</a:t>
            </a:r>
            <a:endParaRPr lang="en-US" dirty="0" smtClean="0">
              <a:latin typeface="Arial" panose="020B0604020202020204" pitchFamily="34" charset="0"/>
              <a:cs typeface="Arial" panose="020B0604020202020204" pitchFamily="34" charset="0"/>
            </a:endParaRPr>
          </a:p>
          <a:p>
            <a:r>
              <a:rPr lang="en-US" u="sng" dirty="0" smtClean="0">
                <a:latin typeface="Arial" panose="020B0604020202020204" pitchFamily="34" charset="0"/>
                <a:cs typeface="Arial" panose="020B0604020202020204" pitchFamily="34" charset="0"/>
              </a:rPr>
              <a:t>Communication</a:t>
            </a:r>
            <a:r>
              <a:rPr lang="en-US" baseline="0" dirty="0" smtClean="0">
                <a:latin typeface="Arial" panose="020B0604020202020204" pitchFamily="34" charset="0"/>
                <a:cs typeface="Arial" panose="020B0604020202020204" pitchFamily="34" charset="0"/>
              </a:rPr>
              <a:t> – The </a:t>
            </a:r>
            <a:r>
              <a:rPr lang="en-US" dirty="0" smtClean="0">
                <a:latin typeface="Arial" panose="020B0604020202020204" pitchFamily="34" charset="0"/>
                <a:cs typeface="Arial" panose="020B0604020202020204" pitchFamily="34" charset="0"/>
              </a:rPr>
              <a:t>more people you can get your message to the better off your company/organization will be. By utilizing snail mail, email, social media, and radio/television advertisements you can get the message</a:t>
            </a:r>
            <a:r>
              <a:rPr lang="en-US" baseline="0" dirty="0" smtClean="0">
                <a:latin typeface="Arial" panose="020B0604020202020204" pitchFamily="34" charset="0"/>
                <a:cs typeface="Arial" panose="020B0604020202020204" pitchFamily="34" charset="0"/>
              </a:rPr>
              <a:t> out. Create a media</a:t>
            </a:r>
            <a:r>
              <a:rPr lang="en-US" dirty="0" smtClean="0">
                <a:latin typeface="Arial" panose="020B0604020202020204" pitchFamily="34" charset="0"/>
                <a:cs typeface="Arial" panose="020B0604020202020204" pitchFamily="34" charset="0"/>
              </a:rPr>
              <a:t> plan including letters to editor</a:t>
            </a:r>
            <a:r>
              <a:rPr lang="en-US" dirty="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and op-eds.</a:t>
            </a:r>
          </a:p>
          <a:p>
            <a:r>
              <a:rPr lang="en-US" u="sng" dirty="0" smtClean="0">
                <a:latin typeface="Arial" panose="020B0604020202020204" pitchFamily="34" charset="0"/>
                <a:cs typeface="Arial" panose="020B0604020202020204" pitchFamily="34" charset="0"/>
              </a:rPr>
              <a:t>Imminence of action</a:t>
            </a:r>
            <a:r>
              <a:rPr lang="en-US" u="sng" baseline="0" dirty="0" smtClean="0">
                <a:latin typeface="Arial" panose="020B0604020202020204" pitchFamily="34" charset="0"/>
                <a:cs typeface="Arial" panose="020B0604020202020204" pitchFamily="34" charset="0"/>
              </a:rPr>
              <a:t>-</a:t>
            </a:r>
            <a:r>
              <a:rPr lang="en-US" dirty="0" smtClean="0">
                <a:latin typeface="Arial" panose="020B0604020202020204" pitchFamily="34" charset="0"/>
                <a:cs typeface="Arial" panose="020B0604020202020204" pitchFamily="34" charset="0"/>
              </a:rPr>
              <a:t>By pressing the manners in which pending issues affect them, you will be more likely to persuade them to take action.</a:t>
            </a:r>
          </a:p>
          <a:p>
            <a:r>
              <a:rPr lang="en-US" u="sng" dirty="0" smtClean="0">
                <a:latin typeface="Arial" panose="020B0604020202020204" pitchFamily="34" charset="0"/>
                <a:cs typeface="Arial" panose="020B0604020202020204" pitchFamily="34" charset="0"/>
              </a:rPr>
              <a:t>Method of action</a:t>
            </a:r>
            <a:r>
              <a:rPr lang="en-US" dirty="0" smtClean="0">
                <a:latin typeface="Arial" panose="020B0604020202020204" pitchFamily="34" charset="0"/>
                <a:cs typeface="Arial" panose="020B0604020202020204" pitchFamily="34" charset="0"/>
              </a:rPr>
              <a:t>-The simpler the better. Asking your community</a:t>
            </a:r>
            <a:r>
              <a:rPr lang="en-US" baseline="0" dirty="0" smtClean="0">
                <a:latin typeface="Arial" panose="020B0604020202020204" pitchFamily="34" charset="0"/>
                <a:cs typeface="Arial" panose="020B0604020202020204" pitchFamily="34" charset="0"/>
              </a:rPr>
              <a:t> members</a:t>
            </a:r>
            <a:r>
              <a:rPr lang="en-US" dirty="0" smtClean="0">
                <a:latin typeface="Arial" panose="020B0604020202020204" pitchFamily="34" charset="0"/>
                <a:cs typeface="Arial" panose="020B0604020202020204" pitchFamily="34" charset="0"/>
              </a:rPr>
              <a:t> to make a phone call, send an email, or sign a standardized form letter are the most common grassroots advocacy efforts. These take only moments to complete.</a:t>
            </a:r>
          </a:p>
          <a:p>
            <a:r>
              <a:rPr lang="en-US" u="sng" dirty="0" smtClean="0">
                <a:latin typeface="Arial" panose="020B0604020202020204" pitchFamily="34" charset="0"/>
                <a:cs typeface="Arial" panose="020B0604020202020204" pitchFamily="34" charset="0"/>
              </a:rPr>
              <a:t>Follow-up</a:t>
            </a:r>
            <a:r>
              <a:rPr lang="en-US" u="sng" baseline="0" dirty="0" smtClean="0">
                <a:latin typeface="Arial" panose="020B0604020202020204" pitchFamily="34" charset="0"/>
                <a:cs typeface="Arial" panose="020B0604020202020204" pitchFamily="34" charset="0"/>
              </a:rPr>
              <a:t> </a:t>
            </a:r>
            <a:r>
              <a:rPr lang="en-US" baseline="0" dirty="0" smtClean="0">
                <a:latin typeface="Arial" panose="020B0604020202020204" pitchFamily="34" charset="0"/>
                <a:cs typeface="Arial" panose="020B0604020202020204" pitchFamily="34" charset="0"/>
              </a:rPr>
              <a:t> - </a:t>
            </a:r>
            <a:r>
              <a:rPr lang="en-US" dirty="0" smtClean="0">
                <a:latin typeface="Arial" panose="020B0604020202020204" pitchFamily="34" charset="0"/>
                <a:cs typeface="Arial" panose="020B0604020202020204" pitchFamily="34" charset="0"/>
              </a:rPr>
              <a:t>This is often overlooked.</a:t>
            </a:r>
            <a:r>
              <a:rPr lang="en-US" baseline="0" dirty="0" smtClean="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Not only do you need to ask your members to act, but you need to let them know what the effect of their labor has been. By following up and sharing</a:t>
            </a:r>
            <a:r>
              <a:rPr lang="en-US" baseline="0" dirty="0" smtClean="0">
                <a:latin typeface="Arial" panose="020B0604020202020204" pitchFamily="34" charset="0"/>
                <a:cs typeface="Arial" panose="020B0604020202020204" pitchFamily="34" charset="0"/>
              </a:rPr>
              <a:t> the outcome, </a:t>
            </a:r>
            <a:r>
              <a:rPr lang="en-US" dirty="0" smtClean="0">
                <a:latin typeface="Arial" panose="020B0604020202020204" pitchFamily="34" charset="0"/>
                <a:cs typeface="Arial" panose="020B0604020202020204" pitchFamily="34" charset="0"/>
              </a:rPr>
              <a:t>you will be building a bond with them that will be even stronger for</a:t>
            </a:r>
            <a:r>
              <a:rPr lang="en-US" baseline="0" dirty="0" smtClean="0">
                <a:latin typeface="Arial" panose="020B0604020202020204" pitchFamily="34" charset="0"/>
                <a:cs typeface="Arial" panose="020B0604020202020204" pitchFamily="34" charset="0"/>
              </a:rPr>
              <a:t> the</a:t>
            </a:r>
            <a:r>
              <a:rPr lang="en-US" dirty="0" smtClean="0">
                <a:latin typeface="Arial" panose="020B0604020202020204" pitchFamily="34" charset="0"/>
                <a:cs typeface="Arial" panose="020B0604020202020204" pitchFamily="34" charset="0"/>
              </a:rPr>
              <a:t> next time.  This includes thanking them.  Pre-K for PA – last year requested $90M, got $30M, recognize the increase and reinforce message for multi-year increase.</a:t>
            </a:r>
          </a:p>
        </p:txBody>
      </p:sp>
      <p:sp>
        <p:nvSpPr>
          <p:cNvPr id="4" name="Slide Number Placeholder 3"/>
          <p:cNvSpPr>
            <a:spLocks noGrp="1"/>
          </p:cNvSpPr>
          <p:nvPr>
            <p:ph type="sldNum" sz="quarter" idx="10"/>
          </p:nvPr>
        </p:nvSpPr>
        <p:spPr/>
        <p:txBody>
          <a:bodyPr/>
          <a:lstStyle/>
          <a:p>
            <a:pPr>
              <a:defRPr/>
            </a:pPr>
            <a:fld id="{D7C641B6-6095-4509-98F9-987166FA583F}" type="slidenum">
              <a:rPr lang="en-US" smtClean="0"/>
              <a:pPr>
                <a:defRPr/>
              </a:pPr>
              <a:t>11</a:t>
            </a:fld>
            <a:endParaRPr lang="en-US" dirty="0"/>
          </a:p>
        </p:txBody>
      </p:sp>
    </p:spTree>
    <p:extLst>
      <p:ext uri="{BB962C8B-B14F-4D97-AF65-F5344CB8AC3E}">
        <p14:creationId xmlns:p14="http://schemas.microsoft.com/office/powerpoint/2010/main" val="11273680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latin typeface="Arial" panose="020B0604020202020204" pitchFamily="34" charset="0"/>
                <a:cs typeface="Arial" panose="020B0604020202020204" pitchFamily="34" charset="0"/>
              </a:rPr>
              <a:t>Advocacy</a:t>
            </a:r>
            <a:r>
              <a:rPr lang="en-US" baseline="0" dirty="0" smtClean="0">
                <a:latin typeface="Arial" panose="020B0604020202020204" pitchFamily="34" charset="0"/>
                <a:cs typeface="Arial" panose="020B0604020202020204" pitchFamily="34" charset="0"/>
              </a:rPr>
              <a:t> is the process of stakeholders making their voices heard on issues that affect their lives and the lives of others at the local, state and national level.  It also means helping policymakers find specific solutions to persistent problems.  Most non-profits can and do engage in as much advocacy as possible to achieve their goals.</a:t>
            </a:r>
          </a:p>
          <a:p>
            <a:endParaRPr lang="en-US" baseline="0" dirty="0" smtClean="0">
              <a:latin typeface="Arial" panose="020B0604020202020204" pitchFamily="34" charset="0"/>
              <a:cs typeface="Arial" panose="020B0604020202020204" pitchFamily="34" charset="0"/>
            </a:endParaRPr>
          </a:p>
          <a:p>
            <a:r>
              <a:rPr lang="en-US" baseline="0" dirty="0" smtClean="0">
                <a:latin typeface="Arial" panose="020B0604020202020204" pitchFamily="34" charset="0"/>
                <a:cs typeface="Arial" panose="020B0604020202020204" pitchFamily="34" charset="0"/>
              </a:rPr>
              <a:t>Lobbying, on the other hand involves activities that are in direct support of or opposition to a specific piece of legislation. While non-profits can engage in some lobbying, there are rules about the amount of money and time spent on these activities.  </a:t>
            </a:r>
            <a:endParaRPr lang="en-US"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pPr>
              <a:defRPr/>
            </a:pPr>
            <a:fld id="{D7C641B6-6095-4509-98F9-987166FA583F}" type="slidenum">
              <a:rPr lang="en-US" smtClean="0"/>
              <a:pPr>
                <a:defRPr/>
              </a:pPr>
              <a:t>12</a:t>
            </a:fld>
            <a:endParaRPr lang="en-US" dirty="0"/>
          </a:p>
        </p:txBody>
      </p:sp>
    </p:spTree>
    <p:extLst>
      <p:ext uri="{BB962C8B-B14F-4D97-AF65-F5344CB8AC3E}">
        <p14:creationId xmlns:p14="http://schemas.microsoft.com/office/powerpoint/2010/main" val="65175461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latin typeface="Arial" panose="020B0604020202020204" pitchFamily="34" charset="0"/>
                <a:cs typeface="Arial" panose="020B0604020202020204" pitchFamily="34" charset="0"/>
              </a:rPr>
              <a:t>Advocacy is educating and creating awareness among legislators and the general public of issues facing the community and the importance of aligning public policy to address the need. Advocacy does not endorse or oppose specific legislation, but rather informs the community at large how public policy decisions impact service provision.</a:t>
            </a:r>
          </a:p>
          <a:p>
            <a:endParaRPr lang="en-US" dirty="0" smtClean="0"/>
          </a:p>
          <a:p>
            <a:endParaRPr lang="en-US" dirty="0" smtClean="0"/>
          </a:p>
          <a:p>
            <a:r>
              <a:rPr lang="en-US" dirty="0" smtClean="0"/>
              <a:t> </a:t>
            </a:r>
            <a:endParaRPr lang="en-US" dirty="0"/>
          </a:p>
        </p:txBody>
      </p:sp>
      <p:sp>
        <p:nvSpPr>
          <p:cNvPr id="4" name="Slide Number Placeholder 3"/>
          <p:cNvSpPr>
            <a:spLocks noGrp="1"/>
          </p:cNvSpPr>
          <p:nvPr>
            <p:ph type="sldNum" sz="quarter" idx="10"/>
          </p:nvPr>
        </p:nvSpPr>
        <p:spPr/>
        <p:txBody>
          <a:bodyPr/>
          <a:lstStyle/>
          <a:p>
            <a:pPr>
              <a:defRPr/>
            </a:pPr>
            <a:fld id="{D7C641B6-6095-4509-98F9-987166FA583F}" type="slidenum">
              <a:rPr lang="en-US" smtClean="0"/>
              <a:pPr>
                <a:defRPr/>
              </a:pPr>
              <a:t>13</a:t>
            </a:fld>
            <a:endParaRPr lang="en-US" dirty="0"/>
          </a:p>
        </p:txBody>
      </p:sp>
    </p:spTree>
    <p:extLst>
      <p:ext uri="{BB962C8B-B14F-4D97-AF65-F5344CB8AC3E}">
        <p14:creationId xmlns:p14="http://schemas.microsoft.com/office/powerpoint/2010/main" val="402400891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latin typeface="Arial" panose="020B0604020202020204" pitchFamily="34" charset="0"/>
                <a:cs typeface="Arial" panose="020B0604020202020204" pitchFamily="34" charset="0"/>
              </a:rPr>
              <a:t>Direct lobbying is defined as communication with a legislator, legislative staff or legislative body, or any covered executive branch or other government employee who may participate in the formulation of legislation. The communication refers to a specific piece of legislation and expresses a view on that legislation.</a:t>
            </a:r>
          </a:p>
          <a:p>
            <a:r>
              <a:rPr lang="en-US" dirty="0" smtClean="0">
                <a:latin typeface="Arial" panose="020B0604020202020204" pitchFamily="34" charset="0"/>
                <a:cs typeface="Arial" panose="020B0604020202020204" pitchFamily="34" charset="0"/>
              </a:rPr>
              <a:t> </a:t>
            </a:r>
          </a:p>
          <a:p>
            <a:r>
              <a:rPr lang="en-US" dirty="0" smtClean="0">
                <a:latin typeface="Arial" panose="020B0604020202020204" pitchFamily="34" charset="0"/>
                <a:cs typeface="Arial" panose="020B0604020202020204" pitchFamily="34" charset="0"/>
              </a:rPr>
              <a:t>Grassroots Lobbying is defined as an attempt to influence specific legislation by encouraging the public to contact legislators about that legislation. A communication constitutes grassroots lobbying if it refers to specific legislation, reflects a view on that specific legislation and encourages the recipient of the communication to take lobbying action. This type of communication is known as a call to action.</a:t>
            </a:r>
            <a:endParaRPr lang="en-US"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pPr>
              <a:defRPr/>
            </a:pPr>
            <a:fld id="{D7C641B6-6095-4509-98F9-987166FA583F}" type="slidenum">
              <a:rPr lang="en-US" smtClean="0"/>
              <a:pPr>
                <a:defRPr/>
              </a:pPr>
              <a:t>14</a:t>
            </a:fld>
            <a:endParaRPr lang="en-US" dirty="0"/>
          </a:p>
        </p:txBody>
      </p:sp>
    </p:spTree>
    <p:extLst>
      <p:ext uri="{BB962C8B-B14F-4D97-AF65-F5344CB8AC3E}">
        <p14:creationId xmlns:p14="http://schemas.microsoft.com/office/powerpoint/2010/main" val="174294743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latin typeface="Arial" panose="020B0604020202020204" pitchFamily="34" charset="0"/>
                <a:cs typeface="Arial" panose="020B0604020202020204" pitchFamily="34" charset="0"/>
              </a:rPr>
              <a:t>Lobbying by non-profits is legal and okay with the Internal</a:t>
            </a:r>
            <a:r>
              <a:rPr lang="en-US" baseline="0" dirty="0" smtClean="0">
                <a:latin typeface="Arial" panose="020B0604020202020204" pitchFamily="34" charset="0"/>
                <a:cs typeface="Arial" panose="020B0604020202020204" pitchFamily="34" charset="0"/>
              </a:rPr>
              <a:t> Revenue Service.  </a:t>
            </a:r>
            <a:r>
              <a:rPr lang="en-US" dirty="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Regulations issued by the IRS in 1990 confirm which activities constitute lobbying as well as the spending limits for those activities. </a:t>
            </a:r>
          </a:p>
          <a:p>
            <a:pPr marL="0" marR="0" indent="0" algn="l" defTabSz="914400" rtl="0" eaLnBrk="0" fontAlgn="base" latinLnBrk="0" hangingPunct="0">
              <a:lnSpc>
                <a:spcPct val="100000"/>
              </a:lnSpc>
              <a:spcBef>
                <a:spcPct val="30000"/>
              </a:spcBef>
              <a:spcAft>
                <a:spcPct val="0"/>
              </a:spcAft>
              <a:buClrTx/>
              <a:buSzTx/>
              <a:buFontTx/>
              <a:buNone/>
              <a:tabLst/>
              <a:defRPr/>
            </a:pPr>
            <a:endParaRPr lang="en-US" dirty="0" smtClean="0">
              <a:latin typeface="Arial" panose="020B0604020202020204" pitchFamily="34" charset="0"/>
              <a:cs typeface="Arial" panose="020B0604020202020204" pitchFamily="34" charset="0"/>
            </a:endParaRPr>
          </a:p>
          <a:p>
            <a:pPr>
              <a:defRPr/>
            </a:pPr>
            <a:r>
              <a:rPr lang="en-US" dirty="0" smtClean="0">
                <a:latin typeface="Arial" panose="020B0604020202020204" pitchFamily="34" charset="0"/>
                <a:cs typeface="Arial" panose="020B0604020202020204" pitchFamily="34" charset="0"/>
              </a:rPr>
              <a:t>Non-profits are allowed to engage in lobbying activities, provided that they do not engage in excessive lobbying or spend a certain percentage of their budget on lobbying efforts. </a:t>
            </a:r>
          </a:p>
          <a:p>
            <a:pPr>
              <a:defRPr/>
            </a:pPr>
            <a:r>
              <a:rPr lang="en-US" dirty="0" smtClean="0">
                <a:latin typeface="Arial" panose="020B0604020202020204" pitchFamily="34" charset="0"/>
                <a:cs typeface="Arial" panose="020B0604020202020204" pitchFamily="34" charset="0"/>
              </a:rPr>
              <a:t>Non-profits </a:t>
            </a:r>
            <a:r>
              <a:rPr lang="en-US" dirty="0">
                <a:latin typeface="Arial" panose="020B0604020202020204" pitchFamily="34" charset="0"/>
                <a:cs typeface="Arial" panose="020B0604020202020204" pitchFamily="34" charset="0"/>
              </a:rPr>
              <a:t>may lobby and simply need to follow the rules for lobbying (register and report expenses, including paid staff time).</a:t>
            </a:r>
          </a:p>
          <a:p>
            <a:pPr marL="0" marR="0" indent="0" algn="l" defTabSz="914400" rtl="0" eaLnBrk="0" fontAlgn="base" latinLnBrk="0" hangingPunct="0">
              <a:lnSpc>
                <a:spcPct val="100000"/>
              </a:lnSpc>
              <a:spcBef>
                <a:spcPct val="30000"/>
              </a:spcBef>
              <a:spcAft>
                <a:spcPct val="0"/>
              </a:spcAft>
              <a:buClrTx/>
              <a:buSzTx/>
              <a:buFontTx/>
              <a:buNone/>
              <a:tabLst/>
              <a:defRPr/>
            </a:pPr>
            <a:endParaRPr lang="en-US" dirty="0" smtClean="0">
              <a:latin typeface="Arial" panose="020B0604020202020204" pitchFamily="34" charset="0"/>
              <a:cs typeface="Arial" panose="020B0604020202020204" pitchFamily="34" charset="0"/>
            </a:endParaRPr>
          </a:p>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latin typeface="Arial" panose="020B0604020202020204" pitchFamily="34" charset="0"/>
                <a:cs typeface="Arial" panose="020B0604020202020204" pitchFamily="34" charset="0"/>
              </a:rPr>
              <a:t>Non-profit charities may not engage in promoting or opposing political candidates or parties in any way—or risk losing their tax exemption. Essentially, non-profits may not use charitable resources for partisan or political activities.</a:t>
            </a:r>
          </a:p>
          <a:p>
            <a:pPr marL="0" marR="0" indent="0" algn="l" defTabSz="914400" rtl="0" eaLnBrk="0" fontAlgn="base" latinLnBrk="0" hangingPunct="0">
              <a:lnSpc>
                <a:spcPct val="100000"/>
              </a:lnSpc>
              <a:spcBef>
                <a:spcPct val="30000"/>
              </a:spcBef>
              <a:spcAft>
                <a:spcPct val="0"/>
              </a:spcAft>
              <a:buClrTx/>
              <a:buSzTx/>
              <a:buFontTx/>
              <a:buNone/>
              <a:tabLst/>
              <a:defRPr/>
            </a:pPr>
            <a:endParaRPr lang="en-US" dirty="0" smtClean="0">
              <a:latin typeface="Arial" panose="020B0604020202020204" pitchFamily="34" charset="0"/>
              <a:cs typeface="Arial" panose="020B0604020202020204" pitchFamily="34" charset="0"/>
            </a:endParaRPr>
          </a:p>
          <a:p>
            <a:pPr marL="0" marR="0" indent="0" algn="l" defTabSz="914400" rtl="0" eaLnBrk="0" fontAlgn="base" latinLnBrk="0" hangingPunct="0">
              <a:lnSpc>
                <a:spcPct val="100000"/>
              </a:lnSpc>
              <a:spcBef>
                <a:spcPct val="30000"/>
              </a:spcBef>
              <a:spcAft>
                <a:spcPct val="0"/>
              </a:spcAft>
              <a:buClrTx/>
              <a:buSzTx/>
              <a:buFontTx/>
              <a:buNone/>
              <a:tabLst/>
              <a:defRPr/>
            </a:pPr>
            <a:r>
              <a:rPr lang="en-US" baseline="0" dirty="0" smtClean="0">
                <a:latin typeface="Arial" panose="020B0604020202020204" pitchFamily="34" charset="0"/>
                <a:cs typeface="Arial" panose="020B0604020202020204" pitchFamily="34" charset="0"/>
              </a:rPr>
              <a:t>United Way of Pennsylvania, United Way Worldwide and Pennsylvania Association of Non Profits (PANO) are good places to start for information and resources. </a:t>
            </a:r>
            <a:endParaRPr lang="en-US" dirty="0" smtClean="0">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pPr>
              <a:defRPr/>
            </a:pPr>
            <a:fld id="{D7C641B6-6095-4509-98F9-987166FA583F}" type="slidenum">
              <a:rPr lang="en-US" smtClean="0"/>
              <a:pPr>
                <a:defRPr/>
              </a:pPr>
              <a:t>15</a:t>
            </a:fld>
            <a:endParaRPr lang="en-US" dirty="0"/>
          </a:p>
        </p:txBody>
      </p:sp>
    </p:spTree>
    <p:extLst>
      <p:ext uri="{BB962C8B-B14F-4D97-AF65-F5344CB8AC3E}">
        <p14:creationId xmlns:p14="http://schemas.microsoft.com/office/powerpoint/2010/main" val="7447561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1">
    <p:spTree>
      <p:nvGrpSpPr>
        <p:cNvPr id="1" name=""/>
        <p:cNvGrpSpPr/>
        <p:nvPr/>
      </p:nvGrpSpPr>
      <p:grpSpPr>
        <a:xfrm>
          <a:off x="0" y="0"/>
          <a:ext cx="0" cy="0"/>
          <a:chOff x="0" y="0"/>
          <a:chExt cx="0" cy="0"/>
        </a:xfrm>
      </p:grpSpPr>
      <p:sp>
        <p:nvSpPr>
          <p:cNvPr id="4" name="Rectangle 3"/>
          <p:cNvSpPr/>
          <p:nvPr/>
        </p:nvSpPr>
        <p:spPr bwMode="auto">
          <a:xfrm>
            <a:off x="274638" y="271463"/>
            <a:ext cx="8594725" cy="4800600"/>
          </a:xfrm>
          <a:prstGeom prst="rect">
            <a:avLst/>
          </a:prstGeom>
          <a:solidFill>
            <a:schemeClr val="accent2"/>
          </a:solidFill>
          <a:ln w="19050" cap="flat" cmpd="sng" algn="ctr">
            <a:noFill/>
            <a:prstDash val="solid"/>
            <a:round/>
            <a:headEnd type="none" w="med" len="med"/>
            <a:tailEnd type="none" w="med" len="med"/>
          </a:ln>
          <a:effectLst/>
          <a:extLst/>
        </p:spPr>
        <p:txBody>
          <a:bodyPr anchor="ctr">
            <a:spAutoFit/>
          </a:bodyPr>
          <a:lstStyle/>
          <a:p>
            <a:pPr>
              <a:defRPr/>
            </a:pPr>
            <a:endParaRPr lang="en-US" dirty="0">
              <a:latin typeface="Arial" pitchFamily="-84" charset="0"/>
              <a:ea typeface="ＭＳ Ｐゴシック" pitchFamily="-106" charset="-128"/>
              <a:cs typeface="ＭＳ Ｐゴシック" pitchFamily="-106" charset="-128"/>
            </a:endParaRPr>
          </a:p>
        </p:txBody>
      </p:sp>
      <p:pic>
        <p:nvPicPr>
          <p:cNvPr id="5" name="Picture 8"/>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auto">
          <a:xfrm>
            <a:off x="6878414" y="5248530"/>
            <a:ext cx="2068705" cy="1400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2470" name="Rectangle 6"/>
          <p:cNvSpPr>
            <a:spLocks noGrp="1" noChangeArrowheads="1"/>
          </p:cNvSpPr>
          <p:nvPr>
            <p:ph type="ctrTitle"/>
          </p:nvPr>
        </p:nvSpPr>
        <p:spPr bwMode="white">
          <a:xfrm>
            <a:off x="548640" y="270933"/>
            <a:ext cx="7543800" cy="4800600"/>
          </a:xfrm>
        </p:spPr>
        <p:txBody>
          <a:bodyPr lIns="0" tIns="45720" anchor="ctr"/>
          <a:lstStyle>
            <a:lvl1pPr>
              <a:defRPr sz="2800">
                <a:solidFill>
                  <a:schemeClr val="tx1"/>
                </a:solidFill>
              </a:defRPr>
            </a:lvl1pPr>
          </a:lstStyle>
          <a:p>
            <a:pPr lvl="0"/>
            <a:r>
              <a:rPr lang="en-US" noProof="0" smtClean="0"/>
              <a:t>Click to edit Master title style</a:t>
            </a:r>
            <a:endParaRPr lang="en-US" noProof="0" dirty="0" smtClean="0"/>
          </a:p>
        </p:txBody>
      </p:sp>
      <p:sp>
        <p:nvSpPr>
          <p:cNvPr id="62471" name="Rectangle 7"/>
          <p:cNvSpPr>
            <a:spLocks noGrp="1" noChangeArrowheads="1"/>
          </p:cNvSpPr>
          <p:nvPr>
            <p:ph type="subTitle" idx="1"/>
          </p:nvPr>
        </p:nvSpPr>
        <p:spPr bwMode="white">
          <a:xfrm>
            <a:off x="270929" y="6080760"/>
            <a:ext cx="6400800" cy="457200"/>
          </a:xfrm>
        </p:spPr>
        <p:txBody>
          <a:bodyPr lIns="0" anchor="b"/>
          <a:lstStyle>
            <a:lvl1pPr>
              <a:buFontTx/>
              <a:buNone/>
              <a:defRPr sz="1600">
                <a:solidFill>
                  <a:schemeClr val="tx1"/>
                </a:solidFill>
              </a:defRPr>
            </a:lvl1pPr>
          </a:lstStyle>
          <a:p>
            <a:pPr lvl="0"/>
            <a:r>
              <a:rPr lang="en-US" noProof="0" smtClean="0"/>
              <a:t>Click to edit Master subtitle style</a:t>
            </a:r>
            <a:endParaRPr lang="en-US" noProof="0" dirty="0" smtClean="0"/>
          </a:p>
        </p:txBody>
      </p:sp>
    </p:spTree>
    <p:extLst>
      <p:ext uri="{BB962C8B-B14F-4D97-AF65-F5344CB8AC3E}">
        <p14:creationId xmlns:p14="http://schemas.microsoft.com/office/powerpoint/2010/main" val="702032711"/>
      </p:ext>
    </p:extLst>
  </p:cSld>
  <p:clrMapOvr>
    <a:masterClrMapping/>
  </p:clrMapOvr>
  <p:transition xmlns:p14="http://schemas.microsoft.com/office/powerpoint/2010/main">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Tab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a:xfrm>
            <a:off x="298620" y="1600200"/>
            <a:ext cx="8546760" cy="4384676"/>
          </a:xfrm>
        </p:spPr>
        <p:txBody>
          <a:bodyPr lIns="0" rIns="0" anchor="ctr"/>
          <a:lstStyle>
            <a:lvl1pPr algn="ctr">
              <a:defRPr sz="2400"/>
            </a:lvl1pPr>
          </a:lstStyle>
          <a:p>
            <a:pPr lvl="0"/>
            <a:r>
              <a:rPr lang="en-US" smtClean="0"/>
              <a:t>Click to edit Master text styles</a:t>
            </a:r>
          </a:p>
        </p:txBody>
      </p:sp>
      <p:sp>
        <p:nvSpPr>
          <p:cNvPr id="4" name="Rectangle 8"/>
          <p:cNvSpPr>
            <a:spLocks noGrp="1" noChangeArrowheads="1"/>
          </p:cNvSpPr>
          <p:nvPr>
            <p:ph type="ftr" sz="quarter" idx="10"/>
          </p:nvPr>
        </p:nvSpPr>
        <p:spPr>
          <a:ln/>
        </p:spPr>
        <p:txBody>
          <a:bodyPr/>
          <a:lstStyle>
            <a:lvl1pPr>
              <a:defRPr/>
            </a:lvl1pPr>
          </a:lstStyle>
          <a:p>
            <a:pPr>
              <a:defRPr/>
            </a:pPr>
            <a:fld id="{2A7DA33C-7952-41FD-BE20-050733A75A2D}" type="datetime4">
              <a:rPr lang="en-US"/>
              <a:pPr>
                <a:defRPr/>
              </a:pPr>
              <a:t>June 15, 2016</a:t>
            </a:fld>
            <a:endParaRPr lang="en-US" dirty="0"/>
          </a:p>
        </p:txBody>
      </p:sp>
      <p:sp>
        <p:nvSpPr>
          <p:cNvPr id="5" name="Rectangle 9"/>
          <p:cNvSpPr>
            <a:spLocks noGrp="1" noChangeArrowheads="1"/>
          </p:cNvSpPr>
          <p:nvPr>
            <p:ph type="sldNum" sz="quarter" idx="11"/>
          </p:nvPr>
        </p:nvSpPr>
        <p:spPr>
          <a:ln/>
        </p:spPr>
        <p:txBody>
          <a:bodyPr/>
          <a:lstStyle>
            <a:lvl1pPr>
              <a:defRPr/>
            </a:lvl1pPr>
          </a:lstStyle>
          <a:p>
            <a:pPr>
              <a:defRPr/>
            </a:pPr>
            <a:fld id="{C0510F07-587D-4E14-83FD-2AB33AADB2AC}" type="slidenum">
              <a:rPr lang="en-US"/>
              <a:pPr>
                <a:defRPr/>
              </a:pPr>
              <a:t>‹#›</a:t>
            </a:fld>
            <a:endParaRPr lang="en-US" dirty="0"/>
          </a:p>
        </p:txBody>
      </p:sp>
    </p:spTree>
    <p:extLst>
      <p:ext uri="{BB962C8B-B14F-4D97-AF65-F5344CB8AC3E}">
        <p14:creationId xmlns:p14="http://schemas.microsoft.com/office/powerpoint/2010/main" val="224637373"/>
      </p:ext>
    </p:extLst>
  </p:cSld>
  <p:clrMapOvr>
    <a:masterClrMapping/>
  </p:clrMapOvr>
  <p:transition xmlns:p14="http://schemas.microsoft.com/office/powerpoint/2010/mai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Chart, graphic">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a:xfrm>
            <a:off x="274320" y="1595930"/>
            <a:ext cx="8595360" cy="4388945"/>
          </a:xfrm>
        </p:spPr>
        <p:txBody>
          <a:bodyPr lIns="0" rIns="0"/>
          <a:lstStyle>
            <a:lvl1pPr algn="ctr">
              <a:defRPr sz="2400"/>
            </a:lvl1pPr>
          </a:lstStyle>
          <a:p>
            <a:pPr lvl="0"/>
            <a:r>
              <a:rPr lang="en-US" smtClean="0"/>
              <a:t>Click to edit Master text styles</a:t>
            </a:r>
          </a:p>
        </p:txBody>
      </p:sp>
      <p:sp>
        <p:nvSpPr>
          <p:cNvPr id="4" name="Rectangle 8"/>
          <p:cNvSpPr>
            <a:spLocks noGrp="1" noChangeArrowheads="1"/>
          </p:cNvSpPr>
          <p:nvPr>
            <p:ph type="ftr" sz="quarter" idx="10"/>
          </p:nvPr>
        </p:nvSpPr>
        <p:spPr>
          <a:ln/>
        </p:spPr>
        <p:txBody>
          <a:bodyPr/>
          <a:lstStyle>
            <a:lvl1pPr>
              <a:defRPr/>
            </a:lvl1pPr>
          </a:lstStyle>
          <a:p>
            <a:pPr>
              <a:defRPr/>
            </a:pPr>
            <a:fld id="{2A7DA33C-7952-41FD-BE20-050733A75A2D}" type="datetime4">
              <a:rPr lang="en-US"/>
              <a:pPr>
                <a:defRPr/>
              </a:pPr>
              <a:t>June 15, 2016</a:t>
            </a:fld>
            <a:endParaRPr lang="en-US" dirty="0"/>
          </a:p>
        </p:txBody>
      </p:sp>
      <p:sp>
        <p:nvSpPr>
          <p:cNvPr id="5" name="Rectangle 9"/>
          <p:cNvSpPr>
            <a:spLocks noGrp="1" noChangeArrowheads="1"/>
          </p:cNvSpPr>
          <p:nvPr>
            <p:ph type="sldNum" sz="quarter" idx="11"/>
          </p:nvPr>
        </p:nvSpPr>
        <p:spPr>
          <a:ln/>
        </p:spPr>
        <p:txBody>
          <a:bodyPr/>
          <a:lstStyle>
            <a:lvl1pPr>
              <a:defRPr/>
            </a:lvl1pPr>
          </a:lstStyle>
          <a:p>
            <a:pPr>
              <a:defRPr/>
            </a:pPr>
            <a:fld id="{E34195CC-9A4F-4D98-B297-9FC8305D6F1C}" type="slidenum">
              <a:rPr lang="en-US"/>
              <a:pPr>
                <a:defRPr/>
              </a:pPr>
              <a:t>‹#›</a:t>
            </a:fld>
            <a:endParaRPr lang="en-US" dirty="0"/>
          </a:p>
        </p:txBody>
      </p:sp>
    </p:spTree>
    <p:extLst>
      <p:ext uri="{BB962C8B-B14F-4D97-AF65-F5344CB8AC3E}">
        <p14:creationId xmlns:p14="http://schemas.microsoft.com/office/powerpoint/2010/main" val="311372088"/>
      </p:ext>
    </p:extLst>
  </p:cSld>
  <p:clrMapOvr>
    <a:masterClrMapping/>
  </p:clrMapOvr>
  <p:transition xmlns:p14="http://schemas.microsoft.com/office/powerpoint/2010/mai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Title 2">
    <p:spTree>
      <p:nvGrpSpPr>
        <p:cNvPr id="1" name=""/>
        <p:cNvGrpSpPr/>
        <p:nvPr/>
      </p:nvGrpSpPr>
      <p:grpSpPr>
        <a:xfrm>
          <a:off x="0" y="0"/>
          <a:ext cx="0" cy="0"/>
          <a:chOff x="0" y="0"/>
          <a:chExt cx="0" cy="0"/>
        </a:xfrm>
      </p:grpSpPr>
      <p:sp>
        <p:nvSpPr>
          <p:cNvPr id="4" name="Rectangle 3"/>
          <p:cNvSpPr/>
          <p:nvPr/>
        </p:nvSpPr>
        <p:spPr bwMode="auto">
          <a:xfrm>
            <a:off x="274638" y="271463"/>
            <a:ext cx="8594725" cy="4800600"/>
          </a:xfrm>
          <a:prstGeom prst="rect">
            <a:avLst/>
          </a:prstGeom>
          <a:solidFill>
            <a:schemeClr val="accent3"/>
          </a:solidFill>
          <a:ln w="19050" cap="flat" cmpd="sng" algn="ctr">
            <a:noFill/>
            <a:prstDash val="solid"/>
            <a:round/>
            <a:headEnd type="none" w="med" len="med"/>
            <a:tailEnd type="none" w="med" len="med"/>
          </a:ln>
          <a:effectLst/>
          <a:extLst/>
        </p:spPr>
        <p:txBody>
          <a:bodyPr anchor="ctr">
            <a:spAutoFit/>
          </a:bodyPr>
          <a:lstStyle/>
          <a:p>
            <a:pPr>
              <a:defRPr/>
            </a:pPr>
            <a:endParaRPr lang="en-US" dirty="0">
              <a:latin typeface="Arial" pitchFamily="-84" charset="0"/>
              <a:ea typeface="ＭＳ Ｐゴシック" pitchFamily="-106" charset="-128"/>
              <a:cs typeface="ＭＳ Ｐゴシック" pitchFamily="-106" charset="-128"/>
            </a:endParaRPr>
          </a:p>
        </p:txBody>
      </p:sp>
      <p:sp>
        <p:nvSpPr>
          <p:cNvPr id="62470" name="Rectangle 6"/>
          <p:cNvSpPr>
            <a:spLocks noGrp="1" noChangeArrowheads="1"/>
          </p:cNvSpPr>
          <p:nvPr>
            <p:ph type="ctrTitle"/>
          </p:nvPr>
        </p:nvSpPr>
        <p:spPr bwMode="white">
          <a:xfrm>
            <a:off x="548640" y="270933"/>
            <a:ext cx="7543800" cy="4800600"/>
          </a:xfrm>
        </p:spPr>
        <p:txBody>
          <a:bodyPr lIns="0" tIns="45720" anchor="ctr"/>
          <a:lstStyle>
            <a:lvl1pPr>
              <a:defRPr sz="2800">
                <a:solidFill>
                  <a:schemeClr val="tx1"/>
                </a:solidFill>
              </a:defRPr>
            </a:lvl1pPr>
          </a:lstStyle>
          <a:p>
            <a:pPr lvl="0"/>
            <a:r>
              <a:rPr lang="en-US" noProof="0" smtClean="0"/>
              <a:t>Click to edit Master title style</a:t>
            </a:r>
            <a:endParaRPr lang="en-US" noProof="0" dirty="0" smtClean="0"/>
          </a:p>
        </p:txBody>
      </p:sp>
      <p:sp>
        <p:nvSpPr>
          <p:cNvPr id="62471" name="Rectangle 7"/>
          <p:cNvSpPr>
            <a:spLocks noGrp="1" noChangeArrowheads="1"/>
          </p:cNvSpPr>
          <p:nvPr>
            <p:ph type="subTitle" idx="1"/>
          </p:nvPr>
        </p:nvSpPr>
        <p:spPr bwMode="white">
          <a:xfrm>
            <a:off x="270929" y="6080760"/>
            <a:ext cx="6400800" cy="457200"/>
          </a:xfrm>
        </p:spPr>
        <p:txBody>
          <a:bodyPr lIns="0" anchor="b"/>
          <a:lstStyle>
            <a:lvl1pPr>
              <a:buFontTx/>
              <a:buNone/>
              <a:defRPr sz="1600">
                <a:solidFill>
                  <a:schemeClr val="tx1"/>
                </a:solidFill>
              </a:defRPr>
            </a:lvl1pPr>
          </a:lstStyle>
          <a:p>
            <a:pPr lvl="0"/>
            <a:r>
              <a:rPr lang="en-US" noProof="0" smtClean="0"/>
              <a:t>Click to edit Master subtitle style</a:t>
            </a:r>
            <a:endParaRPr lang="en-US" noProof="0" dirty="0" smtClean="0"/>
          </a:p>
        </p:txBody>
      </p:sp>
      <p:pic>
        <p:nvPicPr>
          <p:cNvPr id="6"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bwMode="auto">
          <a:xfrm>
            <a:off x="6878414" y="5248530"/>
            <a:ext cx="2068705" cy="1400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55141902"/>
      </p:ext>
    </p:extLst>
  </p:cSld>
  <p:clrMapOvr>
    <a:masterClrMapping/>
  </p:clrMapOvr>
  <p:transition xmlns:p14="http://schemas.microsoft.com/office/powerpoint/2010/mai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itle" preserve="1">
  <p:cSld name="Title 3">
    <p:spTree>
      <p:nvGrpSpPr>
        <p:cNvPr id="1" name=""/>
        <p:cNvGrpSpPr/>
        <p:nvPr/>
      </p:nvGrpSpPr>
      <p:grpSpPr>
        <a:xfrm>
          <a:off x="0" y="0"/>
          <a:ext cx="0" cy="0"/>
          <a:chOff x="0" y="0"/>
          <a:chExt cx="0" cy="0"/>
        </a:xfrm>
      </p:grpSpPr>
      <p:sp>
        <p:nvSpPr>
          <p:cNvPr id="4" name="Rectangle 3"/>
          <p:cNvSpPr/>
          <p:nvPr/>
        </p:nvSpPr>
        <p:spPr bwMode="auto">
          <a:xfrm>
            <a:off x="274638" y="271463"/>
            <a:ext cx="8594725" cy="4800600"/>
          </a:xfrm>
          <a:prstGeom prst="rect">
            <a:avLst/>
          </a:prstGeom>
          <a:solidFill>
            <a:schemeClr val="accent6"/>
          </a:solidFill>
          <a:ln w="19050" cap="flat" cmpd="sng" algn="ctr">
            <a:noFill/>
            <a:prstDash val="solid"/>
            <a:round/>
            <a:headEnd type="none" w="med" len="med"/>
            <a:tailEnd type="none" w="med" len="med"/>
          </a:ln>
          <a:effectLst/>
          <a:extLst/>
        </p:spPr>
        <p:txBody>
          <a:bodyPr anchor="ctr">
            <a:spAutoFit/>
          </a:bodyPr>
          <a:lstStyle/>
          <a:p>
            <a:pPr>
              <a:defRPr/>
            </a:pPr>
            <a:endParaRPr lang="en-US" dirty="0">
              <a:latin typeface="Arial" pitchFamily="-84" charset="0"/>
              <a:ea typeface="ＭＳ Ｐゴシック" pitchFamily="-106" charset="-128"/>
              <a:cs typeface="ＭＳ Ｐゴシック" pitchFamily="-106" charset="-128"/>
            </a:endParaRPr>
          </a:p>
        </p:txBody>
      </p:sp>
      <p:sp>
        <p:nvSpPr>
          <p:cNvPr id="62470" name="Rectangle 6"/>
          <p:cNvSpPr>
            <a:spLocks noGrp="1" noChangeArrowheads="1"/>
          </p:cNvSpPr>
          <p:nvPr>
            <p:ph type="ctrTitle"/>
          </p:nvPr>
        </p:nvSpPr>
        <p:spPr bwMode="white">
          <a:xfrm>
            <a:off x="548640" y="270933"/>
            <a:ext cx="7543800" cy="4800600"/>
          </a:xfrm>
        </p:spPr>
        <p:txBody>
          <a:bodyPr lIns="0" tIns="45720" anchor="ctr"/>
          <a:lstStyle>
            <a:lvl1pPr>
              <a:defRPr sz="2800">
                <a:solidFill>
                  <a:schemeClr val="bg1"/>
                </a:solidFill>
              </a:defRPr>
            </a:lvl1pPr>
          </a:lstStyle>
          <a:p>
            <a:pPr lvl="0"/>
            <a:r>
              <a:rPr lang="en-US" noProof="0" smtClean="0"/>
              <a:t>Click to edit Master title style</a:t>
            </a:r>
            <a:endParaRPr lang="en-US" noProof="0" dirty="0" smtClean="0"/>
          </a:p>
        </p:txBody>
      </p:sp>
      <p:sp>
        <p:nvSpPr>
          <p:cNvPr id="62471" name="Rectangle 7"/>
          <p:cNvSpPr>
            <a:spLocks noGrp="1" noChangeArrowheads="1"/>
          </p:cNvSpPr>
          <p:nvPr>
            <p:ph type="subTitle" idx="1"/>
          </p:nvPr>
        </p:nvSpPr>
        <p:spPr bwMode="white">
          <a:xfrm>
            <a:off x="270929" y="6080760"/>
            <a:ext cx="6400800" cy="457200"/>
          </a:xfrm>
        </p:spPr>
        <p:txBody>
          <a:bodyPr lIns="0" anchor="b"/>
          <a:lstStyle>
            <a:lvl1pPr>
              <a:buFontTx/>
              <a:buNone/>
              <a:defRPr sz="1600">
                <a:solidFill>
                  <a:schemeClr val="tx1"/>
                </a:solidFill>
              </a:defRPr>
            </a:lvl1pPr>
          </a:lstStyle>
          <a:p>
            <a:pPr lvl="0"/>
            <a:r>
              <a:rPr lang="en-US" noProof="0" smtClean="0"/>
              <a:t>Click to edit Master subtitle style</a:t>
            </a:r>
            <a:endParaRPr lang="en-US" noProof="0" dirty="0" smtClean="0"/>
          </a:p>
        </p:txBody>
      </p:sp>
      <p:pic>
        <p:nvPicPr>
          <p:cNvPr id="6"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bwMode="auto">
          <a:xfrm>
            <a:off x="6878414" y="5248530"/>
            <a:ext cx="2068705" cy="1400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17057059"/>
      </p:ext>
    </p:extLst>
  </p:cSld>
  <p:clrMapOvr>
    <a:masterClrMapping/>
  </p:clrMapOvr>
  <p:transition xmlns:p14="http://schemas.microsoft.com/office/powerpoint/2010/mai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Title 4">
    <p:spTree>
      <p:nvGrpSpPr>
        <p:cNvPr id="1" name=""/>
        <p:cNvGrpSpPr/>
        <p:nvPr/>
      </p:nvGrpSpPr>
      <p:grpSpPr>
        <a:xfrm>
          <a:off x="0" y="0"/>
          <a:ext cx="0" cy="0"/>
          <a:chOff x="0" y="0"/>
          <a:chExt cx="0" cy="0"/>
        </a:xfrm>
      </p:grpSpPr>
      <p:sp>
        <p:nvSpPr>
          <p:cNvPr id="8" name="Rectangle 7"/>
          <p:cNvSpPr/>
          <p:nvPr/>
        </p:nvSpPr>
        <p:spPr bwMode="auto">
          <a:xfrm>
            <a:off x="274638" y="271463"/>
            <a:ext cx="8594725" cy="4800600"/>
          </a:xfrm>
          <a:prstGeom prst="rect">
            <a:avLst/>
          </a:prstGeom>
          <a:solidFill>
            <a:schemeClr val="accent6"/>
          </a:solidFill>
          <a:ln w="19050" cap="flat" cmpd="sng" algn="ctr">
            <a:noFill/>
            <a:prstDash val="solid"/>
            <a:round/>
            <a:headEnd type="none" w="med" len="med"/>
            <a:tailEnd type="none" w="med" len="med"/>
          </a:ln>
          <a:effectLst/>
          <a:extLst/>
        </p:spPr>
        <p:txBody>
          <a:bodyPr anchor="ctr">
            <a:spAutoFit/>
          </a:bodyPr>
          <a:lstStyle/>
          <a:p>
            <a:pPr>
              <a:defRPr/>
            </a:pPr>
            <a:endParaRPr lang="en-US" dirty="0">
              <a:latin typeface="Arial" pitchFamily="-84" charset="0"/>
              <a:ea typeface="ＭＳ Ｐゴシック" pitchFamily="-106" charset="-128"/>
              <a:cs typeface="ＭＳ Ｐゴシック" pitchFamily="-106" charset="-128"/>
            </a:endParaRPr>
          </a:p>
        </p:txBody>
      </p:sp>
      <p:sp>
        <p:nvSpPr>
          <p:cNvPr id="62471" name="Rectangle 7"/>
          <p:cNvSpPr>
            <a:spLocks noGrp="1" noChangeArrowheads="1"/>
          </p:cNvSpPr>
          <p:nvPr>
            <p:ph type="subTitle" idx="1"/>
          </p:nvPr>
        </p:nvSpPr>
        <p:spPr bwMode="white">
          <a:xfrm>
            <a:off x="270929" y="6080760"/>
            <a:ext cx="6400800" cy="457200"/>
          </a:xfrm>
        </p:spPr>
        <p:txBody>
          <a:bodyPr lIns="0" anchor="b"/>
          <a:lstStyle>
            <a:lvl1pPr>
              <a:spcBef>
                <a:spcPts val="0"/>
              </a:spcBef>
              <a:buFontTx/>
              <a:buNone/>
              <a:defRPr sz="1600">
                <a:solidFill>
                  <a:schemeClr val="tx1"/>
                </a:solidFill>
              </a:defRPr>
            </a:lvl1pPr>
          </a:lstStyle>
          <a:p>
            <a:pPr lvl="0"/>
            <a:r>
              <a:rPr lang="en-US" noProof="0" smtClean="0"/>
              <a:t>Click to edit Master subtitle style</a:t>
            </a:r>
            <a:endParaRPr lang="en-US" noProof="0" dirty="0" smtClean="0"/>
          </a:p>
        </p:txBody>
      </p:sp>
      <p:sp>
        <p:nvSpPr>
          <p:cNvPr id="7" name="Rectangle 6"/>
          <p:cNvSpPr>
            <a:spLocks noGrp="1" noChangeArrowheads="1"/>
          </p:cNvSpPr>
          <p:nvPr>
            <p:ph type="ctrTitle"/>
          </p:nvPr>
        </p:nvSpPr>
        <p:spPr bwMode="white">
          <a:xfrm>
            <a:off x="548640" y="270933"/>
            <a:ext cx="7589520" cy="2446869"/>
          </a:xfrm>
        </p:spPr>
        <p:txBody>
          <a:bodyPr lIns="0" tIns="45720" anchor="b"/>
          <a:lstStyle>
            <a:lvl1pPr>
              <a:defRPr sz="3200">
                <a:solidFill>
                  <a:schemeClr val="accent3"/>
                </a:solidFill>
              </a:defRPr>
            </a:lvl1pPr>
          </a:lstStyle>
          <a:p>
            <a:pPr lvl="0"/>
            <a:r>
              <a:rPr lang="en-US" noProof="0" smtClean="0"/>
              <a:t>Click to edit Master title style</a:t>
            </a:r>
            <a:endParaRPr lang="en-US" noProof="0" dirty="0" smtClean="0"/>
          </a:p>
        </p:txBody>
      </p:sp>
      <p:sp>
        <p:nvSpPr>
          <p:cNvPr id="6" name="Content Placeholder 2"/>
          <p:cNvSpPr>
            <a:spLocks noGrp="1"/>
          </p:cNvSpPr>
          <p:nvPr>
            <p:ph idx="10"/>
          </p:nvPr>
        </p:nvSpPr>
        <p:spPr>
          <a:xfrm>
            <a:off x="548640" y="2700863"/>
            <a:ext cx="7589520" cy="2362204"/>
          </a:xfrm>
        </p:spPr>
        <p:txBody>
          <a:bodyPr lIns="0" rIns="0"/>
          <a:lstStyle>
            <a:lvl1pPr marL="0" indent="0">
              <a:spcBef>
                <a:spcPts val="0"/>
              </a:spcBef>
              <a:buFontTx/>
              <a:buNone/>
              <a:defRPr sz="280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smtClean="0"/>
              <a:t>Click to edit Master text styles</a:t>
            </a:r>
          </a:p>
        </p:txBody>
      </p:sp>
      <p:sp>
        <p:nvSpPr>
          <p:cNvPr id="9" name="Content Placeholder 2"/>
          <p:cNvSpPr>
            <a:spLocks noGrp="1"/>
          </p:cNvSpPr>
          <p:nvPr>
            <p:ph idx="11"/>
          </p:nvPr>
        </p:nvSpPr>
        <p:spPr>
          <a:xfrm>
            <a:off x="274320" y="5257800"/>
            <a:ext cx="6400800" cy="777240"/>
          </a:xfrm>
        </p:spPr>
        <p:txBody>
          <a:bodyPr lIns="0" tIns="45720" rIns="0"/>
          <a:lstStyle>
            <a:lvl1pPr>
              <a:buFontTx/>
              <a:buNone/>
              <a:defRPr sz="2800" b="1"/>
            </a:lvl1pPr>
          </a:lstStyle>
          <a:p>
            <a:pPr lvl="0"/>
            <a:r>
              <a:rPr lang="en-US" smtClean="0"/>
              <a:t>Click to edit Master text styles</a:t>
            </a:r>
          </a:p>
        </p:txBody>
      </p:sp>
      <p:pic>
        <p:nvPicPr>
          <p:cNvPr id="11"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bwMode="auto">
          <a:xfrm>
            <a:off x="6878414" y="5248530"/>
            <a:ext cx="2068705" cy="1400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48530824"/>
      </p:ext>
    </p:extLst>
  </p:cSld>
  <p:clrMapOvr>
    <a:masterClrMapping/>
  </p:clrMapOvr>
  <p:transition xmlns:p14="http://schemas.microsoft.com/office/powerpoint/2010/mai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Title 5">
    <p:spTree>
      <p:nvGrpSpPr>
        <p:cNvPr id="1" name=""/>
        <p:cNvGrpSpPr/>
        <p:nvPr/>
      </p:nvGrpSpPr>
      <p:grpSpPr>
        <a:xfrm>
          <a:off x="0" y="0"/>
          <a:ext cx="0" cy="0"/>
          <a:chOff x="0" y="0"/>
          <a:chExt cx="0" cy="0"/>
        </a:xfrm>
      </p:grpSpPr>
      <p:sp>
        <p:nvSpPr>
          <p:cNvPr id="62471" name="Rectangle 7"/>
          <p:cNvSpPr>
            <a:spLocks noGrp="1" noChangeArrowheads="1"/>
          </p:cNvSpPr>
          <p:nvPr>
            <p:ph type="subTitle" idx="1"/>
          </p:nvPr>
        </p:nvSpPr>
        <p:spPr bwMode="white">
          <a:xfrm>
            <a:off x="270929" y="6080760"/>
            <a:ext cx="6400800" cy="457200"/>
          </a:xfrm>
        </p:spPr>
        <p:txBody>
          <a:bodyPr lIns="0" anchor="b"/>
          <a:lstStyle>
            <a:lvl1pPr>
              <a:buFontTx/>
              <a:buNone/>
              <a:defRPr sz="1600">
                <a:solidFill>
                  <a:schemeClr val="tx1"/>
                </a:solidFill>
              </a:defRPr>
            </a:lvl1pPr>
          </a:lstStyle>
          <a:p>
            <a:pPr lvl="0"/>
            <a:r>
              <a:rPr lang="en-US" noProof="0" smtClean="0"/>
              <a:t>Click to edit Master subtitle style</a:t>
            </a:r>
            <a:endParaRPr lang="en-US" noProof="0" dirty="0" smtClean="0"/>
          </a:p>
        </p:txBody>
      </p:sp>
      <p:sp>
        <p:nvSpPr>
          <p:cNvPr id="7" name="Rectangle 6"/>
          <p:cNvSpPr>
            <a:spLocks noGrp="1" noChangeArrowheads="1"/>
          </p:cNvSpPr>
          <p:nvPr>
            <p:ph type="ctrTitle"/>
          </p:nvPr>
        </p:nvSpPr>
        <p:spPr bwMode="white">
          <a:xfrm>
            <a:off x="270929" y="5257800"/>
            <a:ext cx="6400800" cy="777240"/>
          </a:xfrm>
        </p:spPr>
        <p:txBody>
          <a:bodyPr lIns="0" tIns="45720"/>
          <a:lstStyle>
            <a:lvl1pPr>
              <a:defRPr sz="2400">
                <a:solidFill>
                  <a:schemeClr val="tx1"/>
                </a:solidFill>
              </a:defRPr>
            </a:lvl1pPr>
          </a:lstStyle>
          <a:p>
            <a:pPr lvl="0"/>
            <a:r>
              <a:rPr lang="en-US" noProof="0" smtClean="0"/>
              <a:t>Click to edit Master title style</a:t>
            </a:r>
            <a:endParaRPr lang="en-US" noProof="0" dirty="0" smtClean="0"/>
          </a:p>
        </p:txBody>
      </p:sp>
      <p:sp>
        <p:nvSpPr>
          <p:cNvPr id="8" name="Picture Placeholder 2"/>
          <p:cNvSpPr>
            <a:spLocks noGrp="1"/>
          </p:cNvSpPr>
          <p:nvPr>
            <p:ph type="pic" idx="11"/>
          </p:nvPr>
        </p:nvSpPr>
        <p:spPr>
          <a:xfrm>
            <a:off x="274320" y="274320"/>
            <a:ext cx="8595360" cy="4800600"/>
          </a:xfrm>
        </p:spPr>
        <p:txBody>
          <a:bodyPr/>
          <a:lstStyle>
            <a:lvl1pPr marL="0" indent="0">
              <a:buNone/>
              <a:defRPr sz="3600"/>
            </a:lvl1pPr>
            <a:lvl2pPr marL="509412" indent="0">
              <a:buNone/>
              <a:defRPr sz="3100"/>
            </a:lvl2pPr>
            <a:lvl3pPr marL="1018824" indent="0">
              <a:buNone/>
              <a:defRPr sz="2700"/>
            </a:lvl3pPr>
            <a:lvl4pPr marL="1528237" indent="0">
              <a:buNone/>
              <a:defRPr sz="2200"/>
            </a:lvl4pPr>
            <a:lvl5pPr marL="2037649" indent="0">
              <a:buNone/>
              <a:defRPr sz="2200"/>
            </a:lvl5pPr>
            <a:lvl6pPr marL="2547061" indent="0">
              <a:buNone/>
              <a:defRPr sz="2200"/>
            </a:lvl6pPr>
            <a:lvl7pPr marL="3056473" indent="0">
              <a:buNone/>
              <a:defRPr sz="2200"/>
            </a:lvl7pPr>
            <a:lvl8pPr marL="3565886" indent="0">
              <a:buNone/>
              <a:defRPr sz="2200"/>
            </a:lvl8pPr>
            <a:lvl9pPr marL="4075298" indent="0">
              <a:buNone/>
              <a:defRPr sz="2200"/>
            </a:lvl9pPr>
          </a:lstStyle>
          <a:p>
            <a:pPr lvl="0"/>
            <a:r>
              <a:rPr lang="en-US" noProof="0" dirty="0" smtClean="0"/>
              <a:t>Click icon to add picture</a:t>
            </a:r>
            <a:endParaRPr lang="en-US" noProof="0" dirty="0"/>
          </a:p>
        </p:txBody>
      </p:sp>
      <p:pic>
        <p:nvPicPr>
          <p:cNvPr id="6"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bwMode="auto">
          <a:xfrm>
            <a:off x="6878414" y="5248530"/>
            <a:ext cx="2068705" cy="1400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1637537"/>
      </p:ext>
    </p:extLst>
  </p:cSld>
  <p:clrMapOvr>
    <a:masterClrMapping/>
  </p:clrMapOvr>
  <p:transition xmlns:p14="http://schemas.microsoft.com/office/powerpoint/2010/mai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lvl1pPr marL="0" indent="0">
              <a:defRPr/>
            </a:lvl1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Rectangle 8"/>
          <p:cNvSpPr>
            <a:spLocks noGrp="1" noChangeArrowheads="1"/>
          </p:cNvSpPr>
          <p:nvPr>
            <p:ph type="ftr" sz="quarter" idx="10"/>
          </p:nvPr>
        </p:nvSpPr>
        <p:spPr>
          <a:ln/>
        </p:spPr>
        <p:txBody>
          <a:bodyPr/>
          <a:lstStyle>
            <a:lvl1pPr>
              <a:defRPr/>
            </a:lvl1pPr>
          </a:lstStyle>
          <a:p>
            <a:pPr>
              <a:defRPr/>
            </a:pPr>
            <a:fld id="{2A7DA33C-7952-41FD-BE20-050733A75A2D}" type="datetime4">
              <a:rPr lang="en-US"/>
              <a:pPr>
                <a:defRPr/>
              </a:pPr>
              <a:t>June 15, 2016</a:t>
            </a:fld>
            <a:endParaRPr lang="en-US" dirty="0"/>
          </a:p>
        </p:txBody>
      </p:sp>
      <p:sp>
        <p:nvSpPr>
          <p:cNvPr id="5" name="Rectangle 9"/>
          <p:cNvSpPr>
            <a:spLocks noGrp="1" noChangeArrowheads="1"/>
          </p:cNvSpPr>
          <p:nvPr>
            <p:ph type="sldNum" sz="quarter" idx="11"/>
          </p:nvPr>
        </p:nvSpPr>
        <p:spPr>
          <a:ln/>
        </p:spPr>
        <p:txBody>
          <a:bodyPr/>
          <a:lstStyle>
            <a:lvl1pPr>
              <a:defRPr/>
            </a:lvl1pPr>
          </a:lstStyle>
          <a:p>
            <a:pPr>
              <a:defRPr/>
            </a:pPr>
            <a:fld id="{620E6A34-D18C-448D-9E59-F06A322BE9B9}" type="slidenum">
              <a:rPr lang="en-US"/>
              <a:pPr>
                <a:defRPr/>
              </a:pPr>
              <a:t>‹#›</a:t>
            </a:fld>
            <a:endParaRPr lang="en-US" dirty="0"/>
          </a:p>
        </p:txBody>
      </p:sp>
    </p:spTree>
    <p:extLst>
      <p:ext uri="{BB962C8B-B14F-4D97-AF65-F5344CB8AC3E}">
        <p14:creationId xmlns:p14="http://schemas.microsoft.com/office/powerpoint/2010/main" val="782284685"/>
      </p:ext>
    </p:extLst>
  </p:cSld>
  <p:clrMapOvr>
    <a:masterClrMapping/>
  </p:clrMapOvr>
  <p:transition xmlns:p14="http://schemas.microsoft.com/office/powerpoint/2010/mai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Single statement, quo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a:xfrm>
            <a:off x="274638" y="1598237"/>
            <a:ext cx="8594725" cy="4396130"/>
          </a:xfrm>
        </p:spPr>
        <p:txBody>
          <a:bodyPr anchor="ctr"/>
          <a:lstStyle>
            <a:lvl1pPr marL="0" indent="0">
              <a:buFontTx/>
              <a:buNone/>
              <a:defRPr sz="2400"/>
            </a:lvl1pPr>
          </a:lstStyle>
          <a:p>
            <a:pPr lvl="0"/>
            <a:r>
              <a:rPr lang="en-US" smtClean="0"/>
              <a:t>Click to edit Master text styles</a:t>
            </a:r>
          </a:p>
        </p:txBody>
      </p:sp>
      <p:sp>
        <p:nvSpPr>
          <p:cNvPr id="4" name="Rectangle 8"/>
          <p:cNvSpPr>
            <a:spLocks noGrp="1" noChangeArrowheads="1"/>
          </p:cNvSpPr>
          <p:nvPr>
            <p:ph type="ftr" sz="quarter" idx="10"/>
          </p:nvPr>
        </p:nvSpPr>
        <p:spPr>
          <a:ln/>
        </p:spPr>
        <p:txBody>
          <a:bodyPr/>
          <a:lstStyle>
            <a:lvl1pPr>
              <a:defRPr/>
            </a:lvl1pPr>
          </a:lstStyle>
          <a:p>
            <a:pPr>
              <a:defRPr/>
            </a:pPr>
            <a:fld id="{2A7DA33C-7952-41FD-BE20-050733A75A2D}" type="datetime4">
              <a:rPr lang="en-US"/>
              <a:pPr>
                <a:defRPr/>
              </a:pPr>
              <a:t>June 15, 2016</a:t>
            </a:fld>
            <a:endParaRPr lang="en-US" dirty="0"/>
          </a:p>
        </p:txBody>
      </p:sp>
      <p:sp>
        <p:nvSpPr>
          <p:cNvPr id="5" name="Rectangle 9"/>
          <p:cNvSpPr>
            <a:spLocks noGrp="1" noChangeArrowheads="1"/>
          </p:cNvSpPr>
          <p:nvPr>
            <p:ph type="sldNum" sz="quarter" idx="11"/>
          </p:nvPr>
        </p:nvSpPr>
        <p:spPr>
          <a:ln/>
        </p:spPr>
        <p:txBody>
          <a:bodyPr/>
          <a:lstStyle>
            <a:lvl1pPr>
              <a:defRPr/>
            </a:lvl1pPr>
          </a:lstStyle>
          <a:p>
            <a:pPr>
              <a:defRPr/>
            </a:pPr>
            <a:fld id="{E90AB00A-8196-4375-A4E7-1A56BC9D6224}" type="slidenum">
              <a:rPr lang="en-US"/>
              <a:pPr>
                <a:defRPr/>
              </a:pPr>
              <a:t>‹#›</a:t>
            </a:fld>
            <a:endParaRPr lang="en-US" dirty="0"/>
          </a:p>
        </p:txBody>
      </p:sp>
    </p:spTree>
    <p:extLst>
      <p:ext uri="{BB962C8B-B14F-4D97-AF65-F5344CB8AC3E}">
        <p14:creationId xmlns:p14="http://schemas.microsoft.com/office/powerpoint/2010/main" val="318446436"/>
      </p:ext>
    </p:extLst>
  </p:cSld>
  <p:clrMapOvr>
    <a:masterClrMapping/>
  </p:clrMapOvr>
  <p:transition xmlns:p14="http://schemas.microsoft.com/office/powerpoint/2010/mai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wo column Layout">
    <p:spTree>
      <p:nvGrpSpPr>
        <p:cNvPr id="1" name=""/>
        <p:cNvGrpSpPr/>
        <p:nvPr/>
      </p:nvGrpSpPr>
      <p:grpSpPr>
        <a:xfrm>
          <a:off x="0" y="0"/>
          <a:ext cx="0" cy="0"/>
          <a:chOff x="0" y="0"/>
          <a:chExt cx="0" cy="0"/>
        </a:xfrm>
      </p:grpSpPr>
      <p:sp>
        <p:nvSpPr>
          <p:cNvPr id="7" name="Title 1"/>
          <p:cNvSpPr>
            <a:spLocks noGrp="1"/>
          </p:cNvSpPr>
          <p:nvPr>
            <p:ph type="title"/>
          </p:nvPr>
        </p:nvSpPr>
        <p:spPr>
          <a:xfrm>
            <a:off x="274320" y="274320"/>
            <a:ext cx="8595360" cy="1143000"/>
          </a:xfrm>
        </p:spPr>
        <p:txBody>
          <a:bodyPr/>
          <a:lstStyle/>
          <a:p>
            <a:r>
              <a:rPr lang="en-US" smtClean="0"/>
              <a:t>Click to edit Master title style</a:t>
            </a:r>
            <a:endParaRPr lang="en-US" dirty="0"/>
          </a:p>
        </p:txBody>
      </p:sp>
      <p:sp>
        <p:nvSpPr>
          <p:cNvPr id="8" name="Content Placeholder 2"/>
          <p:cNvSpPr>
            <a:spLocks noGrp="1"/>
          </p:cNvSpPr>
          <p:nvPr>
            <p:ph idx="1"/>
          </p:nvPr>
        </p:nvSpPr>
        <p:spPr>
          <a:xfrm>
            <a:off x="274320" y="1604963"/>
            <a:ext cx="4297680" cy="4379913"/>
          </a:xfrm>
        </p:spPr>
        <p:txBody>
          <a:bodyPr rIns="182880"/>
          <a:lstStyle>
            <a:lvl1pPr marL="0" indent="0">
              <a:defRPr/>
            </a:lvl1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2"/>
          <p:cNvSpPr>
            <a:spLocks noGrp="1"/>
          </p:cNvSpPr>
          <p:nvPr>
            <p:ph idx="16"/>
          </p:nvPr>
        </p:nvSpPr>
        <p:spPr>
          <a:xfrm>
            <a:off x="4572000" y="1604964"/>
            <a:ext cx="4297680" cy="4379912"/>
          </a:xfrm>
        </p:spPr>
        <p:txBody>
          <a:bodyPr rIns="182880"/>
          <a:lstStyle>
            <a:lvl1pPr marL="0" indent="0">
              <a:defRPr/>
            </a:lvl1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Rectangle 8"/>
          <p:cNvSpPr>
            <a:spLocks noGrp="1" noChangeArrowheads="1"/>
          </p:cNvSpPr>
          <p:nvPr>
            <p:ph type="ftr" sz="quarter" idx="17"/>
          </p:nvPr>
        </p:nvSpPr>
        <p:spPr>
          <a:ln/>
        </p:spPr>
        <p:txBody>
          <a:bodyPr/>
          <a:lstStyle>
            <a:lvl1pPr>
              <a:defRPr/>
            </a:lvl1pPr>
          </a:lstStyle>
          <a:p>
            <a:pPr>
              <a:defRPr/>
            </a:pPr>
            <a:fld id="{2A7DA33C-7952-41FD-BE20-050733A75A2D}" type="datetime4">
              <a:rPr lang="en-US"/>
              <a:pPr>
                <a:defRPr/>
              </a:pPr>
              <a:t>June 15, 2016</a:t>
            </a:fld>
            <a:endParaRPr lang="en-US" dirty="0"/>
          </a:p>
        </p:txBody>
      </p:sp>
      <p:sp>
        <p:nvSpPr>
          <p:cNvPr id="6" name="Rectangle 9"/>
          <p:cNvSpPr>
            <a:spLocks noGrp="1" noChangeArrowheads="1"/>
          </p:cNvSpPr>
          <p:nvPr>
            <p:ph type="sldNum" sz="quarter" idx="18"/>
          </p:nvPr>
        </p:nvSpPr>
        <p:spPr>
          <a:ln/>
        </p:spPr>
        <p:txBody>
          <a:bodyPr/>
          <a:lstStyle>
            <a:lvl1pPr>
              <a:defRPr/>
            </a:lvl1pPr>
          </a:lstStyle>
          <a:p>
            <a:pPr>
              <a:defRPr/>
            </a:pPr>
            <a:fld id="{D7259599-DF18-4B77-85EB-D20A99C78C63}" type="slidenum">
              <a:rPr lang="en-US"/>
              <a:pPr>
                <a:defRPr/>
              </a:pPr>
              <a:t>‹#›</a:t>
            </a:fld>
            <a:endParaRPr lang="en-US" dirty="0"/>
          </a:p>
        </p:txBody>
      </p:sp>
    </p:spTree>
    <p:extLst>
      <p:ext uri="{BB962C8B-B14F-4D97-AF65-F5344CB8AC3E}">
        <p14:creationId xmlns:p14="http://schemas.microsoft.com/office/powerpoint/2010/main" val="4291790413"/>
      </p:ext>
    </p:extLst>
  </p:cSld>
  <p:clrMapOvr>
    <a:masterClrMapping/>
  </p:clrMapOvr>
  <p:transition xmlns:p14="http://schemas.microsoft.com/office/powerpoint/2010/mai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wo column with heading">
    <p:spTree>
      <p:nvGrpSpPr>
        <p:cNvPr id="1" name=""/>
        <p:cNvGrpSpPr/>
        <p:nvPr/>
      </p:nvGrpSpPr>
      <p:grpSpPr>
        <a:xfrm>
          <a:off x="0" y="0"/>
          <a:ext cx="0" cy="0"/>
          <a:chOff x="0" y="0"/>
          <a:chExt cx="0" cy="0"/>
        </a:xfrm>
      </p:grpSpPr>
      <p:sp>
        <p:nvSpPr>
          <p:cNvPr id="7" name="Title 1"/>
          <p:cNvSpPr>
            <a:spLocks noGrp="1"/>
          </p:cNvSpPr>
          <p:nvPr>
            <p:ph type="title"/>
          </p:nvPr>
        </p:nvSpPr>
        <p:spPr>
          <a:xfrm>
            <a:off x="274320" y="274320"/>
            <a:ext cx="8595360" cy="1143000"/>
          </a:xfrm>
        </p:spPr>
        <p:txBody>
          <a:bodyPr/>
          <a:lstStyle/>
          <a:p>
            <a:r>
              <a:rPr lang="en-US" smtClean="0"/>
              <a:t>Click to edit Master title style</a:t>
            </a:r>
            <a:endParaRPr lang="en-US" dirty="0"/>
          </a:p>
        </p:txBody>
      </p:sp>
      <p:sp>
        <p:nvSpPr>
          <p:cNvPr id="8" name="Content Placeholder 2"/>
          <p:cNvSpPr>
            <a:spLocks noGrp="1"/>
          </p:cNvSpPr>
          <p:nvPr>
            <p:ph idx="1"/>
          </p:nvPr>
        </p:nvSpPr>
        <p:spPr>
          <a:xfrm>
            <a:off x="274320" y="2514600"/>
            <a:ext cx="4297680" cy="3470276"/>
          </a:xfrm>
        </p:spPr>
        <p:txBody>
          <a:bodyPr rIns="182880"/>
          <a:lstStyle>
            <a:lvl1pPr marL="0" indent="0">
              <a:defRPr/>
            </a:lvl1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0" name="Content Placeholder 2"/>
          <p:cNvSpPr>
            <a:spLocks noGrp="1"/>
          </p:cNvSpPr>
          <p:nvPr>
            <p:ph idx="15"/>
          </p:nvPr>
        </p:nvSpPr>
        <p:spPr>
          <a:xfrm>
            <a:off x="274320" y="1600200"/>
            <a:ext cx="4297680" cy="685800"/>
          </a:xfrm>
        </p:spPr>
        <p:txBody>
          <a:bodyPr rIns="182880"/>
          <a:lstStyle>
            <a:lvl1pPr marL="0">
              <a:buFontTx/>
              <a:buNone/>
              <a:defRPr b="1">
                <a:solidFill>
                  <a:schemeClr val="accent4"/>
                </a:solidFill>
              </a:defRPr>
            </a:lvl1pPr>
          </a:lstStyle>
          <a:p>
            <a:pPr lvl="0"/>
            <a:r>
              <a:rPr lang="en-US" smtClean="0"/>
              <a:t>Click to edit Master text styles</a:t>
            </a:r>
          </a:p>
        </p:txBody>
      </p:sp>
      <p:sp>
        <p:nvSpPr>
          <p:cNvPr id="11" name="Content Placeholder 2"/>
          <p:cNvSpPr>
            <a:spLocks noGrp="1"/>
          </p:cNvSpPr>
          <p:nvPr>
            <p:ph idx="16"/>
          </p:nvPr>
        </p:nvSpPr>
        <p:spPr>
          <a:xfrm>
            <a:off x="4572000" y="2514600"/>
            <a:ext cx="4297680" cy="3470275"/>
          </a:xfrm>
        </p:spPr>
        <p:txBody>
          <a:bodyPr rIns="182880"/>
          <a:lstStyle>
            <a:lvl1pPr marL="0" indent="0">
              <a:defRPr/>
            </a:lvl1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2" name="Content Placeholder 2"/>
          <p:cNvSpPr>
            <a:spLocks noGrp="1"/>
          </p:cNvSpPr>
          <p:nvPr>
            <p:ph idx="17"/>
          </p:nvPr>
        </p:nvSpPr>
        <p:spPr>
          <a:xfrm>
            <a:off x="4572000" y="1600200"/>
            <a:ext cx="4297680" cy="685800"/>
          </a:xfrm>
        </p:spPr>
        <p:txBody>
          <a:bodyPr rIns="182880"/>
          <a:lstStyle>
            <a:lvl1pPr marL="0">
              <a:buFontTx/>
              <a:buNone/>
              <a:defRPr b="1">
                <a:solidFill>
                  <a:schemeClr val="accent4"/>
                </a:solidFill>
              </a:defRPr>
            </a:lvl1pPr>
          </a:lstStyle>
          <a:p>
            <a:pPr lvl="0"/>
            <a:r>
              <a:rPr lang="en-US" smtClean="0"/>
              <a:t>Click to edit Master text styles</a:t>
            </a:r>
          </a:p>
        </p:txBody>
      </p:sp>
      <p:sp>
        <p:nvSpPr>
          <p:cNvPr id="9" name="Rectangle 8"/>
          <p:cNvSpPr>
            <a:spLocks noGrp="1" noChangeArrowheads="1"/>
          </p:cNvSpPr>
          <p:nvPr>
            <p:ph type="ftr" sz="quarter" idx="18"/>
          </p:nvPr>
        </p:nvSpPr>
        <p:spPr>
          <a:ln/>
        </p:spPr>
        <p:txBody>
          <a:bodyPr/>
          <a:lstStyle>
            <a:lvl1pPr>
              <a:defRPr/>
            </a:lvl1pPr>
          </a:lstStyle>
          <a:p>
            <a:pPr>
              <a:defRPr/>
            </a:pPr>
            <a:fld id="{2A7DA33C-7952-41FD-BE20-050733A75A2D}" type="datetime4">
              <a:rPr lang="en-US"/>
              <a:pPr>
                <a:defRPr/>
              </a:pPr>
              <a:t>June 15, 2016</a:t>
            </a:fld>
            <a:endParaRPr lang="en-US" dirty="0"/>
          </a:p>
        </p:txBody>
      </p:sp>
      <p:sp>
        <p:nvSpPr>
          <p:cNvPr id="13" name="Rectangle 9"/>
          <p:cNvSpPr>
            <a:spLocks noGrp="1" noChangeArrowheads="1"/>
          </p:cNvSpPr>
          <p:nvPr>
            <p:ph type="sldNum" sz="quarter" idx="19"/>
          </p:nvPr>
        </p:nvSpPr>
        <p:spPr>
          <a:ln/>
        </p:spPr>
        <p:txBody>
          <a:bodyPr/>
          <a:lstStyle>
            <a:lvl1pPr>
              <a:defRPr/>
            </a:lvl1pPr>
          </a:lstStyle>
          <a:p>
            <a:pPr>
              <a:defRPr/>
            </a:pPr>
            <a:fld id="{EC235D83-C11D-41D9-B78B-1A202BADAB08}" type="slidenum">
              <a:rPr lang="en-US"/>
              <a:pPr>
                <a:defRPr/>
              </a:pPr>
              <a:t>‹#›</a:t>
            </a:fld>
            <a:endParaRPr lang="en-US" dirty="0"/>
          </a:p>
        </p:txBody>
      </p:sp>
    </p:spTree>
    <p:extLst>
      <p:ext uri="{BB962C8B-B14F-4D97-AF65-F5344CB8AC3E}">
        <p14:creationId xmlns:p14="http://schemas.microsoft.com/office/powerpoint/2010/main" val="4135732400"/>
      </p:ext>
    </p:extLst>
  </p:cSld>
  <p:clrMapOvr>
    <a:masterClrMapping/>
  </p:clrMapOvr>
  <p:transition xmlns:p14="http://schemas.microsoft.com/office/powerpoint/2010/main">
    <p:wipe dir="r"/>
  </p:transition>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jpe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Rectangle 11"/>
          <p:cNvSpPr/>
          <p:nvPr/>
        </p:nvSpPr>
        <p:spPr bwMode="auto">
          <a:xfrm>
            <a:off x="274638" y="271463"/>
            <a:ext cx="8594725" cy="5741987"/>
          </a:xfrm>
          <a:prstGeom prst="rect">
            <a:avLst/>
          </a:prstGeom>
          <a:solidFill>
            <a:srgbClr val="E6D7AA"/>
          </a:solidFill>
          <a:ln w="19050" cap="flat" cmpd="sng" algn="ctr">
            <a:noFill/>
            <a:prstDash val="solid"/>
            <a:round/>
            <a:headEnd type="none" w="med" len="med"/>
            <a:tailEnd type="none" w="med" len="med"/>
          </a:ln>
          <a:effectLst/>
          <a:extLst/>
        </p:spPr>
        <p:txBody>
          <a:bodyPr anchor="ctr">
            <a:spAutoFit/>
          </a:bodyPr>
          <a:lstStyle/>
          <a:p>
            <a:pPr>
              <a:defRPr/>
            </a:pPr>
            <a:endParaRPr lang="en-US" dirty="0">
              <a:latin typeface="Arial" pitchFamily="-84" charset="0"/>
              <a:ea typeface="ＭＳ Ｐゴシック" pitchFamily="-106" charset="-128"/>
              <a:cs typeface="ＭＳ Ｐゴシック" pitchFamily="-106" charset="-128"/>
            </a:endParaRPr>
          </a:p>
        </p:txBody>
      </p:sp>
      <p:sp>
        <p:nvSpPr>
          <p:cNvPr id="3075" name="Rectangle 6"/>
          <p:cNvSpPr>
            <a:spLocks noGrp="1" noChangeArrowheads="1"/>
          </p:cNvSpPr>
          <p:nvPr>
            <p:ph type="title"/>
          </p:nvPr>
        </p:nvSpPr>
        <p:spPr bwMode="auto">
          <a:xfrm>
            <a:off x="274638" y="274638"/>
            <a:ext cx="8594725"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82880" tIns="182880" rIns="457200" bIns="0" numCol="1" anchor="t" anchorCtr="0" compatLnSpc="1">
            <a:prstTxWarp prst="textNoShape">
              <a:avLst/>
            </a:prstTxWarp>
          </a:bodyPr>
          <a:lstStyle/>
          <a:p>
            <a:pPr lvl="0"/>
            <a:r>
              <a:rPr lang="en-US" smtClean="0"/>
              <a:t>Click to edit Master title style</a:t>
            </a:r>
          </a:p>
        </p:txBody>
      </p:sp>
      <p:sp>
        <p:nvSpPr>
          <p:cNvPr id="3076" name="Rectangle 7"/>
          <p:cNvSpPr>
            <a:spLocks noGrp="1" noChangeArrowheads="1"/>
          </p:cNvSpPr>
          <p:nvPr>
            <p:ph type="body" idx="1"/>
          </p:nvPr>
        </p:nvSpPr>
        <p:spPr bwMode="auto">
          <a:xfrm>
            <a:off x="274638" y="1600200"/>
            <a:ext cx="8594725" cy="4384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82880" tIns="0" rIns="457200" bIns="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1448" name="Rectangle 8"/>
          <p:cNvSpPr>
            <a:spLocks noGrp="1" noChangeArrowheads="1"/>
          </p:cNvSpPr>
          <p:nvPr>
            <p:ph type="ftr" sz="quarter" idx="3"/>
          </p:nvPr>
        </p:nvSpPr>
        <p:spPr bwMode="white">
          <a:xfrm>
            <a:off x="731838" y="6264275"/>
            <a:ext cx="6400800" cy="457200"/>
          </a:xfrm>
          <a:prstGeom prst="rect">
            <a:avLst/>
          </a:prstGeom>
          <a:noFill/>
          <a:ln>
            <a:noFill/>
          </a:ln>
          <a:effectLst/>
          <a:extLst/>
        </p:spPr>
        <p:txBody>
          <a:bodyPr vert="horz" wrap="square" lIns="0" tIns="0" rIns="0" bIns="73152" numCol="1" anchor="b" anchorCtr="0" compatLnSpc="1">
            <a:prstTxWarp prst="textNoShape">
              <a:avLst/>
            </a:prstTxWarp>
          </a:bodyPr>
          <a:lstStyle>
            <a:lvl1pPr>
              <a:defRPr sz="1000">
                <a:ea typeface="ＭＳ Ｐゴシック" pitchFamily="-106" charset="-128"/>
              </a:defRPr>
            </a:lvl1pPr>
          </a:lstStyle>
          <a:p>
            <a:pPr>
              <a:defRPr/>
            </a:pPr>
            <a:fld id="{2A7DA33C-7952-41FD-BE20-050733A75A2D}" type="datetime4">
              <a:rPr lang="en-US"/>
              <a:pPr>
                <a:defRPr/>
              </a:pPr>
              <a:t>June 15, 2016</a:t>
            </a:fld>
            <a:endParaRPr lang="en-US" dirty="0"/>
          </a:p>
        </p:txBody>
      </p:sp>
      <p:sp>
        <p:nvSpPr>
          <p:cNvPr id="61449" name="Rectangle 9"/>
          <p:cNvSpPr>
            <a:spLocks noGrp="1" noChangeArrowheads="1"/>
          </p:cNvSpPr>
          <p:nvPr>
            <p:ph type="sldNum" sz="quarter" idx="4"/>
          </p:nvPr>
        </p:nvSpPr>
        <p:spPr bwMode="white">
          <a:xfrm>
            <a:off x="274638" y="6264275"/>
            <a:ext cx="457200" cy="457200"/>
          </a:xfrm>
          <a:prstGeom prst="rect">
            <a:avLst/>
          </a:prstGeom>
          <a:noFill/>
          <a:ln>
            <a:noFill/>
          </a:ln>
          <a:effectLst/>
          <a:extLst/>
        </p:spPr>
        <p:txBody>
          <a:bodyPr vert="horz" wrap="square" lIns="0" tIns="0" rIns="0" bIns="73152" numCol="1" anchor="b" anchorCtr="0" compatLnSpc="1">
            <a:prstTxWarp prst="textNoShape">
              <a:avLst/>
            </a:prstTxWarp>
          </a:bodyPr>
          <a:lstStyle>
            <a:lvl1pPr>
              <a:defRPr sz="1200" b="1">
                <a:ea typeface="ＭＳ Ｐゴシック" pitchFamily="-106" charset="-128"/>
              </a:defRPr>
            </a:lvl1pPr>
          </a:lstStyle>
          <a:p>
            <a:pPr>
              <a:defRPr/>
            </a:pPr>
            <a:fld id="{2C09C86F-8D69-4C46-8846-6858F22C3C7B}" type="slidenum">
              <a:rPr lang="en-US"/>
              <a:pPr>
                <a:defRPr/>
              </a:pPr>
              <a:t>‹#›</a:t>
            </a:fld>
            <a:endParaRPr lang="en-US" dirty="0"/>
          </a:p>
        </p:txBody>
      </p:sp>
      <p:pic>
        <p:nvPicPr>
          <p:cNvPr id="3079" name="Picture 16" descr="uw_rgb_ful_hi"/>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7954963" y="6235700"/>
            <a:ext cx="942975" cy="407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882" r:id="rId1"/>
    <p:sldLayoutId id="2147483883" r:id="rId2"/>
    <p:sldLayoutId id="2147483884" r:id="rId3"/>
    <p:sldLayoutId id="2147483885" r:id="rId4"/>
    <p:sldLayoutId id="2147483886" r:id="rId5"/>
    <p:sldLayoutId id="2147483870" r:id="rId6"/>
    <p:sldLayoutId id="2147483871" r:id="rId7"/>
    <p:sldLayoutId id="2147483872" r:id="rId8"/>
    <p:sldLayoutId id="2147483873" r:id="rId9"/>
    <p:sldLayoutId id="2147483874" r:id="rId10"/>
    <p:sldLayoutId id="2147483875" r:id="rId11"/>
  </p:sldLayoutIdLst>
  <p:transition xmlns:p14="http://schemas.microsoft.com/office/powerpoint/2010/main">
    <p:wipe dir="r"/>
  </p:transition>
  <p:hf hdr="0" dt="0"/>
  <p:txStyles>
    <p:titleStyle>
      <a:lvl1pPr algn="l" rtl="0" eaLnBrk="1" fontAlgn="base" hangingPunct="1">
        <a:spcBef>
          <a:spcPct val="0"/>
        </a:spcBef>
        <a:spcAft>
          <a:spcPct val="0"/>
        </a:spcAft>
        <a:defRPr sz="2400" b="1">
          <a:solidFill>
            <a:schemeClr val="tx1"/>
          </a:solidFill>
          <a:latin typeface="+mj-lt"/>
          <a:ea typeface="+mj-ea"/>
          <a:cs typeface="ＭＳ Ｐゴシック" pitchFamily="-106" charset="-128"/>
        </a:defRPr>
      </a:lvl1pPr>
      <a:lvl2pPr algn="l" rtl="0" eaLnBrk="1" fontAlgn="base" hangingPunct="1">
        <a:spcBef>
          <a:spcPct val="0"/>
        </a:spcBef>
        <a:spcAft>
          <a:spcPct val="0"/>
        </a:spcAft>
        <a:defRPr sz="2400" b="1">
          <a:solidFill>
            <a:schemeClr val="tx1"/>
          </a:solidFill>
          <a:latin typeface="Arial" charset="0"/>
          <a:ea typeface="ＭＳ Ｐゴシック" charset="0"/>
          <a:cs typeface="ＭＳ Ｐゴシック" pitchFamily="-106" charset="-128"/>
        </a:defRPr>
      </a:lvl2pPr>
      <a:lvl3pPr algn="l" rtl="0" eaLnBrk="1" fontAlgn="base" hangingPunct="1">
        <a:spcBef>
          <a:spcPct val="0"/>
        </a:spcBef>
        <a:spcAft>
          <a:spcPct val="0"/>
        </a:spcAft>
        <a:defRPr sz="2400" b="1">
          <a:solidFill>
            <a:schemeClr val="tx1"/>
          </a:solidFill>
          <a:latin typeface="Arial" charset="0"/>
          <a:ea typeface="ＭＳ Ｐゴシック" charset="0"/>
          <a:cs typeface="ＭＳ Ｐゴシック" pitchFamily="-106" charset="-128"/>
        </a:defRPr>
      </a:lvl3pPr>
      <a:lvl4pPr algn="l" rtl="0" eaLnBrk="1" fontAlgn="base" hangingPunct="1">
        <a:spcBef>
          <a:spcPct val="0"/>
        </a:spcBef>
        <a:spcAft>
          <a:spcPct val="0"/>
        </a:spcAft>
        <a:defRPr sz="2400" b="1">
          <a:solidFill>
            <a:schemeClr val="tx1"/>
          </a:solidFill>
          <a:latin typeface="Arial" charset="0"/>
          <a:ea typeface="ＭＳ Ｐゴシック" charset="0"/>
          <a:cs typeface="ＭＳ Ｐゴシック" pitchFamily="-106" charset="-128"/>
        </a:defRPr>
      </a:lvl4pPr>
      <a:lvl5pPr algn="l" rtl="0" eaLnBrk="1" fontAlgn="base" hangingPunct="1">
        <a:spcBef>
          <a:spcPct val="0"/>
        </a:spcBef>
        <a:spcAft>
          <a:spcPct val="0"/>
        </a:spcAft>
        <a:defRPr sz="2400" b="1">
          <a:solidFill>
            <a:schemeClr val="tx1"/>
          </a:solidFill>
          <a:latin typeface="Arial" charset="0"/>
          <a:ea typeface="ＭＳ Ｐゴシック" charset="0"/>
          <a:cs typeface="ＭＳ Ｐゴシック" pitchFamily="-106" charset="-128"/>
        </a:defRPr>
      </a:lvl5pPr>
      <a:lvl6pPr marL="457200" algn="l" rtl="0" eaLnBrk="1" fontAlgn="base" hangingPunct="1">
        <a:spcBef>
          <a:spcPct val="0"/>
        </a:spcBef>
        <a:spcAft>
          <a:spcPct val="0"/>
        </a:spcAft>
        <a:defRPr sz="2800">
          <a:solidFill>
            <a:schemeClr val="accent1"/>
          </a:solidFill>
          <a:latin typeface="Arial" charset="0"/>
          <a:ea typeface="ＭＳ Ｐゴシック" charset="0"/>
        </a:defRPr>
      </a:lvl6pPr>
      <a:lvl7pPr marL="914400" algn="l" rtl="0" eaLnBrk="1" fontAlgn="base" hangingPunct="1">
        <a:spcBef>
          <a:spcPct val="0"/>
        </a:spcBef>
        <a:spcAft>
          <a:spcPct val="0"/>
        </a:spcAft>
        <a:defRPr sz="2800">
          <a:solidFill>
            <a:schemeClr val="accent1"/>
          </a:solidFill>
          <a:latin typeface="Arial" charset="0"/>
          <a:ea typeface="ＭＳ Ｐゴシック" charset="0"/>
        </a:defRPr>
      </a:lvl7pPr>
      <a:lvl8pPr marL="1371600" algn="l" rtl="0" eaLnBrk="1" fontAlgn="base" hangingPunct="1">
        <a:spcBef>
          <a:spcPct val="0"/>
        </a:spcBef>
        <a:spcAft>
          <a:spcPct val="0"/>
        </a:spcAft>
        <a:defRPr sz="2800">
          <a:solidFill>
            <a:schemeClr val="accent1"/>
          </a:solidFill>
          <a:latin typeface="Arial" charset="0"/>
          <a:ea typeface="ＭＳ Ｐゴシック" charset="0"/>
        </a:defRPr>
      </a:lvl8pPr>
      <a:lvl9pPr marL="1828800" algn="l" rtl="0" eaLnBrk="1" fontAlgn="base" hangingPunct="1">
        <a:spcBef>
          <a:spcPct val="0"/>
        </a:spcBef>
        <a:spcAft>
          <a:spcPct val="0"/>
        </a:spcAft>
        <a:defRPr sz="2800">
          <a:solidFill>
            <a:schemeClr val="accent1"/>
          </a:solidFill>
          <a:latin typeface="Arial" charset="0"/>
          <a:ea typeface="ＭＳ Ｐゴシック" charset="0"/>
        </a:defRPr>
      </a:lvl9pPr>
    </p:titleStyle>
    <p:bodyStyle>
      <a:lvl1pPr algn="l" rtl="0" eaLnBrk="1" fontAlgn="base" hangingPunct="1">
        <a:spcBef>
          <a:spcPts val="1000"/>
        </a:spcBef>
        <a:spcAft>
          <a:spcPct val="0"/>
        </a:spcAft>
        <a:defRPr sz="2000">
          <a:solidFill>
            <a:schemeClr val="tx1"/>
          </a:solidFill>
          <a:latin typeface="+mn-lt"/>
          <a:ea typeface="+mn-ea"/>
          <a:cs typeface="ＭＳ Ｐゴシック" pitchFamily="-106" charset="-128"/>
        </a:defRPr>
      </a:lvl1pPr>
      <a:lvl2pPr marL="287338" indent="-287338" algn="l" rtl="0" eaLnBrk="1" fontAlgn="base" hangingPunct="1">
        <a:spcBef>
          <a:spcPts val="1000"/>
        </a:spcBef>
        <a:spcAft>
          <a:spcPct val="0"/>
        </a:spcAft>
        <a:buClr>
          <a:schemeClr val="accent1"/>
        </a:buClr>
        <a:buChar char="•"/>
        <a:defRPr sz="2000">
          <a:solidFill>
            <a:schemeClr val="tx1"/>
          </a:solidFill>
          <a:latin typeface="+mn-lt"/>
          <a:ea typeface="+mn-ea"/>
        </a:defRPr>
      </a:lvl2pPr>
      <a:lvl3pPr marL="576263" indent="-288925" algn="l" rtl="0" eaLnBrk="1" fontAlgn="base" hangingPunct="1">
        <a:spcBef>
          <a:spcPts val="1000"/>
        </a:spcBef>
        <a:spcAft>
          <a:spcPct val="0"/>
        </a:spcAft>
        <a:buClr>
          <a:schemeClr val="accent1"/>
        </a:buClr>
        <a:buFont typeface="Arial" charset="0"/>
        <a:buChar char="•"/>
        <a:defRPr sz="2000">
          <a:solidFill>
            <a:schemeClr val="tx1"/>
          </a:solidFill>
          <a:latin typeface="+mn-lt"/>
          <a:ea typeface="ヒラギノ角ゴ Pro W3" pitchFamily="-84" charset="-128"/>
        </a:defRPr>
      </a:lvl3pPr>
      <a:lvl4pPr marL="914400" indent="-338138" algn="l" rtl="0" eaLnBrk="1" fontAlgn="base" hangingPunct="1">
        <a:spcBef>
          <a:spcPts val="1000"/>
        </a:spcBef>
        <a:spcAft>
          <a:spcPct val="0"/>
        </a:spcAft>
        <a:buClr>
          <a:schemeClr val="accent1"/>
        </a:buClr>
        <a:buChar char="–"/>
        <a:defRPr sz="2000">
          <a:solidFill>
            <a:schemeClr val="tx1"/>
          </a:solidFill>
          <a:latin typeface="+mn-lt"/>
          <a:ea typeface="ヒラギノ角ゴ Pro W3" pitchFamily="-84" charset="-128"/>
        </a:defRPr>
      </a:lvl4pPr>
      <a:lvl5pPr marL="1201738" indent="-287338" algn="l" rtl="0" eaLnBrk="1" fontAlgn="base" hangingPunct="1">
        <a:spcBef>
          <a:spcPts val="1000"/>
        </a:spcBef>
        <a:spcAft>
          <a:spcPct val="0"/>
        </a:spcAft>
        <a:buClr>
          <a:schemeClr val="accent1"/>
        </a:buClr>
        <a:buChar char="–"/>
        <a:defRPr sz="2000">
          <a:solidFill>
            <a:schemeClr val="tx1"/>
          </a:solidFill>
          <a:latin typeface="+mn-lt"/>
          <a:ea typeface="ヒラギノ角ゴ Pro W3" pitchFamily="-84" charset="-128"/>
        </a:defRPr>
      </a:lvl5pPr>
      <a:lvl6pPr marL="1768475" indent="-166688" algn="l" rtl="0" eaLnBrk="1" fontAlgn="base" hangingPunct="1">
        <a:spcBef>
          <a:spcPct val="50000"/>
        </a:spcBef>
        <a:spcAft>
          <a:spcPct val="0"/>
        </a:spcAft>
        <a:buClr>
          <a:schemeClr val="hlink"/>
        </a:buClr>
        <a:buChar char="–"/>
        <a:defRPr sz="2000">
          <a:solidFill>
            <a:schemeClr val="accent1"/>
          </a:solidFill>
          <a:latin typeface="+mn-lt"/>
          <a:ea typeface="+mn-ea"/>
        </a:defRPr>
      </a:lvl6pPr>
      <a:lvl7pPr marL="2225675" indent="-166688" algn="l" rtl="0" eaLnBrk="1" fontAlgn="base" hangingPunct="1">
        <a:spcBef>
          <a:spcPct val="50000"/>
        </a:spcBef>
        <a:spcAft>
          <a:spcPct val="0"/>
        </a:spcAft>
        <a:buClr>
          <a:schemeClr val="hlink"/>
        </a:buClr>
        <a:buChar char="–"/>
        <a:defRPr sz="2000">
          <a:solidFill>
            <a:schemeClr val="accent1"/>
          </a:solidFill>
          <a:latin typeface="+mn-lt"/>
          <a:ea typeface="+mn-ea"/>
        </a:defRPr>
      </a:lvl7pPr>
      <a:lvl8pPr marL="2682875" indent="-166688" algn="l" rtl="0" eaLnBrk="1" fontAlgn="base" hangingPunct="1">
        <a:spcBef>
          <a:spcPct val="50000"/>
        </a:spcBef>
        <a:spcAft>
          <a:spcPct val="0"/>
        </a:spcAft>
        <a:buClr>
          <a:schemeClr val="hlink"/>
        </a:buClr>
        <a:buChar char="–"/>
        <a:defRPr sz="2000">
          <a:solidFill>
            <a:schemeClr val="accent1"/>
          </a:solidFill>
          <a:latin typeface="+mn-lt"/>
          <a:ea typeface="+mn-ea"/>
        </a:defRPr>
      </a:lvl8pPr>
      <a:lvl9pPr marL="3140075" indent="-166688" algn="l" rtl="0" eaLnBrk="1" fontAlgn="base" hangingPunct="1">
        <a:spcBef>
          <a:spcPct val="50000"/>
        </a:spcBef>
        <a:spcAft>
          <a:spcPct val="0"/>
        </a:spcAft>
        <a:buClr>
          <a:schemeClr val="hlink"/>
        </a:buClr>
        <a:buChar char="–"/>
        <a:defRPr sz="2000">
          <a:solidFill>
            <a:schemeClr val="accent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9.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0.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7"/>
          <p:cNvSpPr>
            <a:spLocks noGrp="1"/>
          </p:cNvSpPr>
          <p:nvPr>
            <p:ph type="title"/>
          </p:nvPr>
        </p:nvSpPr>
        <p:spPr/>
        <p:txBody>
          <a:bodyPr/>
          <a:lstStyle/>
          <a:p>
            <a:endParaRPr lang="en-US" dirty="0" smtClean="0"/>
          </a:p>
        </p:txBody>
      </p:sp>
      <p:sp>
        <p:nvSpPr>
          <p:cNvPr id="15363" name="Content Placeholder 8"/>
          <p:cNvSpPr>
            <a:spLocks noGrp="1"/>
          </p:cNvSpPr>
          <p:nvPr>
            <p:ph idx="1"/>
          </p:nvPr>
        </p:nvSpPr>
        <p:spPr/>
        <p:txBody>
          <a:bodyPr/>
          <a:lstStyle/>
          <a:p>
            <a:endParaRPr lang="en-US" dirty="0" smtClean="0"/>
          </a:p>
          <a:p>
            <a:endParaRPr lang="en-US" dirty="0"/>
          </a:p>
          <a:p>
            <a:r>
              <a:rPr lang="en-US" sz="3200" b="1" dirty="0" smtClean="0"/>
              <a:t>Give. </a:t>
            </a:r>
            <a:r>
              <a:rPr lang="en-US" sz="3200" b="1" dirty="0" smtClean="0">
                <a:solidFill>
                  <a:srgbClr val="FF0000"/>
                </a:solidFill>
              </a:rPr>
              <a:t>Advocate. </a:t>
            </a:r>
            <a:r>
              <a:rPr lang="en-US" sz="3200" b="1" dirty="0" smtClean="0"/>
              <a:t>Volunteer. </a:t>
            </a:r>
          </a:p>
          <a:p>
            <a:r>
              <a:rPr lang="en-US" sz="3200" b="1" dirty="0" smtClean="0"/>
              <a:t>Advocacy and United Ways </a:t>
            </a:r>
            <a:r>
              <a:rPr lang="en-US" sz="3200" b="1" dirty="0"/>
              <a:t/>
            </a:r>
            <a:br>
              <a:rPr lang="en-US" sz="3200" b="1" dirty="0"/>
            </a:br>
            <a:r>
              <a:rPr lang="en-US" sz="3200" b="1" dirty="0"/>
              <a:t>			</a:t>
            </a:r>
            <a:r>
              <a:rPr lang="en-US" sz="3200" i="1" dirty="0"/>
              <a:t> </a:t>
            </a:r>
            <a:endParaRPr lang="en-US" sz="3200" b="1" dirty="0" smtClean="0">
              <a:latin typeface="+mj-lt"/>
            </a:endParaRPr>
          </a:p>
          <a:p>
            <a:endParaRPr lang="en-US" sz="3200" b="1" dirty="0">
              <a:latin typeface="+mj-lt"/>
            </a:endParaRPr>
          </a:p>
        </p:txBody>
      </p:sp>
      <p:sp>
        <p:nvSpPr>
          <p:cNvPr id="15364" name="Footer Placeholder 3"/>
          <p:cNvSpPr>
            <a:spLocks noGrp="1"/>
          </p:cNvSpPr>
          <p:nvPr>
            <p:ph type="ftr"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pitchFamily="-64" charset="-128"/>
              </a:defRPr>
            </a:lvl1pPr>
            <a:lvl2pPr marL="742950" indent="-285750" eaLnBrk="0" hangingPunct="0">
              <a:defRPr sz="2400">
                <a:solidFill>
                  <a:schemeClr val="tx1"/>
                </a:solidFill>
                <a:latin typeface="Arial" charset="0"/>
                <a:ea typeface="ＭＳ Ｐゴシック" pitchFamily="-64" charset="-128"/>
              </a:defRPr>
            </a:lvl2pPr>
            <a:lvl3pPr marL="1143000" indent="-228600" eaLnBrk="0" hangingPunct="0">
              <a:defRPr sz="2400">
                <a:solidFill>
                  <a:schemeClr val="tx1"/>
                </a:solidFill>
                <a:latin typeface="Arial" charset="0"/>
                <a:ea typeface="ＭＳ Ｐゴシック" pitchFamily="-64" charset="-128"/>
              </a:defRPr>
            </a:lvl3pPr>
            <a:lvl4pPr marL="1600200" indent="-228600" eaLnBrk="0" hangingPunct="0">
              <a:defRPr sz="2400">
                <a:solidFill>
                  <a:schemeClr val="tx1"/>
                </a:solidFill>
                <a:latin typeface="Arial" charset="0"/>
                <a:ea typeface="ＭＳ Ｐゴシック" pitchFamily="-64" charset="-128"/>
              </a:defRPr>
            </a:lvl4pPr>
            <a:lvl5pPr marL="2057400" indent="-228600" eaLnBrk="0" hangingPunct="0">
              <a:defRPr sz="2400">
                <a:solidFill>
                  <a:schemeClr val="tx1"/>
                </a:solidFill>
                <a:latin typeface="Arial" charset="0"/>
                <a:ea typeface="ＭＳ Ｐゴシック" pitchFamily="-64"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64"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64"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64"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64" charset="-128"/>
              </a:defRPr>
            </a:lvl9pPr>
          </a:lstStyle>
          <a:p>
            <a:pPr eaLnBrk="1" hangingPunct="1"/>
            <a:fld id="{61887C88-3AC7-4FDD-9857-F6BE626D5C2D}" type="datetime4">
              <a:rPr lang="en-US" sz="1000" smtClean="0"/>
              <a:pPr eaLnBrk="1" hangingPunct="1"/>
              <a:t>June 15, 2016</a:t>
            </a:fld>
            <a:endParaRPr lang="en-US" sz="1000" dirty="0" smtClean="0"/>
          </a:p>
        </p:txBody>
      </p:sp>
      <p:sp>
        <p:nvSpPr>
          <p:cNvPr id="15365" name="Slide Number Placeholder 4"/>
          <p:cNvSpPr>
            <a:spLocks noGrp="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pitchFamily="-64" charset="-128"/>
              </a:defRPr>
            </a:lvl1pPr>
            <a:lvl2pPr marL="742950" indent="-285750" eaLnBrk="0" hangingPunct="0">
              <a:defRPr sz="2400">
                <a:solidFill>
                  <a:schemeClr val="tx1"/>
                </a:solidFill>
                <a:latin typeface="Arial" charset="0"/>
                <a:ea typeface="ＭＳ Ｐゴシック" pitchFamily="-64" charset="-128"/>
              </a:defRPr>
            </a:lvl2pPr>
            <a:lvl3pPr marL="1143000" indent="-228600" eaLnBrk="0" hangingPunct="0">
              <a:defRPr sz="2400">
                <a:solidFill>
                  <a:schemeClr val="tx1"/>
                </a:solidFill>
                <a:latin typeface="Arial" charset="0"/>
                <a:ea typeface="ＭＳ Ｐゴシック" pitchFamily="-64" charset="-128"/>
              </a:defRPr>
            </a:lvl3pPr>
            <a:lvl4pPr marL="1600200" indent="-228600" eaLnBrk="0" hangingPunct="0">
              <a:defRPr sz="2400">
                <a:solidFill>
                  <a:schemeClr val="tx1"/>
                </a:solidFill>
                <a:latin typeface="Arial" charset="0"/>
                <a:ea typeface="ＭＳ Ｐゴシック" pitchFamily="-64" charset="-128"/>
              </a:defRPr>
            </a:lvl4pPr>
            <a:lvl5pPr marL="2057400" indent="-228600" eaLnBrk="0" hangingPunct="0">
              <a:defRPr sz="2400">
                <a:solidFill>
                  <a:schemeClr val="tx1"/>
                </a:solidFill>
                <a:latin typeface="Arial" charset="0"/>
                <a:ea typeface="ＭＳ Ｐゴシック" pitchFamily="-64"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64"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64"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64"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64" charset="-128"/>
              </a:defRPr>
            </a:lvl9pPr>
          </a:lstStyle>
          <a:p>
            <a:pPr eaLnBrk="1" hangingPunct="1"/>
            <a:fld id="{4A19BDC4-D6A3-44E3-A8C4-451009232F95}" type="slidenum">
              <a:rPr lang="en-US" sz="1200" smtClean="0"/>
              <a:pPr eaLnBrk="1" hangingPunct="1"/>
              <a:t>1</a:t>
            </a:fld>
            <a:endParaRPr lang="en-US" sz="1200" dirty="0" smtClean="0"/>
          </a:p>
        </p:txBody>
      </p:sp>
    </p:spTree>
    <p:extLst>
      <p:ext uri="{BB962C8B-B14F-4D97-AF65-F5344CB8AC3E}">
        <p14:creationId xmlns:p14="http://schemas.microsoft.com/office/powerpoint/2010/main" val="1490920963"/>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6889" y="274638"/>
            <a:ext cx="8594725" cy="1143000"/>
          </a:xfrm>
        </p:spPr>
        <p:txBody>
          <a:bodyPr/>
          <a:lstStyle/>
          <a:p>
            <a:r>
              <a:rPr lang="en-US" dirty="0" smtClean="0"/>
              <a:t>Grassroots  Advocacy</a:t>
            </a:r>
            <a:r>
              <a:rPr lang="en-US" sz="4800" dirty="0" smtClean="0"/>
              <a:t/>
            </a:r>
            <a:br>
              <a:rPr lang="en-US" sz="4800" dirty="0" smtClean="0"/>
            </a:br>
            <a:endParaRPr lang="en-US" sz="4800" dirty="0"/>
          </a:p>
        </p:txBody>
      </p:sp>
      <p:sp>
        <p:nvSpPr>
          <p:cNvPr id="3" name="Content Placeholder 2"/>
          <p:cNvSpPr>
            <a:spLocks noGrp="1"/>
          </p:cNvSpPr>
          <p:nvPr>
            <p:ph idx="1"/>
          </p:nvPr>
        </p:nvSpPr>
        <p:spPr/>
        <p:txBody>
          <a:bodyPr/>
          <a:lstStyle/>
          <a:p>
            <a:r>
              <a:rPr lang="en-US" dirty="0" smtClean="0"/>
              <a:t>Unlike </a:t>
            </a:r>
            <a:r>
              <a:rPr lang="en-US" dirty="0"/>
              <a:t>"direct lobbying," grassroots advocacy relies almost entirely on the general public and not professional lobbyists to contact legislators and other government officials regarding specific </a:t>
            </a:r>
            <a:r>
              <a:rPr lang="en-US" dirty="0" smtClean="0"/>
              <a:t>issues.</a:t>
            </a:r>
          </a:p>
          <a:p>
            <a:endParaRPr lang="en-US" dirty="0" smtClean="0"/>
          </a:p>
          <a:p>
            <a:r>
              <a:rPr lang="en-US" dirty="0" smtClean="0"/>
              <a:t>Tactics continue to evolve – mass mailings, email and more recently social media such as Facebook and Twitter (among others) to mobilize large numbers of people quickly.  </a:t>
            </a:r>
            <a:endParaRPr lang="en-US" dirty="0"/>
          </a:p>
          <a:p>
            <a:endParaRPr lang="en-US" dirty="0"/>
          </a:p>
        </p:txBody>
      </p:sp>
      <p:sp>
        <p:nvSpPr>
          <p:cNvPr id="4" name="Footer Placeholder 3"/>
          <p:cNvSpPr>
            <a:spLocks noGrp="1"/>
          </p:cNvSpPr>
          <p:nvPr>
            <p:ph type="ftr" sz="quarter" idx="10"/>
          </p:nvPr>
        </p:nvSpPr>
        <p:spPr/>
        <p:txBody>
          <a:bodyPr/>
          <a:lstStyle/>
          <a:p>
            <a:pPr>
              <a:defRPr/>
            </a:pPr>
            <a:fld id="{2A7DA33C-7952-41FD-BE20-050733A75A2D}" type="datetime4">
              <a:rPr lang="en-US" smtClean="0"/>
              <a:pPr>
                <a:defRPr/>
              </a:pPr>
              <a:t>June 15, 2016</a:t>
            </a:fld>
            <a:endParaRPr lang="en-US" dirty="0"/>
          </a:p>
        </p:txBody>
      </p:sp>
      <p:sp>
        <p:nvSpPr>
          <p:cNvPr id="5" name="Slide Number Placeholder 4"/>
          <p:cNvSpPr>
            <a:spLocks noGrp="1"/>
          </p:cNvSpPr>
          <p:nvPr>
            <p:ph type="sldNum" sz="quarter" idx="11"/>
          </p:nvPr>
        </p:nvSpPr>
        <p:spPr/>
        <p:txBody>
          <a:bodyPr/>
          <a:lstStyle/>
          <a:p>
            <a:pPr>
              <a:defRPr/>
            </a:pPr>
            <a:fld id="{620E6A34-D18C-448D-9E59-F06A322BE9B9}" type="slidenum">
              <a:rPr lang="en-US" smtClean="0"/>
              <a:pPr>
                <a:defRPr/>
              </a:pPr>
              <a:t>10</a:t>
            </a:fld>
            <a:endParaRPr lang="en-US" dirty="0"/>
          </a:p>
        </p:txBody>
      </p:sp>
    </p:spTree>
    <p:extLst>
      <p:ext uri="{BB962C8B-B14F-4D97-AF65-F5344CB8AC3E}">
        <p14:creationId xmlns:p14="http://schemas.microsoft.com/office/powerpoint/2010/main" val="3459836489"/>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 An Effective Advocate </a:t>
            </a:r>
            <a:endParaRPr lang="en-US" dirty="0"/>
          </a:p>
        </p:txBody>
      </p:sp>
      <p:sp>
        <p:nvSpPr>
          <p:cNvPr id="3" name="Content Placeholder 2"/>
          <p:cNvSpPr>
            <a:spLocks noGrp="1"/>
          </p:cNvSpPr>
          <p:nvPr>
            <p:ph idx="1"/>
          </p:nvPr>
        </p:nvSpPr>
        <p:spPr/>
        <p:txBody>
          <a:bodyPr/>
          <a:lstStyle/>
          <a:p>
            <a:r>
              <a:rPr lang="en-US" dirty="0" smtClean="0"/>
              <a:t>Identify Your Issue </a:t>
            </a:r>
          </a:p>
          <a:p>
            <a:r>
              <a:rPr lang="en-US" dirty="0" smtClean="0"/>
              <a:t>Know Your Facts</a:t>
            </a:r>
          </a:p>
          <a:p>
            <a:r>
              <a:rPr lang="en-US" dirty="0" smtClean="0"/>
              <a:t>Know Your Opposition </a:t>
            </a:r>
          </a:p>
          <a:p>
            <a:r>
              <a:rPr lang="en-US" dirty="0" smtClean="0"/>
              <a:t>Know the Process </a:t>
            </a:r>
          </a:p>
          <a:p>
            <a:r>
              <a:rPr lang="en-US" dirty="0" smtClean="0"/>
              <a:t>Build Your Base of Support </a:t>
            </a:r>
          </a:p>
          <a:p>
            <a:pPr marL="919163" lvl="2" indent="-342900">
              <a:buFont typeface="Wingdings" panose="05000000000000000000" pitchFamily="2" charset="2"/>
              <a:buChar char="§"/>
            </a:pPr>
            <a:r>
              <a:rPr lang="en-US" dirty="0" smtClean="0"/>
              <a:t>Communication </a:t>
            </a:r>
          </a:p>
          <a:p>
            <a:pPr marL="919163" lvl="2" indent="-342900">
              <a:buFont typeface="Wingdings" panose="05000000000000000000" pitchFamily="2" charset="2"/>
              <a:buChar char="§"/>
            </a:pPr>
            <a:r>
              <a:rPr lang="en-US" dirty="0" smtClean="0"/>
              <a:t>Imminence of Action </a:t>
            </a:r>
          </a:p>
          <a:p>
            <a:pPr marL="919163" lvl="2" indent="-342900">
              <a:buFont typeface="Wingdings" panose="05000000000000000000" pitchFamily="2" charset="2"/>
              <a:buChar char="§"/>
            </a:pPr>
            <a:r>
              <a:rPr lang="en-US" dirty="0" smtClean="0"/>
              <a:t>Method of Action </a:t>
            </a:r>
          </a:p>
          <a:p>
            <a:pPr marL="919163" lvl="2" indent="-342900">
              <a:buFont typeface="Wingdings" panose="05000000000000000000" pitchFamily="2" charset="2"/>
              <a:buChar char="§"/>
            </a:pPr>
            <a:r>
              <a:rPr lang="en-US" dirty="0" smtClean="0"/>
              <a:t>Follow Up</a:t>
            </a:r>
          </a:p>
          <a:p>
            <a:endParaRPr lang="en-US" dirty="0"/>
          </a:p>
        </p:txBody>
      </p:sp>
      <p:sp>
        <p:nvSpPr>
          <p:cNvPr id="4" name="Footer Placeholder 3"/>
          <p:cNvSpPr>
            <a:spLocks noGrp="1"/>
          </p:cNvSpPr>
          <p:nvPr>
            <p:ph type="ftr" sz="quarter" idx="10"/>
          </p:nvPr>
        </p:nvSpPr>
        <p:spPr/>
        <p:txBody>
          <a:bodyPr/>
          <a:lstStyle/>
          <a:p>
            <a:pPr>
              <a:defRPr/>
            </a:pPr>
            <a:fld id="{2A7DA33C-7952-41FD-BE20-050733A75A2D}" type="datetime4">
              <a:rPr lang="en-US" smtClean="0"/>
              <a:pPr>
                <a:defRPr/>
              </a:pPr>
              <a:t>June 15, 2016</a:t>
            </a:fld>
            <a:endParaRPr lang="en-US" dirty="0"/>
          </a:p>
        </p:txBody>
      </p:sp>
      <p:sp>
        <p:nvSpPr>
          <p:cNvPr id="5" name="Slide Number Placeholder 4"/>
          <p:cNvSpPr>
            <a:spLocks noGrp="1"/>
          </p:cNvSpPr>
          <p:nvPr>
            <p:ph type="sldNum" sz="quarter" idx="11"/>
          </p:nvPr>
        </p:nvSpPr>
        <p:spPr/>
        <p:txBody>
          <a:bodyPr/>
          <a:lstStyle/>
          <a:p>
            <a:pPr>
              <a:defRPr/>
            </a:pPr>
            <a:fld id="{620E6A34-D18C-448D-9E59-F06A322BE9B9}" type="slidenum">
              <a:rPr lang="en-US" smtClean="0"/>
              <a:pPr>
                <a:defRPr/>
              </a:pPr>
              <a:t>11</a:t>
            </a:fld>
            <a:endParaRPr lang="en-US" dirty="0"/>
          </a:p>
        </p:txBody>
      </p:sp>
    </p:spTree>
    <p:extLst>
      <p:ext uri="{BB962C8B-B14F-4D97-AF65-F5344CB8AC3E}">
        <p14:creationId xmlns:p14="http://schemas.microsoft.com/office/powerpoint/2010/main" val="2250713703"/>
      </p:ext>
    </p:extLst>
  </p:cSld>
  <p:clrMapOvr>
    <a:masterClrMapping/>
  </p:clrMapOvr>
  <p:transition xmlns:p14="http://schemas.microsoft.com/office/powerpoint/2010/main">
    <p:wipe dir="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Difference Between Advocacy and Lobbying</a:t>
            </a:r>
            <a:r>
              <a:rPr lang="en-US" dirty="0"/>
              <a:t/>
            </a:r>
            <a:br>
              <a:rPr lang="en-US" dirty="0"/>
            </a:br>
            <a:endParaRPr lang="en-US" dirty="0"/>
          </a:p>
        </p:txBody>
      </p:sp>
      <p:sp>
        <p:nvSpPr>
          <p:cNvPr id="3" name="Content Placeholder 2"/>
          <p:cNvSpPr>
            <a:spLocks noGrp="1"/>
          </p:cNvSpPr>
          <p:nvPr>
            <p:ph idx="1"/>
          </p:nvPr>
        </p:nvSpPr>
        <p:spPr/>
        <p:txBody>
          <a:bodyPr/>
          <a:lstStyle/>
          <a:p>
            <a:r>
              <a:rPr lang="en-US" dirty="0" smtClean="0"/>
              <a:t>Advocacy </a:t>
            </a:r>
            <a:r>
              <a:rPr lang="en-US" dirty="0"/>
              <a:t>is a broad term covering a range of activities that seek to bring about systemic social change. </a:t>
            </a:r>
            <a:endParaRPr lang="en-US" dirty="0" smtClean="0"/>
          </a:p>
          <a:p>
            <a:endParaRPr lang="en-US" dirty="0" smtClean="0"/>
          </a:p>
          <a:p>
            <a:r>
              <a:rPr lang="en-US" dirty="0" smtClean="0"/>
              <a:t>One </a:t>
            </a:r>
            <a:r>
              <a:rPr lang="en-US" dirty="0"/>
              <a:t>form of advocacy is lobbying – attempts to influence specific legislation through direct or grassroots communications with legislators or their staff – but advocacy also includes executive branch activities, issue organizing, and nonpartisan voter </a:t>
            </a:r>
            <a:r>
              <a:rPr lang="en-US" dirty="0" smtClean="0"/>
              <a:t>engagement.</a:t>
            </a:r>
            <a:endParaRPr lang="en-US" dirty="0"/>
          </a:p>
        </p:txBody>
      </p:sp>
      <p:sp>
        <p:nvSpPr>
          <p:cNvPr id="4" name="Footer Placeholder 3"/>
          <p:cNvSpPr>
            <a:spLocks noGrp="1"/>
          </p:cNvSpPr>
          <p:nvPr>
            <p:ph type="ftr" sz="quarter" idx="10"/>
          </p:nvPr>
        </p:nvSpPr>
        <p:spPr/>
        <p:txBody>
          <a:bodyPr/>
          <a:lstStyle/>
          <a:p>
            <a:pPr>
              <a:defRPr/>
            </a:pPr>
            <a:fld id="{2A7DA33C-7952-41FD-BE20-050733A75A2D}" type="datetime4">
              <a:rPr lang="en-US" smtClean="0"/>
              <a:pPr>
                <a:defRPr/>
              </a:pPr>
              <a:t>June 15, 2016</a:t>
            </a:fld>
            <a:endParaRPr lang="en-US" dirty="0"/>
          </a:p>
        </p:txBody>
      </p:sp>
      <p:sp>
        <p:nvSpPr>
          <p:cNvPr id="5" name="Slide Number Placeholder 4"/>
          <p:cNvSpPr>
            <a:spLocks noGrp="1"/>
          </p:cNvSpPr>
          <p:nvPr>
            <p:ph type="sldNum" sz="quarter" idx="11"/>
          </p:nvPr>
        </p:nvSpPr>
        <p:spPr/>
        <p:txBody>
          <a:bodyPr/>
          <a:lstStyle/>
          <a:p>
            <a:pPr>
              <a:defRPr/>
            </a:pPr>
            <a:fld id="{620E6A34-D18C-448D-9E59-F06A322BE9B9}" type="slidenum">
              <a:rPr lang="en-US" smtClean="0"/>
              <a:pPr>
                <a:defRPr/>
              </a:pPr>
              <a:t>12</a:t>
            </a:fld>
            <a:endParaRPr lang="en-US" dirty="0"/>
          </a:p>
        </p:txBody>
      </p:sp>
    </p:spTree>
    <p:extLst>
      <p:ext uri="{BB962C8B-B14F-4D97-AF65-F5344CB8AC3E}">
        <p14:creationId xmlns:p14="http://schemas.microsoft.com/office/powerpoint/2010/main" val="701151867"/>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following activities are considered advocacy, not lobbying:</a:t>
            </a:r>
            <a:br>
              <a:rPr lang="en-US" dirty="0"/>
            </a:br>
            <a:endParaRPr lang="en-US" dirty="0"/>
          </a:p>
        </p:txBody>
      </p:sp>
      <p:sp>
        <p:nvSpPr>
          <p:cNvPr id="3" name="Content Placeholder 2"/>
          <p:cNvSpPr>
            <a:spLocks noGrp="1"/>
          </p:cNvSpPr>
          <p:nvPr>
            <p:ph idx="1"/>
          </p:nvPr>
        </p:nvSpPr>
        <p:spPr/>
        <p:txBody>
          <a:bodyPr/>
          <a:lstStyle/>
          <a:p>
            <a:pPr marL="342900" indent="-342900">
              <a:buFont typeface="Wingdings" panose="05000000000000000000" pitchFamily="2" charset="2"/>
              <a:buChar char="§"/>
            </a:pPr>
            <a:r>
              <a:rPr lang="en-US" dirty="0" smtClean="0"/>
              <a:t>Providing </a:t>
            </a:r>
            <a:r>
              <a:rPr lang="en-US" dirty="0"/>
              <a:t>technical assistance or advice to a legislative body or committee in response to a written request;</a:t>
            </a:r>
          </a:p>
          <a:p>
            <a:pPr marL="342900" indent="-342900">
              <a:buFont typeface="Wingdings" panose="05000000000000000000" pitchFamily="2" charset="2"/>
              <a:buChar char="§"/>
            </a:pPr>
            <a:r>
              <a:rPr lang="en-US" dirty="0"/>
              <a:t>Making available nonpartisan analysis, study or research;</a:t>
            </a:r>
          </a:p>
          <a:p>
            <a:pPr marL="342900" indent="-342900">
              <a:buFont typeface="Wingdings" panose="05000000000000000000" pitchFamily="2" charset="2"/>
              <a:buChar char="§"/>
            </a:pPr>
            <a:r>
              <a:rPr lang="en-US" dirty="0"/>
              <a:t>Providing examinations and discussions of broad, social, economic and similar problems;</a:t>
            </a:r>
          </a:p>
          <a:p>
            <a:pPr marL="342900" indent="-342900">
              <a:buFont typeface="Wingdings" panose="05000000000000000000" pitchFamily="2" charset="2"/>
              <a:buChar char="§"/>
            </a:pPr>
            <a:r>
              <a:rPr lang="en-US" dirty="0"/>
              <a:t>Communicating with a legislative body regarding matters which might affect the existence of the organization, its powers and duties, its tax-exempt status, or the deduction of contributions to the organization (the "self-defense" exception); and</a:t>
            </a:r>
          </a:p>
          <a:p>
            <a:pPr marL="342900" indent="-342900">
              <a:buFont typeface="Wingdings" panose="05000000000000000000" pitchFamily="2" charset="2"/>
              <a:buChar char="§"/>
            </a:pPr>
            <a:r>
              <a:rPr lang="en-US" dirty="0"/>
              <a:t>Updating the members of your own organization on the status of legislation, without a call to action</a:t>
            </a:r>
          </a:p>
        </p:txBody>
      </p:sp>
      <p:sp>
        <p:nvSpPr>
          <p:cNvPr id="4" name="Footer Placeholder 3"/>
          <p:cNvSpPr>
            <a:spLocks noGrp="1"/>
          </p:cNvSpPr>
          <p:nvPr>
            <p:ph type="ftr" sz="quarter" idx="10"/>
          </p:nvPr>
        </p:nvSpPr>
        <p:spPr/>
        <p:txBody>
          <a:bodyPr/>
          <a:lstStyle/>
          <a:p>
            <a:pPr>
              <a:defRPr/>
            </a:pPr>
            <a:fld id="{2A7DA33C-7952-41FD-BE20-050733A75A2D}" type="datetime4">
              <a:rPr lang="en-US" smtClean="0"/>
              <a:pPr>
                <a:defRPr/>
              </a:pPr>
              <a:t>June 15, 2016</a:t>
            </a:fld>
            <a:endParaRPr lang="en-US" dirty="0"/>
          </a:p>
        </p:txBody>
      </p:sp>
      <p:sp>
        <p:nvSpPr>
          <p:cNvPr id="5" name="Slide Number Placeholder 4"/>
          <p:cNvSpPr>
            <a:spLocks noGrp="1"/>
          </p:cNvSpPr>
          <p:nvPr>
            <p:ph type="sldNum" sz="quarter" idx="11"/>
          </p:nvPr>
        </p:nvSpPr>
        <p:spPr/>
        <p:txBody>
          <a:bodyPr/>
          <a:lstStyle/>
          <a:p>
            <a:pPr>
              <a:defRPr/>
            </a:pPr>
            <a:fld id="{620E6A34-D18C-448D-9E59-F06A322BE9B9}" type="slidenum">
              <a:rPr lang="en-US" smtClean="0"/>
              <a:pPr>
                <a:defRPr/>
              </a:pPr>
              <a:t>13</a:t>
            </a:fld>
            <a:endParaRPr lang="en-US" dirty="0"/>
          </a:p>
        </p:txBody>
      </p:sp>
    </p:spTree>
    <p:extLst>
      <p:ext uri="{BB962C8B-B14F-4D97-AF65-F5344CB8AC3E}">
        <p14:creationId xmlns:p14="http://schemas.microsoft.com/office/powerpoint/2010/main" val="2809084249"/>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Lobbying</a:t>
            </a:r>
            <a:endParaRPr lang="en-US" dirty="0"/>
          </a:p>
        </p:txBody>
      </p:sp>
      <p:sp>
        <p:nvSpPr>
          <p:cNvPr id="3" name="Content Placeholder 2"/>
          <p:cNvSpPr>
            <a:spLocks noGrp="1"/>
          </p:cNvSpPr>
          <p:nvPr>
            <p:ph idx="1"/>
          </p:nvPr>
        </p:nvSpPr>
        <p:spPr/>
        <p:txBody>
          <a:bodyPr/>
          <a:lstStyle/>
          <a:p>
            <a:r>
              <a:rPr lang="en-US" dirty="0" smtClean="0"/>
              <a:t>An attempt </a:t>
            </a:r>
            <a:r>
              <a:rPr lang="en-US" dirty="0"/>
              <a:t>to influence legislators to support or oppose a particular issue or piece of legislation and is allowed for non-profits within certain parameters</a:t>
            </a:r>
            <a:r>
              <a:rPr lang="en-US" dirty="0" smtClean="0"/>
              <a:t>.</a:t>
            </a:r>
          </a:p>
          <a:p>
            <a:pPr marL="342900" indent="-342900" eaLnBrk="0" hangingPunct="0">
              <a:spcBef>
                <a:spcPct val="30000"/>
              </a:spcBef>
              <a:buFont typeface="Wingdings" panose="05000000000000000000" pitchFamily="2" charset="2"/>
              <a:buChar char="§"/>
              <a:defRPr/>
            </a:pPr>
            <a:r>
              <a:rPr lang="en-US" dirty="0" smtClean="0">
                <a:latin typeface="Arial" panose="020B0604020202020204" pitchFamily="34" charset="0"/>
                <a:cs typeface="Arial" panose="020B0604020202020204" pitchFamily="34" charset="0"/>
              </a:rPr>
              <a:t>Direct lobbying – Inform legislators </a:t>
            </a:r>
            <a:r>
              <a:rPr lang="en-US" dirty="0">
                <a:latin typeface="Arial" panose="020B0604020202020204" pitchFamily="34" charset="0"/>
                <a:cs typeface="Arial" panose="020B0604020202020204" pitchFamily="34" charset="0"/>
              </a:rPr>
              <a:t>(or other government officials who participate in the formulation of legislation) your organization’s position on a piece </a:t>
            </a:r>
            <a:r>
              <a:rPr lang="en-US" dirty="0" smtClean="0">
                <a:latin typeface="Arial" panose="020B0604020202020204" pitchFamily="34" charset="0"/>
                <a:cs typeface="Arial" panose="020B0604020202020204" pitchFamily="34" charset="0"/>
              </a:rPr>
              <a:t>of legislation </a:t>
            </a:r>
            <a:r>
              <a:rPr lang="en-US" dirty="0">
                <a:latin typeface="Arial" panose="020B0604020202020204" pitchFamily="34" charset="0"/>
                <a:cs typeface="Arial" panose="020B0604020202020204" pitchFamily="34" charset="0"/>
              </a:rPr>
              <a:t>and/or urge them to support or oppose the legislation. You can also urge your members to express your organization’s position to </a:t>
            </a:r>
            <a:r>
              <a:rPr lang="en-US" dirty="0" smtClean="0">
                <a:latin typeface="Arial" panose="020B0604020202020204" pitchFamily="34" charset="0"/>
                <a:cs typeface="Arial" panose="020B0604020202020204" pitchFamily="34" charset="0"/>
              </a:rPr>
              <a:t>the legislators</a:t>
            </a:r>
            <a:r>
              <a:rPr lang="en-US" dirty="0">
                <a:latin typeface="Arial" panose="020B0604020202020204" pitchFamily="34" charset="0"/>
                <a:cs typeface="Arial" panose="020B0604020202020204" pitchFamily="34" charset="0"/>
              </a:rPr>
              <a:t>.</a:t>
            </a:r>
          </a:p>
          <a:p>
            <a:pPr marL="342900" indent="-342900" eaLnBrk="0" hangingPunct="0">
              <a:spcBef>
                <a:spcPct val="30000"/>
              </a:spcBef>
              <a:buFont typeface="Wingdings" panose="05000000000000000000" pitchFamily="2" charset="2"/>
              <a:buChar char="§"/>
              <a:defRPr/>
            </a:pPr>
            <a:r>
              <a:rPr lang="en-US" dirty="0" smtClean="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Grassroots </a:t>
            </a:r>
            <a:r>
              <a:rPr lang="en-US" dirty="0" smtClean="0">
                <a:latin typeface="Arial" panose="020B0604020202020204" pitchFamily="34" charset="0"/>
                <a:cs typeface="Arial" panose="020B0604020202020204" pitchFamily="34" charset="0"/>
              </a:rPr>
              <a:t>lobbying – Inform  </a:t>
            </a:r>
            <a:r>
              <a:rPr lang="en-US" dirty="0">
                <a:latin typeface="Arial" panose="020B0604020202020204" pitchFamily="34" charset="0"/>
                <a:cs typeface="Arial" panose="020B0604020202020204" pitchFamily="34" charset="0"/>
              </a:rPr>
              <a:t>the general public your position on legislation and ask them to communicate this position to their legislators (or other </a:t>
            </a:r>
            <a:r>
              <a:rPr lang="en-US" dirty="0" smtClean="0">
                <a:latin typeface="Arial" panose="020B0604020202020204" pitchFamily="34" charset="0"/>
                <a:cs typeface="Arial" panose="020B0604020202020204" pitchFamily="34" charset="0"/>
              </a:rPr>
              <a:t>government officials </a:t>
            </a:r>
            <a:r>
              <a:rPr lang="en-US" dirty="0">
                <a:latin typeface="Arial" panose="020B0604020202020204" pitchFamily="34" charset="0"/>
                <a:cs typeface="Arial" panose="020B0604020202020204" pitchFamily="34" charset="0"/>
              </a:rPr>
              <a:t>who participate in the formulation of legislation).</a:t>
            </a:r>
          </a:p>
          <a:p>
            <a:pPr eaLnBrk="0" hangingPunct="0">
              <a:spcBef>
                <a:spcPct val="30000"/>
              </a:spcBef>
              <a:defRPr/>
            </a:pPr>
            <a:endParaRPr lang="en-US" dirty="0">
              <a:latin typeface="Arial" panose="020B0604020202020204" pitchFamily="34" charset="0"/>
              <a:cs typeface="Arial" panose="020B0604020202020204" pitchFamily="34" charset="0"/>
            </a:endParaRPr>
          </a:p>
        </p:txBody>
      </p:sp>
      <p:sp>
        <p:nvSpPr>
          <p:cNvPr id="4" name="Footer Placeholder 3"/>
          <p:cNvSpPr>
            <a:spLocks noGrp="1"/>
          </p:cNvSpPr>
          <p:nvPr>
            <p:ph type="ftr" sz="quarter" idx="10"/>
          </p:nvPr>
        </p:nvSpPr>
        <p:spPr/>
        <p:txBody>
          <a:bodyPr/>
          <a:lstStyle/>
          <a:p>
            <a:pPr>
              <a:defRPr/>
            </a:pPr>
            <a:fld id="{2A7DA33C-7952-41FD-BE20-050733A75A2D}" type="datetime4">
              <a:rPr lang="en-US" smtClean="0"/>
              <a:pPr>
                <a:defRPr/>
              </a:pPr>
              <a:t>June 15, 2016</a:t>
            </a:fld>
            <a:endParaRPr lang="en-US" dirty="0"/>
          </a:p>
        </p:txBody>
      </p:sp>
      <p:sp>
        <p:nvSpPr>
          <p:cNvPr id="5" name="Slide Number Placeholder 4"/>
          <p:cNvSpPr>
            <a:spLocks noGrp="1"/>
          </p:cNvSpPr>
          <p:nvPr>
            <p:ph type="sldNum" sz="quarter" idx="11"/>
          </p:nvPr>
        </p:nvSpPr>
        <p:spPr/>
        <p:txBody>
          <a:bodyPr/>
          <a:lstStyle/>
          <a:p>
            <a:pPr>
              <a:defRPr/>
            </a:pPr>
            <a:fld id="{620E6A34-D18C-448D-9E59-F06A322BE9B9}" type="slidenum">
              <a:rPr lang="en-US" smtClean="0"/>
              <a:pPr>
                <a:defRPr/>
              </a:pPr>
              <a:t>14</a:t>
            </a:fld>
            <a:endParaRPr lang="en-US" dirty="0"/>
          </a:p>
        </p:txBody>
      </p:sp>
    </p:spTree>
    <p:extLst>
      <p:ext uri="{BB962C8B-B14F-4D97-AF65-F5344CB8AC3E}">
        <p14:creationId xmlns:p14="http://schemas.microsoft.com/office/powerpoint/2010/main" val="3140526890"/>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Can non-profits Lobby?</a:t>
            </a:r>
            <a:endParaRPr lang="en-US" dirty="0"/>
          </a:p>
        </p:txBody>
      </p:sp>
      <p:sp>
        <p:nvSpPr>
          <p:cNvPr id="3" name="Content Placeholder 2"/>
          <p:cNvSpPr>
            <a:spLocks noGrp="1"/>
          </p:cNvSpPr>
          <p:nvPr>
            <p:ph idx="1"/>
          </p:nvPr>
        </p:nvSpPr>
        <p:spPr/>
        <p:txBody>
          <a:bodyPr/>
          <a:lstStyle/>
          <a:p>
            <a:r>
              <a:rPr lang="en-US" dirty="0" smtClean="0"/>
              <a:t>YES and they should!</a:t>
            </a:r>
          </a:p>
          <a:p>
            <a:endParaRPr lang="en-US" dirty="0"/>
          </a:p>
          <a:p>
            <a:r>
              <a:rPr lang="en-US" dirty="0" smtClean="0"/>
              <a:t>Contrary to popular opinion, non-profits are legally entitled to lobby and advocate for the causes and constituents we represent.</a:t>
            </a:r>
          </a:p>
          <a:p>
            <a:endParaRPr lang="en-US" dirty="0" smtClean="0"/>
          </a:p>
          <a:p>
            <a:r>
              <a:rPr lang="en-US" dirty="0" smtClean="0"/>
              <a:t>However, charitable non-profits (designated as 501(c)(3) organizations) are prohibited from participating in partisan politics.  </a:t>
            </a:r>
          </a:p>
          <a:p>
            <a:endParaRPr lang="en-US" dirty="0" smtClean="0"/>
          </a:p>
          <a:p>
            <a:r>
              <a:rPr lang="en-US" dirty="0" smtClean="0"/>
              <a:t>Nonpartisanship </a:t>
            </a:r>
            <a:r>
              <a:rPr lang="en-US" dirty="0"/>
              <a:t>reinforces your organizational status as a trusted community institution that is respectful of the personal views of your clients and constituents. </a:t>
            </a:r>
            <a:endParaRPr lang="en-US" dirty="0" smtClean="0"/>
          </a:p>
          <a:p>
            <a:endParaRPr lang="en-US" dirty="0" smtClean="0"/>
          </a:p>
        </p:txBody>
      </p:sp>
      <p:sp>
        <p:nvSpPr>
          <p:cNvPr id="4" name="Footer Placeholder 3"/>
          <p:cNvSpPr>
            <a:spLocks noGrp="1"/>
          </p:cNvSpPr>
          <p:nvPr>
            <p:ph type="ftr" sz="quarter" idx="10"/>
          </p:nvPr>
        </p:nvSpPr>
        <p:spPr/>
        <p:txBody>
          <a:bodyPr/>
          <a:lstStyle/>
          <a:p>
            <a:pPr>
              <a:defRPr/>
            </a:pPr>
            <a:fld id="{2A7DA33C-7952-41FD-BE20-050733A75A2D}" type="datetime4">
              <a:rPr lang="en-US" smtClean="0"/>
              <a:pPr>
                <a:defRPr/>
              </a:pPr>
              <a:t>June 15, 2016</a:t>
            </a:fld>
            <a:endParaRPr lang="en-US" dirty="0"/>
          </a:p>
        </p:txBody>
      </p:sp>
      <p:sp>
        <p:nvSpPr>
          <p:cNvPr id="5" name="Slide Number Placeholder 4"/>
          <p:cNvSpPr>
            <a:spLocks noGrp="1"/>
          </p:cNvSpPr>
          <p:nvPr>
            <p:ph type="sldNum" sz="quarter" idx="11"/>
          </p:nvPr>
        </p:nvSpPr>
        <p:spPr/>
        <p:txBody>
          <a:bodyPr/>
          <a:lstStyle/>
          <a:p>
            <a:pPr>
              <a:defRPr/>
            </a:pPr>
            <a:fld id="{620E6A34-D18C-448D-9E59-F06A322BE9B9}" type="slidenum">
              <a:rPr lang="en-US" smtClean="0"/>
              <a:pPr>
                <a:defRPr/>
              </a:pPr>
              <a:t>15</a:t>
            </a:fld>
            <a:endParaRPr lang="en-US" dirty="0"/>
          </a:p>
        </p:txBody>
      </p:sp>
    </p:spTree>
    <p:extLst>
      <p:ext uri="{BB962C8B-B14F-4D97-AF65-F5344CB8AC3E}">
        <p14:creationId xmlns:p14="http://schemas.microsoft.com/office/powerpoint/2010/main" val="1927304939"/>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6889" y="183198"/>
            <a:ext cx="8594725" cy="992459"/>
          </a:xfrm>
        </p:spPr>
        <p:txBody>
          <a:bodyPr/>
          <a:lstStyle/>
          <a:p>
            <a:r>
              <a:rPr lang="en-US" dirty="0" smtClean="0"/>
              <a:t>Making the Case to Participate in Advocacy </a:t>
            </a:r>
            <a:br>
              <a:rPr lang="en-US" dirty="0" smtClean="0"/>
            </a:br>
            <a:r>
              <a:rPr lang="en-US" dirty="0"/>
              <a:t/>
            </a:r>
            <a:br>
              <a:rPr lang="en-US" dirty="0"/>
            </a:br>
            <a:r>
              <a:rPr lang="en-US" dirty="0" smtClean="0"/>
              <a:t/>
            </a:r>
            <a:br>
              <a:rPr lang="en-US" dirty="0" smtClean="0"/>
            </a:br>
            <a:endParaRPr lang="en-US" dirty="0"/>
          </a:p>
        </p:txBody>
      </p:sp>
      <p:sp>
        <p:nvSpPr>
          <p:cNvPr id="3" name="Content Placeholder 2"/>
          <p:cNvSpPr>
            <a:spLocks noGrp="1"/>
          </p:cNvSpPr>
          <p:nvPr>
            <p:ph idx="1"/>
          </p:nvPr>
        </p:nvSpPr>
        <p:spPr>
          <a:xfrm>
            <a:off x="274638" y="1600200"/>
            <a:ext cx="8673419" cy="4384675"/>
          </a:xfrm>
        </p:spPr>
        <p:txBody>
          <a:bodyPr/>
          <a:lstStyle/>
          <a:p>
            <a:pPr marL="342900" indent="-342900" eaLnBrk="0" hangingPunct="0">
              <a:spcBef>
                <a:spcPct val="30000"/>
              </a:spcBef>
              <a:buFont typeface="Wingdings" panose="05000000000000000000" pitchFamily="2" charset="2"/>
              <a:buChar char="§"/>
              <a:defRPr/>
            </a:pPr>
            <a:r>
              <a:rPr lang="en-US" dirty="0" smtClean="0"/>
              <a:t>Because </a:t>
            </a:r>
            <a:r>
              <a:rPr lang="en-US" dirty="0"/>
              <a:t>government is a critical decision-maker and the major provider and funder of health </a:t>
            </a:r>
            <a:r>
              <a:rPr lang="en-US" dirty="0" smtClean="0"/>
              <a:t>and human </a:t>
            </a:r>
            <a:r>
              <a:rPr lang="en-US" dirty="0"/>
              <a:t>services, United Way must actively engage in public policy</a:t>
            </a:r>
            <a:r>
              <a:rPr lang="en-US" dirty="0" smtClean="0"/>
              <a:t>.</a:t>
            </a:r>
          </a:p>
          <a:p>
            <a:pPr eaLnBrk="0" hangingPunct="0">
              <a:spcBef>
                <a:spcPct val="30000"/>
              </a:spcBef>
              <a:defRPr/>
            </a:pPr>
            <a:endParaRPr lang="en-US" dirty="0"/>
          </a:p>
          <a:p>
            <a:pPr marL="342900" indent="-342900">
              <a:buFont typeface="Wingdings" panose="05000000000000000000" pitchFamily="2" charset="2"/>
              <a:buChar char="§"/>
            </a:pPr>
            <a:r>
              <a:rPr lang="en-US" dirty="0" smtClean="0"/>
              <a:t>United Way is a </a:t>
            </a:r>
            <a:r>
              <a:rPr lang="en-US" dirty="0"/>
              <a:t>policy leader in the non-profit community because </a:t>
            </a:r>
            <a:r>
              <a:rPr lang="en-US" dirty="0" smtClean="0"/>
              <a:t>we help </a:t>
            </a:r>
            <a:r>
              <a:rPr lang="en-US" dirty="0"/>
              <a:t>to craft practical long-term solutions to human needs. </a:t>
            </a:r>
            <a:endParaRPr lang="en-US" dirty="0" smtClean="0"/>
          </a:p>
          <a:p>
            <a:endParaRPr lang="en-US" dirty="0" smtClean="0"/>
          </a:p>
          <a:p>
            <a:pPr marL="342900" indent="-342900">
              <a:buFont typeface="Wingdings" panose="05000000000000000000" pitchFamily="2" charset="2"/>
              <a:buChar char="§"/>
            </a:pPr>
            <a:r>
              <a:rPr lang="en-US" dirty="0" smtClean="0"/>
              <a:t>We are non-ideological </a:t>
            </a:r>
            <a:r>
              <a:rPr lang="en-US" dirty="0"/>
              <a:t>and non-partisan in </a:t>
            </a:r>
            <a:r>
              <a:rPr lang="en-US" dirty="0" smtClean="0"/>
              <a:t>our advocacy</a:t>
            </a:r>
            <a:r>
              <a:rPr lang="en-US" dirty="0"/>
              <a:t>, urging lawmakers to </a:t>
            </a:r>
            <a:r>
              <a:rPr lang="en-US" dirty="0" smtClean="0"/>
              <a:t>set aside </a:t>
            </a:r>
            <a:r>
              <a:rPr lang="en-US" dirty="0"/>
              <a:t>partisanship and to work together. </a:t>
            </a:r>
            <a:endParaRPr lang="en-US" dirty="0" smtClean="0"/>
          </a:p>
          <a:p>
            <a:endParaRPr lang="en-US" dirty="0" smtClean="0"/>
          </a:p>
          <a:p>
            <a:pPr marL="342900" indent="-342900">
              <a:buFont typeface="Wingdings" panose="05000000000000000000" pitchFamily="2" charset="2"/>
              <a:buChar char="§"/>
            </a:pPr>
            <a:r>
              <a:rPr lang="en-US" dirty="0" smtClean="0"/>
              <a:t>United </a:t>
            </a:r>
            <a:r>
              <a:rPr lang="en-US" dirty="0"/>
              <a:t>Way uses its </a:t>
            </a:r>
            <a:r>
              <a:rPr lang="en-US" dirty="0" smtClean="0"/>
              <a:t>convening power </a:t>
            </a:r>
            <a:r>
              <a:rPr lang="en-US" dirty="0"/>
              <a:t>– bringing together all our </a:t>
            </a:r>
            <a:r>
              <a:rPr lang="en-US" dirty="0" smtClean="0"/>
              <a:t>partners– </a:t>
            </a:r>
            <a:r>
              <a:rPr lang="en-US" dirty="0"/>
              <a:t>to help find policy common ground </a:t>
            </a:r>
            <a:r>
              <a:rPr lang="en-US" dirty="0" smtClean="0"/>
              <a:t>to advance our work.</a:t>
            </a:r>
            <a:endParaRPr lang="en-US" dirty="0"/>
          </a:p>
        </p:txBody>
      </p:sp>
      <p:sp>
        <p:nvSpPr>
          <p:cNvPr id="4" name="Footer Placeholder 3"/>
          <p:cNvSpPr>
            <a:spLocks noGrp="1"/>
          </p:cNvSpPr>
          <p:nvPr>
            <p:ph type="ftr" sz="quarter" idx="10"/>
          </p:nvPr>
        </p:nvSpPr>
        <p:spPr/>
        <p:txBody>
          <a:bodyPr/>
          <a:lstStyle/>
          <a:p>
            <a:pPr>
              <a:defRPr/>
            </a:pPr>
            <a:fld id="{2A7DA33C-7952-41FD-BE20-050733A75A2D}" type="datetime4">
              <a:rPr lang="en-US" smtClean="0"/>
              <a:pPr>
                <a:defRPr/>
              </a:pPr>
              <a:t>June 15, 2016</a:t>
            </a:fld>
            <a:endParaRPr lang="en-US" dirty="0"/>
          </a:p>
        </p:txBody>
      </p:sp>
      <p:sp>
        <p:nvSpPr>
          <p:cNvPr id="5" name="Slide Number Placeholder 4"/>
          <p:cNvSpPr>
            <a:spLocks noGrp="1"/>
          </p:cNvSpPr>
          <p:nvPr>
            <p:ph type="sldNum" sz="quarter" idx="11"/>
          </p:nvPr>
        </p:nvSpPr>
        <p:spPr/>
        <p:txBody>
          <a:bodyPr/>
          <a:lstStyle/>
          <a:p>
            <a:pPr>
              <a:defRPr/>
            </a:pPr>
            <a:fld id="{620E6A34-D18C-448D-9E59-F06A322BE9B9}" type="slidenum">
              <a:rPr lang="en-US" smtClean="0"/>
              <a:pPr>
                <a:defRPr/>
              </a:pPr>
              <a:t>16</a:t>
            </a:fld>
            <a:endParaRPr lang="en-US" dirty="0"/>
          </a:p>
        </p:txBody>
      </p:sp>
    </p:spTree>
    <p:extLst>
      <p:ext uri="{BB962C8B-B14F-4D97-AF65-F5344CB8AC3E}">
        <p14:creationId xmlns:p14="http://schemas.microsoft.com/office/powerpoint/2010/main" val="987648922"/>
      </p:ext>
    </p:extLst>
  </p:cSld>
  <p:clrMapOvr>
    <a:masterClrMapping/>
  </p:clrMapOvr>
  <p:transition xmlns:p14="http://schemas.microsoft.com/office/powerpoint/2010/main">
    <p:wipe dir="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Developing an Advocacy Plan for Your Organization </a:t>
            </a:r>
            <a:endParaRPr lang="en-US" dirty="0"/>
          </a:p>
        </p:txBody>
      </p:sp>
      <p:sp>
        <p:nvSpPr>
          <p:cNvPr id="3" name="Content Placeholder 2"/>
          <p:cNvSpPr>
            <a:spLocks noGrp="1"/>
          </p:cNvSpPr>
          <p:nvPr>
            <p:ph idx="1"/>
          </p:nvPr>
        </p:nvSpPr>
        <p:spPr/>
        <p:txBody>
          <a:bodyPr/>
          <a:lstStyle/>
          <a:p>
            <a:pPr lvl="1">
              <a:buFont typeface="Wingdings" panose="05000000000000000000" pitchFamily="2" charset="2"/>
              <a:buChar char="§"/>
            </a:pPr>
            <a:r>
              <a:rPr lang="en-US" dirty="0" smtClean="0"/>
              <a:t>Develop a policy or legislative agenda to guide public policy activities for a set period of time.</a:t>
            </a:r>
          </a:p>
          <a:p>
            <a:pPr lvl="1">
              <a:buFont typeface="Wingdings" panose="05000000000000000000" pitchFamily="2" charset="2"/>
              <a:buChar char="§"/>
            </a:pPr>
            <a:r>
              <a:rPr lang="en-US" dirty="0" smtClean="0"/>
              <a:t>Set up clear roles and responsibilities for organization’s staff, committee (if applicable) and board.</a:t>
            </a:r>
          </a:p>
          <a:p>
            <a:pPr lvl="1">
              <a:buFont typeface="Wingdings" panose="05000000000000000000" pitchFamily="2" charset="2"/>
              <a:buChar char="§"/>
            </a:pPr>
            <a:r>
              <a:rPr lang="en-US" dirty="0" smtClean="0"/>
              <a:t>Assign a certain measure of decision-making authority or involvement for each of the above groups.</a:t>
            </a:r>
          </a:p>
          <a:p>
            <a:pPr lvl="1">
              <a:buFont typeface="Wingdings" panose="05000000000000000000" pitchFamily="2" charset="2"/>
              <a:buChar char="§"/>
            </a:pPr>
            <a:r>
              <a:rPr lang="en-US" dirty="0" smtClean="0"/>
              <a:t>Process should be structured to allow quick decision-making when needed.</a:t>
            </a:r>
          </a:p>
          <a:p>
            <a:pPr lvl="1">
              <a:buFont typeface="Wingdings" panose="05000000000000000000" pitchFamily="2" charset="2"/>
              <a:buChar char="§"/>
            </a:pPr>
            <a:r>
              <a:rPr lang="en-US" dirty="0" smtClean="0"/>
              <a:t>Review United Way of Pennsylvania and/or United Way Worldwide’s</a:t>
            </a:r>
            <a:r>
              <a:rPr lang="en-US" dirty="0"/>
              <a:t> </a:t>
            </a:r>
            <a:r>
              <a:rPr lang="en-US" dirty="0" smtClean="0"/>
              <a:t>public policy agenda.</a:t>
            </a:r>
          </a:p>
          <a:p>
            <a:pPr marL="0" lvl="1" indent="0">
              <a:buNone/>
            </a:pPr>
            <a:endParaRPr lang="en-US" dirty="0" smtClean="0"/>
          </a:p>
        </p:txBody>
      </p:sp>
      <p:sp>
        <p:nvSpPr>
          <p:cNvPr id="4" name="Footer Placeholder 3"/>
          <p:cNvSpPr>
            <a:spLocks noGrp="1"/>
          </p:cNvSpPr>
          <p:nvPr>
            <p:ph type="ftr" sz="quarter" idx="10"/>
          </p:nvPr>
        </p:nvSpPr>
        <p:spPr/>
        <p:txBody>
          <a:bodyPr/>
          <a:lstStyle/>
          <a:p>
            <a:pPr>
              <a:defRPr/>
            </a:pPr>
            <a:fld id="{2A7DA33C-7952-41FD-BE20-050733A75A2D}" type="datetime4">
              <a:rPr lang="en-US" smtClean="0"/>
              <a:pPr>
                <a:defRPr/>
              </a:pPr>
              <a:t>June 15, 2016</a:t>
            </a:fld>
            <a:endParaRPr lang="en-US" dirty="0"/>
          </a:p>
        </p:txBody>
      </p:sp>
      <p:sp>
        <p:nvSpPr>
          <p:cNvPr id="5" name="Slide Number Placeholder 4"/>
          <p:cNvSpPr>
            <a:spLocks noGrp="1"/>
          </p:cNvSpPr>
          <p:nvPr>
            <p:ph type="sldNum" sz="quarter" idx="11"/>
          </p:nvPr>
        </p:nvSpPr>
        <p:spPr/>
        <p:txBody>
          <a:bodyPr/>
          <a:lstStyle/>
          <a:p>
            <a:pPr>
              <a:defRPr/>
            </a:pPr>
            <a:fld id="{620E6A34-D18C-448D-9E59-F06A322BE9B9}" type="slidenum">
              <a:rPr lang="en-US" smtClean="0"/>
              <a:pPr>
                <a:defRPr/>
              </a:pPr>
              <a:t>17</a:t>
            </a:fld>
            <a:endParaRPr lang="en-US" dirty="0"/>
          </a:p>
        </p:txBody>
      </p:sp>
    </p:spTree>
    <p:extLst>
      <p:ext uri="{BB962C8B-B14F-4D97-AF65-F5344CB8AC3E}">
        <p14:creationId xmlns:p14="http://schemas.microsoft.com/office/powerpoint/2010/main" val="2224519761"/>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Some Issues to Consider: </a:t>
            </a:r>
            <a:endParaRPr lang="en-US" dirty="0"/>
          </a:p>
        </p:txBody>
      </p:sp>
      <p:sp>
        <p:nvSpPr>
          <p:cNvPr id="3" name="Content Placeholder 2"/>
          <p:cNvSpPr>
            <a:spLocks noGrp="1"/>
          </p:cNvSpPr>
          <p:nvPr>
            <p:ph idx="1"/>
          </p:nvPr>
        </p:nvSpPr>
        <p:spPr/>
        <p:txBody>
          <a:bodyPr/>
          <a:lstStyle/>
          <a:p>
            <a:pPr marL="342900" indent="-342900">
              <a:buFont typeface="Wingdings" panose="05000000000000000000" pitchFamily="2" charset="2"/>
              <a:buChar char="§"/>
            </a:pPr>
            <a:r>
              <a:rPr lang="en-US" dirty="0" smtClean="0"/>
              <a:t>Mission – Is the issue related to your ability to meet your mission?</a:t>
            </a:r>
            <a:endParaRPr lang="en-US" dirty="0"/>
          </a:p>
          <a:p>
            <a:pPr marL="342900" indent="-342900">
              <a:buFont typeface="Wingdings" panose="05000000000000000000" pitchFamily="2" charset="2"/>
              <a:buChar char="§"/>
            </a:pPr>
            <a:r>
              <a:rPr lang="en-US" dirty="0" smtClean="0"/>
              <a:t>Impact – Are there aspects of the issue that affects the interests of your organization?</a:t>
            </a:r>
          </a:p>
          <a:p>
            <a:pPr marL="342900" indent="-342900">
              <a:buFont typeface="Wingdings" panose="05000000000000000000" pitchFamily="2" charset="2"/>
              <a:buChar char="§"/>
            </a:pPr>
            <a:r>
              <a:rPr lang="en-US" dirty="0" smtClean="0"/>
              <a:t>Consensus – Is there, or do you reasonably anticipate that there will be, at least a general consensus among the members/ constituents of the organization on the position to be taken?</a:t>
            </a:r>
          </a:p>
          <a:p>
            <a:pPr marL="342900" indent="-342900">
              <a:buFont typeface="Wingdings" panose="05000000000000000000" pitchFamily="2" charset="2"/>
              <a:buChar char="§"/>
            </a:pPr>
            <a:r>
              <a:rPr lang="en-US" dirty="0" smtClean="0"/>
              <a:t>Credibility – Will your organization be perceived as legitimately concerned and an appropriate advocate for the position to  be taken?</a:t>
            </a:r>
          </a:p>
          <a:p>
            <a:pPr marL="342900" indent="-342900">
              <a:buFont typeface="Wingdings" panose="05000000000000000000" pitchFamily="2" charset="2"/>
              <a:buChar char="§"/>
            </a:pPr>
            <a:r>
              <a:rPr lang="en-US" dirty="0" smtClean="0"/>
              <a:t>Flexibility – Will the policy provide flexibility for a subset of your Board/committee to make decisions and/or speak on behalf of the whole group when time does not permit calling a meeting?  </a:t>
            </a:r>
          </a:p>
          <a:p>
            <a:pPr marL="342900" indent="-342900">
              <a:buFont typeface="Wingdings" panose="05000000000000000000" pitchFamily="2" charset="2"/>
              <a:buChar char="§"/>
            </a:pPr>
            <a:endParaRPr lang="en-US" dirty="0"/>
          </a:p>
        </p:txBody>
      </p:sp>
      <p:sp>
        <p:nvSpPr>
          <p:cNvPr id="4" name="Footer Placeholder 3"/>
          <p:cNvSpPr>
            <a:spLocks noGrp="1"/>
          </p:cNvSpPr>
          <p:nvPr>
            <p:ph type="ftr" sz="quarter" idx="10"/>
          </p:nvPr>
        </p:nvSpPr>
        <p:spPr/>
        <p:txBody>
          <a:bodyPr/>
          <a:lstStyle/>
          <a:p>
            <a:pPr>
              <a:defRPr/>
            </a:pPr>
            <a:fld id="{2A7DA33C-7952-41FD-BE20-050733A75A2D}" type="datetime4">
              <a:rPr lang="en-US" smtClean="0"/>
              <a:pPr>
                <a:defRPr/>
              </a:pPr>
              <a:t>June 15, 2016</a:t>
            </a:fld>
            <a:endParaRPr lang="en-US" dirty="0"/>
          </a:p>
        </p:txBody>
      </p:sp>
      <p:sp>
        <p:nvSpPr>
          <p:cNvPr id="5" name="Slide Number Placeholder 4"/>
          <p:cNvSpPr>
            <a:spLocks noGrp="1"/>
          </p:cNvSpPr>
          <p:nvPr>
            <p:ph type="sldNum" sz="quarter" idx="11"/>
          </p:nvPr>
        </p:nvSpPr>
        <p:spPr/>
        <p:txBody>
          <a:bodyPr/>
          <a:lstStyle/>
          <a:p>
            <a:pPr>
              <a:defRPr/>
            </a:pPr>
            <a:fld id="{620E6A34-D18C-448D-9E59-F06A322BE9B9}" type="slidenum">
              <a:rPr lang="en-US" smtClean="0"/>
              <a:pPr>
                <a:defRPr/>
              </a:pPr>
              <a:t>18</a:t>
            </a:fld>
            <a:endParaRPr lang="en-US" dirty="0"/>
          </a:p>
        </p:txBody>
      </p:sp>
    </p:spTree>
    <p:extLst>
      <p:ext uri="{BB962C8B-B14F-4D97-AF65-F5344CB8AC3E}">
        <p14:creationId xmlns:p14="http://schemas.microsoft.com/office/powerpoint/2010/main" val="1439837769"/>
      </p:ext>
    </p:extLst>
  </p:cSld>
  <p:clrMapOvr>
    <a:masterClrMapping/>
  </p:clrMapOvr>
  <p:transition xmlns:p14="http://schemas.microsoft.com/office/powerpoint/2010/main">
    <p:wipe dir="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Vetting Process </a:t>
            </a:r>
            <a:endParaRPr lang="en-US" dirty="0"/>
          </a:p>
        </p:txBody>
      </p:sp>
      <p:sp>
        <p:nvSpPr>
          <p:cNvPr id="3" name="Content Placeholder 2"/>
          <p:cNvSpPr>
            <a:spLocks noGrp="1"/>
          </p:cNvSpPr>
          <p:nvPr>
            <p:ph idx="1"/>
          </p:nvPr>
        </p:nvSpPr>
        <p:spPr/>
        <p:txBody>
          <a:bodyPr/>
          <a:lstStyle/>
          <a:p>
            <a:pPr marL="342900" lvl="0" indent="-342900">
              <a:buFont typeface="Wingdings" panose="05000000000000000000" pitchFamily="2" charset="2"/>
              <a:buChar char="§"/>
            </a:pPr>
            <a:r>
              <a:rPr lang="en-US" dirty="0"/>
              <a:t>Is this issue an area of United Way focus (example:  an Impact area, an </a:t>
            </a:r>
            <a:r>
              <a:rPr lang="en-US" dirty="0" smtClean="0"/>
              <a:t>initiative</a:t>
            </a:r>
            <a:r>
              <a:rPr lang="en-US" dirty="0"/>
              <a:t>, or a funding priority</a:t>
            </a:r>
            <a:r>
              <a:rPr lang="en-US" dirty="0" smtClean="0"/>
              <a:t>)?</a:t>
            </a:r>
          </a:p>
          <a:p>
            <a:pPr marL="342900" lvl="0" indent="-342900">
              <a:buFont typeface="Wingdings" panose="05000000000000000000" pitchFamily="2" charset="2"/>
              <a:buChar char="§"/>
            </a:pPr>
            <a:r>
              <a:rPr lang="en-US" dirty="0" smtClean="0"/>
              <a:t>Is </a:t>
            </a:r>
            <a:r>
              <a:rPr lang="en-US" dirty="0"/>
              <a:t>the recommended action consistent with the Public Policy Statement adopted by the </a:t>
            </a:r>
            <a:r>
              <a:rPr lang="en-US" dirty="0" smtClean="0"/>
              <a:t>board?</a:t>
            </a:r>
          </a:p>
          <a:p>
            <a:pPr lvl="1"/>
            <a:r>
              <a:rPr lang="en-US" dirty="0" smtClean="0"/>
              <a:t>What </a:t>
            </a:r>
            <a:r>
              <a:rPr lang="en-US" dirty="0"/>
              <a:t>are the likely consequences of United Way taking the recommended action? Positives – example:  who else supports this? Negatives – example:  who would be opposed?</a:t>
            </a:r>
            <a:endParaRPr lang="en-US" sz="1200" dirty="0"/>
          </a:p>
          <a:p>
            <a:pPr lvl="1"/>
            <a:r>
              <a:rPr lang="en-US" dirty="0"/>
              <a:t>Does the recommended action provide United Way flexibility during the legislative process to obtain the best possible outcome without limiting the strategies used to achieve it?</a:t>
            </a:r>
            <a:endParaRPr lang="en-US" sz="1200" dirty="0"/>
          </a:p>
          <a:p>
            <a:endParaRPr lang="en-US" dirty="0"/>
          </a:p>
        </p:txBody>
      </p:sp>
      <p:sp>
        <p:nvSpPr>
          <p:cNvPr id="4" name="Footer Placeholder 3"/>
          <p:cNvSpPr>
            <a:spLocks noGrp="1"/>
          </p:cNvSpPr>
          <p:nvPr>
            <p:ph type="ftr" sz="quarter" idx="10"/>
          </p:nvPr>
        </p:nvSpPr>
        <p:spPr/>
        <p:txBody>
          <a:bodyPr/>
          <a:lstStyle/>
          <a:p>
            <a:pPr>
              <a:defRPr/>
            </a:pPr>
            <a:fld id="{2A7DA33C-7952-41FD-BE20-050733A75A2D}" type="datetime4">
              <a:rPr lang="en-US" smtClean="0"/>
              <a:pPr>
                <a:defRPr/>
              </a:pPr>
              <a:t>June 15, 2016</a:t>
            </a:fld>
            <a:endParaRPr lang="en-US" dirty="0"/>
          </a:p>
        </p:txBody>
      </p:sp>
      <p:sp>
        <p:nvSpPr>
          <p:cNvPr id="5" name="Slide Number Placeholder 4"/>
          <p:cNvSpPr>
            <a:spLocks noGrp="1"/>
          </p:cNvSpPr>
          <p:nvPr>
            <p:ph type="sldNum" sz="quarter" idx="11"/>
          </p:nvPr>
        </p:nvSpPr>
        <p:spPr/>
        <p:txBody>
          <a:bodyPr/>
          <a:lstStyle/>
          <a:p>
            <a:pPr>
              <a:defRPr/>
            </a:pPr>
            <a:fld id="{620E6A34-D18C-448D-9E59-F06A322BE9B9}" type="slidenum">
              <a:rPr lang="en-US" smtClean="0"/>
              <a:pPr>
                <a:defRPr/>
              </a:pPr>
              <a:t>19</a:t>
            </a:fld>
            <a:endParaRPr lang="en-US" dirty="0"/>
          </a:p>
        </p:txBody>
      </p:sp>
    </p:spTree>
    <p:extLst>
      <p:ext uri="{BB962C8B-B14F-4D97-AF65-F5344CB8AC3E}">
        <p14:creationId xmlns:p14="http://schemas.microsoft.com/office/powerpoint/2010/main" val="4161516028"/>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Building and maintaining a relationship with your legislator</a:t>
            </a:r>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dirty="0"/>
              <a:t>Make personal visits to see your legislator</a:t>
            </a:r>
          </a:p>
          <a:p>
            <a:pPr marL="342900" indent="-342900">
              <a:buFont typeface="Arial" panose="020B0604020202020204" pitchFamily="34" charset="0"/>
              <a:buChar char="•"/>
            </a:pPr>
            <a:r>
              <a:rPr lang="en-US" dirty="0"/>
              <a:t>Be efficient, while also being effective</a:t>
            </a:r>
          </a:p>
          <a:p>
            <a:pPr marL="342900" indent="-342900">
              <a:buFont typeface="Arial" panose="020B0604020202020204" pitchFamily="34" charset="0"/>
              <a:buChar char="•"/>
            </a:pPr>
            <a:r>
              <a:rPr lang="en-US" dirty="0"/>
              <a:t>Gain trust and become a resource </a:t>
            </a:r>
          </a:p>
          <a:p>
            <a:pPr marL="342900" indent="-342900">
              <a:buFont typeface="Arial" panose="020B0604020202020204" pitchFamily="34" charset="0"/>
              <a:buChar char="•"/>
            </a:pPr>
            <a:r>
              <a:rPr lang="en-US" dirty="0"/>
              <a:t>STAFF, STAFF, STAFF! </a:t>
            </a:r>
          </a:p>
          <a:p>
            <a:endParaRPr lang="en-US" dirty="0"/>
          </a:p>
        </p:txBody>
      </p:sp>
      <p:sp>
        <p:nvSpPr>
          <p:cNvPr id="4" name="Footer Placeholder 3"/>
          <p:cNvSpPr>
            <a:spLocks noGrp="1"/>
          </p:cNvSpPr>
          <p:nvPr>
            <p:ph type="ftr" sz="quarter" idx="10"/>
          </p:nvPr>
        </p:nvSpPr>
        <p:spPr/>
        <p:txBody>
          <a:bodyPr/>
          <a:lstStyle/>
          <a:p>
            <a:pPr>
              <a:defRPr/>
            </a:pPr>
            <a:fld id="{2A7DA33C-7952-41FD-BE20-050733A75A2D}" type="datetime4">
              <a:rPr lang="en-US" smtClean="0"/>
              <a:pPr>
                <a:defRPr/>
              </a:pPr>
              <a:t>June 15, 2016</a:t>
            </a:fld>
            <a:endParaRPr lang="en-US" dirty="0"/>
          </a:p>
        </p:txBody>
      </p:sp>
      <p:sp>
        <p:nvSpPr>
          <p:cNvPr id="5" name="Slide Number Placeholder 4"/>
          <p:cNvSpPr>
            <a:spLocks noGrp="1"/>
          </p:cNvSpPr>
          <p:nvPr>
            <p:ph type="sldNum" sz="quarter" idx="11"/>
          </p:nvPr>
        </p:nvSpPr>
        <p:spPr/>
        <p:txBody>
          <a:bodyPr/>
          <a:lstStyle/>
          <a:p>
            <a:pPr>
              <a:defRPr/>
            </a:pPr>
            <a:fld id="{620E6A34-D18C-448D-9E59-F06A322BE9B9}" type="slidenum">
              <a:rPr lang="en-US" smtClean="0"/>
              <a:pPr>
                <a:defRPr/>
              </a:pPr>
              <a:t>2</a:t>
            </a:fld>
            <a:endParaRPr lang="en-US" dirty="0"/>
          </a:p>
        </p:txBody>
      </p:sp>
    </p:spTree>
    <p:extLst>
      <p:ext uri="{BB962C8B-B14F-4D97-AF65-F5344CB8AC3E}">
        <p14:creationId xmlns:p14="http://schemas.microsoft.com/office/powerpoint/2010/main" val="162696965"/>
      </p:ext>
    </p:extLst>
  </p:cSld>
  <p:clrMapOvr>
    <a:masterClrMapping/>
  </p:clrMapOvr>
  <p:transition xmlns:p14="http://schemas.microsoft.com/office/powerpoint/2010/main">
    <p:wipe dir="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Legislative Advocacy </a:t>
            </a:r>
            <a:endParaRPr lang="en-US" dirty="0"/>
          </a:p>
        </p:txBody>
      </p:sp>
      <p:sp>
        <p:nvSpPr>
          <p:cNvPr id="3" name="Content Placeholder 2"/>
          <p:cNvSpPr>
            <a:spLocks noGrp="1"/>
          </p:cNvSpPr>
          <p:nvPr>
            <p:ph idx="1"/>
          </p:nvPr>
        </p:nvSpPr>
        <p:spPr/>
        <p:txBody>
          <a:bodyPr/>
          <a:lstStyle/>
          <a:p>
            <a:pPr lvl="0"/>
            <a:r>
              <a:rPr lang="en-US" dirty="0" smtClean="0"/>
              <a:t>Lead </a:t>
            </a:r>
            <a:r>
              <a:rPr lang="en-US" dirty="0"/>
              <a:t>- Responsible for the introduction of legislation and the development and implementation of legislative </a:t>
            </a:r>
            <a:r>
              <a:rPr lang="en-US" dirty="0" smtClean="0"/>
              <a:t>strategy</a:t>
            </a:r>
          </a:p>
          <a:p>
            <a:pPr lvl="0"/>
            <a:endParaRPr lang="en-US" dirty="0"/>
          </a:p>
          <a:p>
            <a:pPr lvl="0"/>
            <a:r>
              <a:rPr lang="en-US" dirty="0"/>
              <a:t>Support - Place the organization on record in support or opposition to a piece of legislation, testify, write letters of support, engage constituents and participate in legislative strategies </a:t>
            </a:r>
            <a:endParaRPr lang="en-US" dirty="0" smtClean="0"/>
          </a:p>
          <a:p>
            <a:pPr lvl="0"/>
            <a:endParaRPr lang="en-US" dirty="0"/>
          </a:p>
          <a:p>
            <a:pPr lvl="0"/>
            <a:r>
              <a:rPr lang="en-US" dirty="0" smtClean="0"/>
              <a:t>Monitor - Request </a:t>
            </a:r>
            <a:r>
              <a:rPr lang="en-US" dirty="0"/>
              <a:t>further study; educate, report on issues; review and revise position as </a:t>
            </a:r>
            <a:r>
              <a:rPr lang="en-US" dirty="0" smtClean="0"/>
              <a:t>needed</a:t>
            </a:r>
          </a:p>
          <a:p>
            <a:pPr lvl="0"/>
            <a:endParaRPr lang="en-US" dirty="0"/>
          </a:p>
          <a:p>
            <a:pPr lvl="0"/>
            <a:r>
              <a:rPr lang="en-US" dirty="0" smtClean="0"/>
              <a:t>Defer - No activity</a:t>
            </a:r>
          </a:p>
          <a:p>
            <a:pPr lvl="0"/>
            <a:endParaRPr lang="en-US" dirty="0"/>
          </a:p>
          <a:p>
            <a:r>
              <a:rPr lang="en-US" b="1" dirty="0"/>
              <a:t> </a:t>
            </a:r>
            <a:endParaRPr lang="en-US" dirty="0"/>
          </a:p>
          <a:p>
            <a:r>
              <a:rPr lang="en-US" b="1" dirty="0"/>
              <a:t> </a:t>
            </a:r>
            <a:endParaRPr lang="en-US" dirty="0"/>
          </a:p>
          <a:p>
            <a:endParaRPr lang="en-US" dirty="0"/>
          </a:p>
        </p:txBody>
      </p:sp>
      <p:sp>
        <p:nvSpPr>
          <p:cNvPr id="4" name="Footer Placeholder 3"/>
          <p:cNvSpPr>
            <a:spLocks noGrp="1"/>
          </p:cNvSpPr>
          <p:nvPr>
            <p:ph type="ftr" sz="quarter" idx="10"/>
          </p:nvPr>
        </p:nvSpPr>
        <p:spPr/>
        <p:txBody>
          <a:bodyPr/>
          <a:lstStyle/>
          <a:p>
            <a:pPr>
              <a:defRPr/>
            </a:pPr>
            <a:fld id="{2A7DA33C-7952-41FD-BE20-050733A75A2D}" type="datetime4">
              <a:rPr lang="en-US" smtClean="0"/>
              <a:pPr>
                <a:defRPr/>
              </a:pPr>
              <a:t>June 15, 2016</a:t>
            </a:fld>
            <a:endParaRPr lang="en-US" dirty="0"/>
          </a:p>
        </p:txBody>
      </p:sp>
      <p:sp>
        <p:nvSpPr>
          <p:cNvPr id="5" name="Slide Number Placeholder 4"/>
          <p:cNvSpPr>
            <a:spLocks noGrp="1"/>
          </p:cNvSpPr>
          <p:nvPr>
            <p:ph type="sldNum" sz="quarter" idx="11"/>
          </p:nvPr>
        </p:nvSpPr>
        <p:spPr/>
        <p:txBody>
          <a:bodyPr/>
          <a:lstStyle/>
          <a:p>
            <a:pPr>
              <a:defRPr/>
            </a:pPr>
            <a:fld id="{620E6A34-D18C-448D-9E59-F06A322BE9B9}" type="slidenum">
              <a:rPr lang="en-US" smtClean="0"/>
              <a:pPr>
                <a:defRPr/>
              </a:pPr>
              <a:t>20</a:t>
            </a:fld>
            <a:endParaRPr lang="en-US" dirty="0"/>
          </a:p>
        </p:txBody>
      </p:sp>
    </p:spTree>
    <p:extLst>
      <p:ext uri="{BB962C8B-B14F-4D97-AF65-F5344CB8AC3E}">
        <p14:creationId xmlns:p14="http://schemas.microsoft.com/office/powerpoint/2010/main" val="436147545"/>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 Have Learned About Advocacy in United Way &amp; How to Be Successful </a:t>
            </a:r>
            <a:endParaRPr lang="en-US" dirty="0"/>
          </a:p>
        </p:txBody>
      </p:sp>
      <p:sp>
        <p:nvSpPr>
          <p:cNvPr id="3" name="Content Placeholder 2"/>
          <p:cNvSpPr>
            <a:spLocks noGrp="1"/>
          </p:cNvSpPr>
          <p:nvPr>
            <p:ph idx="1"/>
          </p:nvPr>
        </p:nvSpPr>
        <p:spPr/>
        <p:txBody>
          <a:bodyPr/>
          <a:lstStyle/>
          <a:p>
            <a:pPr marL="342900" indent="-342900">
              <a:buFont typeface="Wingdings" panose="05000000000000000000" pitchFamily="2" charset="2"/>
              <a:buChar char="§"/>
            </a:pPr>
            <a:r>
              <a:rPr lang="en-US" dirty="0" smtClean="0"/>
              <a:t>Take the time to build consensus</a:t>
            </a:r>
            <a:endParaRPr lang="en-US" dirty="0"/>
          </a:p>
          <a:p>
            <a:pPr marL="342900" indent="-342900">
              <a:buFont typeface="Wingdings" panose="05000000000000000000" pitchFamily="2" charset="2"/>
              <a:buChar char="§"/>
            </a:pPr>
            <a:r>
              <a:rPr lang="en-US" dirty="0" smtClean="0"/>
              <a:t>Relationships are key</a:t>
            </a:r>
          </a:p>
          <a:p>
            <a:pPr marL="342900" indent="-342900">
              <a:buFont typeface="Wingdings" panose="05000000000000000000" pitchFamily="2" charset="2"/>
              <a:buChar char="§"/>
            </a:pPr>
            <a:r>
              <a:rPr lang="en-US" dirty="0" smtClean="0"/>
              <a:t>Keep it simple </a:t>
            </a:r>
          </a:p>
          <a:p>
            <a:pPr marL="630238" lvl="1" indent="-342900">
              <a:buFont typeface="Wingdings" panose="05000000000000000000" pitchFamily="2" charset="2"/>
              <a:buChar char="§"/>
            </a:pPr>
            <a:endParaRPr lang="en-US" dirty="0" smtClean="0"/>
          </a:p>
        </p:txBody>
      </p:sp>
      <p:sp>
        <p:nvSpPr>
          <p:cNvPr id="4" name="Footer Placeholder 3"/>
          <p:cNvSpPr>
            <a:spLocks noGrp="1"/>
          </p:cNvSpPr>
          <p:nvPr>
            <p:ph type="ftr" sz="quarter" idx="10"/>
          </p:nvPr>
        </p:nvSpPr>
        <p:spPr/>
        <p:txBody>
          <a:bodyPr/>
          <a:lstStyle/>
          <a:p>
            <a:pPr>
              <a:defRPr/>
            </a:pPr>
            <a:fld id="{2A7DA33C-7952-41FD-BE20-050733A75A2D}" type="datetime4">
              <a:rPr lang="en-US" smtClean="0"/>
              <a:pPr>
                <a:defRPr/>
              </a:pPr>
              <a:t>June 15, 2016</a:t>
            </a:fld>
            <a:endParaRPr lang="en-US" dirty="0"/>
          </a:p>
        </p:txBody>
      </p:sp>
      <p:sp>
        <p:nvSpPr>
          <p:cNvPr id="5" name="Slide Number Placeholder 4"/>
          <p:cNvSpPr>
            <a:spLocks noGrp="1"/>
          </p:cNvSpPr>
          <p:nvPr>
            <p:ph type="sldNum" sz="quarter" idx="11"/>
          </p:nvPr>
        </p:nvSpPr>
        <p:spPr/>
        <p:txBody>
          <a:bodyPr/>
          <a:lstStyle/>
          <a:p>
            <a:pPr>
              <a:defRPr/>
            </a:pPr>
            <a:fld id="{620E6A34-D18C-448D-9E59-F06A322BE9B9}" type="slidenum">
              <a:rPr lang="en-US" smtClean="0"/>
              <a:pPr>
                <a:defRPr/>
              </a:pPr>
              <a:t>21</a:t>
            </a:fld>
            <a:endParaRPr lang="en-US" dirty="0"/>
          </a:p>
        </p:txBody>
      </p:sp>
    </p:spTree>
    <p:extLst>
      <p:ext uri="{BB962C8B-B14F-4D97-AF65-F5344CB8AC3E}">
        <p14:creationId xmlns:p14="http://schemas.microsoft.com/office/powerpoint/2010/main" val="409706536"/>
      </p:ext>
    </p:extLst>
  </p:cSld>
  <p:clrMapOvr>
    <a:masterClrMapping/>
  </p:clrMapOvr>
  <p:transition xmlns:p14="http://schemas.microsoft.com/office/powerpoint/2010/main">
    <p:wipe dir="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Communicating effectively with legislators </a:t>
            </a:r>
            <a:br>
              <a:rPr lang="en-US" dirty="0"/>
            </a:br>
            <a:endParaRPr lang="en-US" dirty="0"/>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dirty="0"/>
              <a:t>It’s important to be prepared for your meeting/communication </a:t>
            </a:r>
          </a:p>
          <a:p>
            <a:pPr marL="342900" indent="-342900">
              <a:buFont typeface="Arial" panose="020B0604020202020204" pitchFamily="34" charset="0"/>
              <a:buChar char="•"/>
            </a:pPr>
            <a:r>
              <a:rPr lang="en-US" dirty="0"/>
              <a:t>Be concise</a:t>
            </a:r>
          </a:p>
          <a:p>
            <a:pPr marL="342900" indent="-342900">
              <a:buFont typeface="Arial" panose="020B0604020202020204" pitchFamily="34" charset="0"/>
              <a:buChar char="•"/>
            </a:pPr>
            <a:r>
              <a:rPr lang="en-US" dirty="0"/>
              <a:t>Stay consistent with your communication </a:t>
            </a:r>
          </a:p>
          <a:p>
            <a:pPr marL="342900" indent="-342900">
              <a:buFont typeface="Arial" panose="020B0604020202020204" pitchFamily="34" charset="0"/>
              <a:buChar char="•"/>
            </a:pPr>
            <a:r>
              <a:rPr lang="en-US" dirty="0"/>
              <a:t>Follow-up </a:t>
            </a:r>
          </a:p>
          <a:p>
            <a:endParaRPr lang="en-US" dirty="0"/>
          </a:p>
          <a:p>
            <a:r>
              <a:rPr lang="en-US" sz="2400" b="1" dirty="0"/>
              <a:t>Action Alerts: Easy access to legislators </a:t>
            </a:r>
          </a:p>
          <a:p>
            <a:pPr marL="342900" indent="-342900">
              <a:buFont typeface="Arial" panose="020B0604020202020204" pitchFamily="34" charset="0"/>
              <a:buChar char="•"/>
            </a:pPr>
            <a:r>
              <a:rPr lang="en-US" dirty="0"/>
              <a:t>UWP’s subscribed service to mass email legislators </a:t>
            </a:r>
          </a:p>
          <a:p>
            <a:endParaRPr lang="en-US" dirty="0"/>
          </a:p>
        </p:txBody>
      </p:sp>
      <p:sp>
        <p:nvSpPr>
          <p:cNvPr id="4" name="Footer Placeholder 3"/>
          <p:cNvSpPr>
            <a:spLocks noGrp="1"/>
          </p:cNvSpPr>
          <p:nvPr>
            <p:ph type="ftr" sz="quarter" idx="10"/>
          </p:nvPr>
        </p:nvSpPr>
        <p:spPr/>
        <p:txBody>
          <a:bodyPr/>
          <a:lstStyle/>
          <a:p>
            <a:pPr>
              <a:defRPr/>
            </a:pPr>
            <a:fld id="{2A7DA33C-7952-41FD-BE20-050733A75A2D}" type="datetime4">
              <a:rPr lang="en-US" smtClean="0"/>
              <a:pPr>
                <a:defRPr/>
              </a:pPr>
              <a:t>June 15, 2016</a:t>
            </a:fld>
            <a:endParaRPr lang="en-US" dirty="0"/>
          </a:p>
        </p:txBody>
      </p:sp>
      <p:sp>
        <p:nvSpPr>
          <p:cNvPr id="5" name="Slide Number Placeholder 4"/>
          <p:cNvSpPr>
            <a:spLocks noGrp="1"/>
          </p:cNvSpPr>
          <p:nvPr>
            <p:ph type="sldNum" sz="quarter" idx="11"/>
          </p:nvPr>
        </p:nvSpPr>
        <p:spPr/>
        <p:txBody>
          <a:bodyPr/>
          <a:lstStyle/>
          <a:p>
            <a:pPr>
              <a:defRPr/>
            </a:pPr>
            <a:fld id="{620E6A34-D18C-448D-9E59-F06A322BE9B9}" type="slidenum">
              <a:rPr lang="en-US" smtClean="0"/>
              <a:pPr>
                <a:defRPr/>
              </a:pPr>
              <a:t>3</a:t>
            </a:fld>
            <a:endParaRPr lang="en-US" dirty="0"/>
          </a:p>
        </p:txBody>
      </p:sp>
    </p:spTree>
    <p:extLst>
      <p:ext uri="{BB962C8B-B14F-4D97-AF65-F5344CB8AC3E}">
        <p14:creationId xmlns:p14="http://schemas.microsoft.com/office/powerpoint/2010/main" val="2194859257"/>
      </p:ext>
    </p:extLst>
  </p:cSld>
  <p:clrMapOvr>
    <a:masterClrMapping/>
  </p:clrMapOvr>
  <p:transition xmlns:p14="http://schemas.microsoft.com/office/powerpoint/2010/main">
    <p:wipe dir="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Social Media: Connecting with Legislators </a:t>
            </a:r>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dirty="0"/>
              <a:t>Ability to engage on many platforms</a:t>
            </a:r>
          </a:p>
          <a:p>
            <a:pPr marL="342900" indent="-342900">
              <a:buFont typeface="Arial" panose="020B0604020202020204" pitchFamily="34" charset="0"/>
              <a:buChar char="•"/>
            </a:pPr>
            <a:r>
              <a:rPr lang="en-US" dirty="0"/>
              <a:t>Way to bring attention to your events, issues, and community</a:t>
            </a:r>
          </a:p>
          <a:p>
            <a:pPr marL="342900" indent="-342900">
              <a:buFont typeface="Arial" panose="020B0604020202020204" pitchFamily="34" charset="0"/>
              <a:buChar char="•"/>
            </a:pPr>
            <a:r>
              <a:rPr lang="en-US" dirty="0"/>
              <a:t>Share pictures! </a:t>
            </a:r>
          </a:p>
          <a:p>
            <a:pPr marL="342900" indent="-342900">
              <a:buFont typeface="Arial" panose="020B0604020202020204" pitchFamily="34" charset="0"/>
              <a:buChar char="•"/>
            </a:pPr>
            <a:r>
              <a:rPr lang="en-US" dirty="0"/>
              <a:t>Remember your audience</a:t>
            </a:r>
          </a:p>
          <a:p>
            <a:pPr marL="342900" indent="-342900">
              <a:buFont typeface="Arial" panose="020B0604020202020204" pitchFamily="34" charset="0"/>
              <a:buChar char="•"/>
            </a:pPr>
            <a:r>
              <a:rPr lang="en-US" dirty="0"/>
              <a:t>Engage with others </a:t>
            </a:r>
          </a:p>
          <a:p>
            <a:endParaRPr lang="en-US" dirty="0"/>
          </a:p>
        </p:txBody>
      </p:sp>
      <p:sp>
        <p:nvSpPr>
          <p:cNvPr id="4" name="Footer Placeholder 3"/>
          <p:cNvSpPr>
            <a:spLocks noGrp="1"/>
          </p:cNvSpPr>
          <p:nvPr>
            <p:ph type="ftr" sz="quarter" idx="10"/>
          </p:nvPr>
        </p:nvSpPr>
        <p:spPr/>
        <p:txBody>
          <a:bodyPr/>
          <a:lstStyle/>
          <a:p>
            <a:pPr>
              <a:defRPr/>
            </a:pPr>
            <a:fld id="{2A7DA33C-7952-41FD-BE20-050733A75A2D}" type="datetime4">
              <a:rPr lang="en-US" smtClean="0"/>
              <a:pPr>
                <a:defRPr/>
              </a:pPr>
              <a:t>June 15, 2016</a:t>
            </a:fld>
            <a:endParaRPr lang="en-US" dirty="0"/>
          </a:p>
        </p:txBody>
      </p:sp>
      <p:sp>
        <p:nvSpPr>
          <p:cNvPr id="5" name="Slide Number Placeholder 4"/>
          <p:cNvSpPr>
            <a:spLocks noGrp="1"/>
          </p:cNvSpPr>
          <p:nvPr>
            <p:ph type="sldNum" sz="quarter" idx="11"/>
          </p:nvPr>
        </p:nvSpPr>
        <p:spPr/>
        <p:txBody>
          <a:bodyPr/>
          <a:lstStyle/>
          <a:p>
            <a:pPr>
              <a:defRPr/>
            </a:pPr>
            <a:fld id="{620E6A34-D18C-448D-9E59-F06A322BE9B9}" type="slidenum">
              <a:rPr lang="en-US" smtClean="0"/>
              <a:pPr>
                <a:defRPr/>
              </a:pPr>
              <a:t>4</a:t>
            </a:fld>
            <a:endParaRPr lang="en-US" dirty="0"/>
          </a:p>
        </p:txBody>
      </p:sp>
    </p:spTree>
    <p:extLst>
      <p:ext uri="{BB962C8B-B14F-4D97-AF65-F5344CB8AC3E}">
        <p14:creationId xmlns:p14="http://schemas.microsoft.com/office/powerpoint/2010/main" val="1539927010"/>
      </p:ext>
    </p:extLst>
  </p:cSld>
  <p:clrMapOvr>
    <a:masterClrMapping/>
  </p:clrMapOvr>
  <p:transition xmlns:p14="http://schemas.microsoft.com/office/powerpoint/2010/main">
    <p:wipe dir="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Benefits of engaging United Way volunteer leaders in advocacy</a:t>
            </a:r>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dirty="0"/>
              <a:t>Influential community leaders have connections with policymakers</a:t>
            </a:r>
          </a:p>
          <a:p>
            <a:pPr marL="342900" indent="-342900">
              <a:buFont typeface="Arial" panose="020B0604020202020204" pitchFamily="34" charset="0"/>
              <a:buChar char="•"/>
            </a:pPr>
            <a:r>
              <a:rPr lang="en-US" dirty="0"/>
              <a:t>Volunteer advocates help increase the visibility of the work your United Way is doing</a:t>
            </a:r>
          </a:p>
          <a:p>
            <a:pPr marL="342900" indent="-342900">
              <a:buFont typeface="Arial" panose="020B0604020202020204" pitchFamily="34" charset="0"/>
              <a:buChar char="•"/>
            </a:pPr>
            <a:r>
              <a:rPr lang="en-US" dirty="0"/>
              <a:t>Build alliances with policymakers who see hundreds of people from your community every week</a:t>
            </a:r>
          </a:p>
          <a:p>
            <a:pPr marL="342900" indent="-342900">
              <a:buFont typeface="Arial" panose="020B0604020202020204" pitchFamily="34" charset="0"/>
              <a:buChar char="•"/>
            </a:pPr>
            <a:r>
              <a:rPr lang="en-US" dirty="0"/>
              <a:t>More voices to advocate for systemic changes needed to achieve your objectives</a:t>
            </a:r>
          </a:p>
          <a:p>
            <a:pPr marL="342900" indent="-342900">
              <a:buFont typeface="Arial" panose="020B0604020202020204" pitchFamily="34" charset="0"/>
              <a:buChar char="•"/>
            </a:pPr>
            <a:r>
              <a:rPr lang="en-US" dirty="0"/>
              <a:t>Enhance your United Way’s position as a leader among the nonprofit sector in your community</a:t>
            </a:r>
          </a:p>
          <a:p>
            <a:pPr marL="342900" indent="-342900">
              <a:buFont typeface="Arial" panose="020B0604020202020204" pitchFamily="34" charset="0"/>
              <a:buChar char="•"/>
            </a:pPr>
            <a:r>
              <a:rPr lang="en-US" dirty="0"/>
              <a:t>Legislators like United Way – put that to work for your community.</a:t>
            </a:r>
          </a:p>
          <a:p>
            <a:endParaRPr lang="en-US" dirty="0"/>
          </a:p>
        </p:txBody>
      </p:sp>
      <p:sp>
        <p:nvSpPr>
          <p:cNvPr id="4" name="Footer Placeholder 3"/>
          <p:cNvSpPr>
            <a:spLocks noGrp="1"/>
          </p:cNvSpPr>
          <p:nvPr>
            <p:ph type="ftr" sz="quarter" idx="10"/>
          </p:nvPr>
        </p:nvSpPr>
        <p:spPr/>
        <p:txBody>
          <a:bodyPr/>
          <a:lstStyle/>
          <a:p>
            <a:pPr>
              <a:defRPr/>
            </a:pPr>
            <a:fld id="{2A7DA33C-7952-41FD-BE20-050733A75A2D}" type="datetime4">
              <a:rPr lang="en-US" smtClean="0"/>
              <a:pPr>
                <a:defRPr/>
              </a:pPr>
              <a:t>June 15, 2016</a:t>
            </a:fld>
            <a:endParaRPr lang="en-US" dirty="0"/>
          </a:p>
        </p:txBody>
      </p:sp>
      <p:sp>
        <p:nvSpPr>
          <p:cNvPr id="5" name="Slide Number Placeholder 4"/>
          <p:cNvSpPr>
            <a:spLocks noGrp="1"/>
          </p:cNvSpPr>
          <p:nvPr>
            <p:ph type="sldNum" sz="quarter" idx="11"/>
          </p:nvPr>
        </p:nvSpPr>
        <p:spPr/>
        <p:txBody>
          <a:bodyPr/>
          <a:lstStyle/>
          <a:p>
            <a:pPr>
              <a:defRPr/>
            </a:pPr>
            <a:fld id="{620E6A34-D18C-448D-9E59-F06A322BE9B9}" type="slidenum">
              <a:rPr lang="en-US" smtClean="0"/>
              <a:pPr>
                <a:defRPr/>
              </a:pPr>
              <a:t>5</a:t>
            </a:fld>
            <a:endParaRPr lang="en-US" dirty="0"/>
          </a:p>
        </p:txBody>
      </p:sp>
    </p:spTree>
    <p:extLst>
      <p:ext uri="{BB962C8B-B14F-4D97-AF65-F5344CB8AC3E}">
        <p14:creationId xmlns:p14="http://schemas.microsoft.com/office/powerpoint/2010/main" val="3759143713"/>
      </p:ext>
    </p:extLst>
  </p:cSld>
  <p:clrMapOvr>
    <a:masterClrMapping/>
  </p:clrMapOvr>
  <p:transition xmlns:p14="http://schemas.microsoft.com/office/powerpoint/2010/main">
    <p:wipe dir="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Setting the right foundation for volunteer advocacy</a:t>
            </a:r>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dirty="0"/>
              <a:t>Have the Board discuss United Way’s role in advocacy, and develop a vision for the Board’s responsibility (individually and collectively) in support of advocacy</a:t>
            </a:r>
          </a:p>
          <a:p>
            <a:pPr marL="342900" indent="-342900">
              <a:buFont typeface="Arial" panose="020B0604020202020204" pitchFamily="34" charset="0"/>
              <a:buChar char="•"/>
            </a:pPr>
            <a:r>
              <a:rPr lang="en-US" dirty="0"/>
              <a:t>Train the Board to understand how advocacy is performed legally and ethically </a:t>
            </a:r>
          </a:p>
          <a:p>
            <a:pPr marL="342900" indent="-342900">
              <a:buFont typeface="Arial" panose="020B0604020202020204" pitchFamily="34" charset="0"/>
              <a:buChar char="•"/>
            </a:pPr>
            <a:r>
              <a:rPr lang="en-US" dirty="0"/>
              <a:t>Establish lines of accountability for advocacy on behalf of the organization</a:t>
            </a:r>
          </a:p>
          <a:p>
            <a:pPr marL="342900" indent="-342900">
              <a:buFont typeface="Arial" panose="020B0604020202020204" pitchFamily="34" charset="0"/>
              <a:buChar char="•"/>
            </a:pPr>
            <a:r>
              <a:rPr lang="en-US" dirty="0"/>
              <a:t>Generate agreement about the platform for which you will advocate. Make sure it’s bipartisan and relevant.</a:t>
            </a:r>
          </a:p>
          <a:p>
            <a:pPr marL="1257300" lvl="3" indent="-342900">
              <a:buFont typeface="Arial" panose="020B0604020202020204" pitchFamily="34" charset="0"/>
              <a:buChar char="•"/>
            </a:pPr>
            <a:r>
              <a:rPr lang="en-US" dirty="0"/>
              <a:t>Local public policy committee</a:t>
            </a:r>
          </a:p>
          <a:p>
            <a:pPr marL="1257300" lvl="3" indent="-342900">
              <a:buFont typeface="Arial" panose="020B0604020202020204" pitchFamily="34" charset="0"/>
              <a:buChar char="•"/>
            </a:pPr>
            <a:r>
              <a:rPr lang="en-US" dirty="0"/>
              <a:t>UWP’s public policy priorities and agenda</a:t>
            </a:r>
          </a:p>
          <a:p>
            <a:endParaRPr lang="en-US" dirty="0"/>
          </a:p>
        </p:txBody>
      </p:sp>
      <p:sp>
        <p:nvSpPr>
          <p:cNvPr id="4" name="Footer Placeholder 3"/>
          <p:cNvSpPr>
            <a:spLocks noGrp="1"/>
          </p:cNvSpPr>
          <p:nvPr>
            <p:ph type="ftr" sz="quarter" idx="10"/>
          </p:nvPr>
        </p:nvSpPr>
        <p:spPr/>
        <p:txBody>
          <a:bodyPr/>
          <a:lstStyle/>
          <a:p>
            <a:pPr>
              <a:defRPr/>
            </a:pPr>
            <a:fld id="{2A7DA33C-7952-41FD-BE20-050733A75A2D}" type="datetime4">
              <a:rPr lang="en-US" smtClean="0"/>
              <a:pPr>
                <a:defRPr/>
              </a:pPr>
              <a:t>June 15, 2016</a:t>
            </a:fld>
            <a:endParaRPr lang="en-US" dirty="0"/>
          </a:p>
        </p:txBody>
      </p:sp>
      <p:sp>
        <p:nvSpPr>
          <p:cNvPr id="5" name="Slide Number Placeholder 4"/>
          <p:cNvSpPr>
            <a:spLocks noGrp="1"/>
          </p:cNvSpPr>
          <p:nvPr>
            <p:ph type="sldNum" sz="quarter" idx="11"/>
          </p:nvPr>
        </p:nvSpPr>
        <p:spPr/>
        <p:txBody>
          <a:bodyPr/>
          <a:lstStyle/>
          <a:p>
            <a:pPr>
              <a:defRPr/>
            </a:pPr>
            <a:fld id="{620E6A34-D18C-448D-9E59-F06A322BE9B9}" type="slidenum">
              <a:rPr lang="en-US" smtClean="0"/>
              <a:pPr>
                <a:defRPr/>
              </a:pPr>
              <a:t>6</a:t>
            </a:fld>
            <a:endParaRPr lang="en-US" dirty="0"/>
          </a:p>
        </p:txBody>
      </p:sp>
    </p:spTree>
    <p:extLst>
      <p:ext uri="{BB962C8B-B14F-4D97-AF65-F5344CB8AC3E}">
        <p14:creationId xmlns:p14="http://schemas.microsoft.com/office/powerpoint/2010/main" val="415733330"/>
      </p:ext>
    </p:extLst>
  </p:cSld>
  <p:clrMapOvr>
    <a:masterClrMapping/>
  </p:clrMapOvr>
  <p:transition xmlns:p14="http://schemas.microsoft.com/office/powerpoint/2010/main">
    <p:wipe dir="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Discussion – What support do you and your Boards need to engage in advocacy? </a:t>
            </a:r>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dirty="0"/>
              <a:t>What are common barriers to legislative advocacy by local United Ways?</a:t>
            </a:r>
          </a:p>
          <a:p>
            <a:pPr marL="342900" indent="-342900">
              <a:buFont typeface="Arial" panose="020B0604020202020204" pitchFamily="34" charset="0"/>
              <a:buChar char="•"/>
            </a:pPr>
            <a:r>
              <a:rPr lang="en-US" dirty="0"/>
              <a:t>Do you have the tools you need to help your Boards engage in advocacy?</a:t>
            </a:r>
          </a:p>
          <a:p>
            <a:pPr marL="342900" indent="-342900">
              <a:buFont typeface="Arial" panose="020B0604020202020204" pitchFamily="34" charset="0"/>
              <a:buChar char="•"/>
            </a:pPr>
            <a:r>
              <a:rPr lang="en-US" dirty="0"/>
              <a:t>How can UWP best communicate with your volunteer leaders about advocacy issues we are advancing on behalf of the PA network? </a:t>
            </a:r>
          </a:p>
          <a:p>
            <a:pPr marL="342900" indent="-342900">
              <a:buFont typeface="Arial" panose="020B0604020202020204" pitchFamily="34" charset="0"/>
              <a:buChar char="•"/>
            </a:pPr>
            <a:r>
              <a:rPr lang="en-US" dirty="0"/>
              <a:t>Is UWP’s current legislative agenda perceived to be relevant to your work in your communities?</a:t>
            </a:r>
          </a:p>
          <a:p>
            <a:endParaRPr lang="en-US" dirty="0"/>
          </a:p>
        </p:txBody>
      </p:sp>
      <p:sp>
        <p:nvSpPr>
          <p:cNvPr id="4" name="Footer Placeholder 3"/>
          <p:cNvSpPr>
            <a:spLocks noGrp="1"/>
          </p:cNvSpPr>
          <p:nvPr>
            <p:ph type="ftr" sz="quarter" idx="10"/>
          </p:nvPr>
        </p:nvSpPr>
        <p:spPr/>
        <p:txBody>
          <a:bodyPr/>
          <a:lstStyle/>
          <a:p>
            <a:pPr>
              <a:defRPr/>
            </a:pPr>
            <a:fld id="{2A7DA33C-7952-41FD-BE20-050733A75A2D}" type="datetime4">
              <a:rPr lang="en-US" smtClean="0"/>
              <a:pPr>
                <a:defRPr/>
              </a:pPr>
              <a:t>June 15, 2016</a:t>
            </a:fld>
            <a:endParaRPr lang="en-US" dirty="0"/>
          </a:p>
        </p:txBody>
      </p:sp>
      <p:sp>
        <p:nvSpPr>
          <p:cNvPr id="5" name="Slide Number Placeholder 4"/>
          <p:cNvSpPr>
            <a:spLocks noGrp="1"/>
          </p:cNvSpPr>
          <p:nvPr>
            <p:ph type="sldNum" sz="quarter" idx="11"/>
          </p:nvPr>
        </p:nvSpPr>
        <p:spPr/>
        <p:txBody>
          <a:bodyPr/>
          <a:lstStyle/>
          <a:p>
            <a:pPr>
              <a:defRPr/>
            </a:pPr>
            <a:fld id="{620E6A34-D18C-448D-9E59-F06A322BE9B9}" type="slidenum">
              <a:rPr lang="en-US" smtClean="0"/>
              <a:pPr>
                <a:defRPr/>
              </a:pPr>
              <a:t>7</a:t>
            </a:fld>
            <a:endParaRPr lang="en-US" dirty="0"/>
          </a:p>
        </p:txBody>
      </p:sp>
    </p:spTree>
    <p:extLst>
      <p:ext uri="{BB962C8B-B14F-4D97-AF65-F5344CB8AC3E}">
        <p14:creationId xmlns:p14="http://schemas.microsoft.com/office/powerpoint/2010/main" val="817660862"/>
      </p:ext>
    </p:extLst>
  </p:cSld>
  <p:clrMapOvr>
    <a:masterClrMapping/>
  </p:clrMapOvr>
  <p:transition xmlns:p14="http://schemas.microsoft.com/office/powerpoint/2010/main">
    <p:wipe dir="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Advocacy </a:t>
            </a:r>
            <a:endParaRPr lang="en-US" dirty="0"/>
          </a:p>
        </p:txBody>
      </p:sp>
      <p:sp>
        <p:nvSpPr>
          <p:cNvPr id="3" name="Content Placeholder 2"/>
          <p:cNvSpPr>
            <a:spLocks noGrp="1"/>
          </p:cNvSpPr>
          <p:nvPr>
            <p:ph idx="1"/>
          </p:nvPr>
        </p:nvSpPr>
        <p:spPr/>
        <p:txBody>
          <a:bodyPr/>
          <a:lstStyle/>
          <a:p>
            <a:r>
              <a:rPr lang="en-US" dirty="0"/>
              <a:t>All </a:t>
            </a:r>
            <a:r>
              <a:rPr lang="en-US" dirty="0" smtClean="0"/>
              <a:t>non-profits </a:t>
            </a:r>
            <a:r>
              <a:rPr lang="en-US" dirty="0"/>
              <a:t>have a vital role to play in strengthening democracy, advancing freedom of expression, and adding richness and diversity to community life. </a:t>
            </a:r>
            <a:endParaRPr lang="en-US" dirty="0" smtClean="0"/>
          </a:p>
          <a:p>
            <a:endParaRPr lang="en-US" dirty="0" smtClean="0"/>
          </a:p>
          <a:p>
            <a:r>
              <a:rPr lang="en-US" dirty="0" smtClean="0"/>
              <a:t>Throughout </a:t>
            </a:r>
            <a:r>
              <a:rPr lang="en-US" dirty="0"/>
              <a:t>our history, Americans have turned to </a:t>
            </a:r>
            <a:r>
              <a:rPr lang="en-US" dirty="0" smtClean="0"/>
              <a:t>non-profit </a:t>
            </a:r>
            <a:r>
              <a:rPr lang="en-US" dirty="0"/>
              <a:t>organizations to provide a strong, collective voice to inform and influence public policy</a:t>
            </a:r>
            <a:r>
              <a:rPr lang="en-US" dirty="0" smtClean="0"/>
              <a:t>.</a:t>
            </a:r>
          </a:p>
          <a:p>
            <a:endParaRPr lang="en-US" dirty="0"/>
          </a:p>
          <a:p>
            <a:r>
              <a:rPr lang="en-US" dirty="0" smtClean="0"/>
              <a:t>Non-profit </a:t>
            </a:r>
            <a:r>
              <a:rPr lang="en-US" dirty="0"/>
              <a:t>organizations—with </a:t>
            </a:r>
            <a:r>
              <a:rPr lang="en-US" dirty="0" smtClean="0"/>
              <a:t>board members, volunteers and community partners —have </a:t>
            </a:r>
            <a:r>
              <a:rPr lang="en-US" dirty="0"/>
              <a:t>enormous potential </a:t>
            </a:r>
            <a:r>
              <a:rPr lang="en-US" dirty="0" smtClean="0"/>
              <a:t>to improve laws </a:t>
            </a:r>
            <a:r>
              <a:rPr lang="en-US" dirty="0"/>
              <a:t>and, by doing so, to improve the lives of the people they serve. </a:t>
            </a:r>
          </a:p>
        </p:txBody>
      </p:sp>
      <p:sp>
        <p:nvSpPr>
          <p:cNvPr id="4" name="Footer Placeholder 3"/>
          <p:cNvSpPr>
            <a:spLocks noGrp="1"/>
          </p:cNvSpPr>
          <p:nvPr>
            <p:ph type="ftr" sz="quarter" idx="10"/>
          </p:nvPr>
        </p:nvSpPr>
        <p:spPr/>
        <p:txBody>
          <a:bodyPr/>
          <a:lstStyle/>
          <a:p>
            <a:pPr>
              <a:defRPr/>
            </a:pPr>
            <a:fld id="{2A7DA33C-7952-41FD-BE20-050733A75A2D}" type="datetime4">
              <a:rPr lang="en-US" smtClean="0"/>
              <a:pPr>
                <a:defRPr/>
              </a:pPr>
              <a:t>June 15, 2016</a:t>
            </a:fld>
            <a:endParaRPr lang="en-US" dirty="0"/>
          </a:p>
        </p:txBody>
      </p:sp>
      <p:sp>
        <p:nvSpPr>
          <p:cNvPr id="5" name="Slide Number Placeholder 4"/>
          <p:cNvSpPr>
            <a:spLocks noGrp="1"/>
          </p:cNvSpPr>
          <p:nvPr>
            <p:ph type="sldNum" sz="quarter" idx="11"/>
          </p:nvPr>
        </p:nvSpPr>
        <p:spPr/>
        <p:txBody>
          <a:bodyPr/>
          <a:lstStyle/>
          <a:p>
            <a:pPr>
              <a:defRPr/>
            </a:pPr>
            <a:fld id="{620E6A34-D18C-448D-9E59-F06A322BE9B9}" type="slidenum">
              <a:rPr lang="en-US" smtClean="0"/>
              <a:pPr>
                <a:defRPr/>
              </a:pPr>
              <a:t>8</a:t>
            </a:fld>
            <a:endParaRPr lang="en-US" dirty="0"/>
          </a:p>
        </p:txBody>
      </p:sp>
      <p:sp>
        <p:nvSpPr>
          <p:cNvPr id="6" name="Rectangle 5"/>
          <p:cNvSpPr/>
          <p:nvPr/>
        </p:nvSpPr>
        <p:spPr>
          <a:xfrm>
            <a:off x="2286000" y="-1787812"/>
            <a:ext cx="4572000" cy="830997"/>
          </a:xfrm>
          <a:prstGeom prst="rect">
            <a:avLst/>
          </a:prstGeom>
        </p:spPr>
        <p:txBody>
          <a:bodyPr>
            <a:spAutoFit/>
          </a:bodyPr>
          <a:lstStyle/>
          <a:p>
            <a:endParaRPr lang="en-US" dirty="0"/>
          </a:p>
          <a:p>
            <a:r>
              <a:rPr lang="en-US" dirty="0" smtClean="0"/>
              <a:t>.</a:t>
            </a:r>
            <a:endParaRPr lang="en-US" dirty="0"/>
          </a:p>
        </p:txBody>
      </p:sp>
    </p:spTree>
    <p:extLst>
      <p:ext uri="{BB962C8B-B14F-4D97-AF65-F5344CB8AC3E}">
        <p14:creationId xmlns:p14="http://schemas.microsoft.com/office/powerpoint/2010/main" val="2050459049"/>
      </p:ext>
    </p:extLst>
  </p:cSld>
  <p:clrMapOvr>
    <a:masterClrMapping/>
  </p:clrMapOvr>
  <p:transition xmlns:p14="http://schemas.microsoft.com/office/powerpoint/2010/main">
    <p:wipe dir="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Advocate?  </a:t>
            </a:r>
            <a:endParaRPr lang="en-US" dirty="0"/>
          </a:p>
        </p:txBody>
      </p:sp>
      <p:sp>
        <p:nvSpPr>
          <p:cNvPr id="3" name="Content Placeholder 2"/>
          <p:cNvSpPr>
            <a:spLocks noGrp="1"/>
          </p:cNvSpPr>
          <p:nvPr>
            <p:ph idx="1"/>
          </p:nvPr>
        </p:nvSpPr>
        <p:spPr>
          <a:xfrm>
            <a:off x="274638" y="1280160"/>
            <a:ext cx="8594725" cy="4704715"/>
          </a:xfrm>
        </p:spPr>
        <p:txBody>
          <a:bodyPr/>
          <a:lstStyle/>
          <a:p>
            <a:pPr marL="342900" indent="-342900">
              <a:buFont typeface="Wingdings" panose="05000000000000000000" pitchFamily="2" charset="2"/>
              <a:buChar char="§"/>
            </a:pPr>
            <a:r>
              <a:rPr lang="en-US" dirty="0" smtClean="0"/>
              <a:t>Address systematic causes rather than just symptoms.</a:t>
            </a:r>
          </a:p>
          <a:p>
            <a:pPr marL="342900" indent="-342900">
              <a:buFont typeface="Wingdings" panose="05000000000000000000" pitchFamily="2" charset="2"/>
              <a:buChar char="§"/>
            </a:pPr>
            <a:endParaRPr lang="en-US" dirty="0"/>
          </a:p>
          <a:p>
            <a:pPr marL="342900" indent="-342900">
              <a:buFont typeface="Wingdings" panose="05000000000000000000" pitchFamily="2" charset="2"/>
              <a:buChar char="§"/>
            </a:pPr>
            <a:r>
              <a:rPr lang="en-US" dirty="0" smtClean="0"/>
              <a:t>Provide </a:t>
            </a:r>
            <a:r>
              <a:rPr lang="en-US" dirty="0"/>
              <a:t>policymakers with missing information and </a:t>
            </a:r>
            <a:r>
              <a:rPr lang="en-US" dirty="0" smtClean="0"/>
              <a:t>perspectives. </a:t>
            </a:r>
          </a:p>
          <a:p>
            <a:pPr marL="342900" indent="-342900">
              <a:buFont typeface="Wingdings" panose="05000000000000000000" pitchFamily="2" charset="2"/>
              <a:buChar char="§"/>
            </a:pPr>
            <a:endParaRPr lang="en-US" dirty="0" smtClean="0"/>
          </a:p>
          <a:p>
            <a:pPr marL="342900" indent="-342900">
              <a:buFont typeface="Wingdings" panose="05000000000000000000" pitchFamily="2" charset="2"/>
              <a:buChar char="§"/>
            </a:pPr>
            <a:r>
              <a:rPr lang="en-US" dirty="0" smtClean="0"/>
              <a:t>Bring together diverse members of the community to solve problems.</a:t>
            </a:r>
          </a:p>
          <a:p>
            <a:pPr marL="342900" indent="-342900">
              <a:buFont typeface="Wingdings" panose="05000000000000000000" pitchFamily="2" charset="2"/>
              <a:buChar char="§"/>
            </a:pPr>
            <a:endParaRPr lang="en-US" dirty="0" smtClean="0"/>
          </a:p>
          <a:p>
            <a:pPr marL="342900" indent="-342900">
              <a:buFont typeface="Wingdings" panose="05000000000000000000" pitchFamily="2" charset="2"/>
              <a:buChar char="§"/>
            </a:pPr>
            <a:r>
              <a:rPr lang="en-US" dirty="0" smtClean="0"/>
              <a:t>Influence </a:t>
            </a:r>
            <a:r>
              <a:rPr lang="en-US" dirty="0"/>
              <a:t>public policy by providing a conduit for individuals and organizations to voice an opinion.  </a:t>
            </a:r>
          </a:p>
          <a:p>
            <a:endParaRPr lang="en-US" dirty="0"/>
          </a:p>
          <a:p>
            <a:endParaRPr lang="en-US" dirty="0" smtClean="0"/>
          </a:p>
          <a:p>
            <a:endParaRPr lang="en-US" dirty="0"/>
          </a:p>
        </p:txBody>
      </p:sp>
      <p:sp>
        <p:nvSpPr>
          <p:cNvPr id="4" name="Footer Placeholder 3"/>
          <p:cNvSpPr>
            <a:spLocks noGrp="1"/>
          </p:cNvSpPr>
          <p:nvPr>
            <p:ph type="ftr" sz="quarter" idx="10"/>
          </p:nvPr>
        </p:nvSpPr>
        <p:spPr/>
        <p:txBody>
          <a:bodyPr/>
          <a:lstStyle/>
          <a:p>
            <a:pPr>
              <a:defRPr/>
            </a:pPr>
            <a:fld id="{2A7DA33C-7952-41FD-BE20-050733A75A2D}" type="datetime4">
              <a:rPr lang="en-US" smtClean="0"/>
              <a:pPr>
                <a:defRPr/>
              </a:pPr>
              <a:t>June 15, 2016</a:t>
            </a:fld>
            <a:endParaRPr lang="en-US" dirty="0"/>
          </a:p>
        </p:txBody>
      </p:sp>
      <p:sp>
        <p:nvSpPr>
          <p:cNvPr id="5" name="Slide Number Placeholder 4"/>
          <p:cNvSpPr>
            <a:spLocks noGrp="1"/>
          </p:cNvSpPr>
          <p:nvPr>
            <p:ph type="sldNum" sz="quarter" idx="11"/>
          </p:nvPr>
        </p:nvSpPr>
        <p:spPr/>
        <p:txBody>
          <a:bodyPr/>
          <a:lstStyle/>
          <a:p>
            <a:pPr>
              <a:defRPr/>
            </a:pPr>
            <a:fld id="{620E6A34-D18C-448D-9E59-F06A322BE9B9}" type="slidenum">
              <a:rPr lang="en-US" smtClean="0"/>
              <a:pPr>
                <a:defRPr/>
              </a:pPr>
              <a:t>9</a:t>
            </a:fld>
            <a:endParaRPr lang="en-US" dirty="0"/>
          </a:p>
        </p:txBody>
      </p:sp>
    </p:spTree>
    <p:extLst>
      <p:ext uri="{BB962C8B-B14F-4D97-AF65-F5344CB8AC3E}">
        <p14:creationId xmlns:p14="http://schemas.microsoft.com/office/powerpoint/2010/main" val="4252110968"/>
      </p:ext>
    </p:extLst>
  </p:cSld>
  <p:clrMapOvr>
    <a:masterClrMapping/>
  </p:clrMapOvr>
  <p:transition xmlns:p14="http://schemas.microsoft.com/office/powerpoint/2010/main">
    <p:wipe dir="r"/>
  </p:transition>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7.0&quot;&gt;&lt;object type=&quot;1&quot; unique_id=&quot;10001&quot;&gt;&lt;object type=&quot;8&quot; unique_id=&quot;10002&quot;&gt;&lt;/object&gt;&lt;object type=&quot;2&quot; unique_id=&quot;10003&quot;&gt;&lt;object type=&quot;3&quot; unique_id=&quot;10004&quot;&gt;&lt;property id=&quot;20148&quot; value=&quot;5&quot;/&gt;&lt;property id=&quot;20300&quot; value=&quot;Slide 1 - &amp;quot;United Way&amp;#x0D;&amp;#x0A;PowerPoint Presentation Template&amp;quot;&quot;/&gt;&lt;property id=&quot;20307&quot; value=&quot;325&quot;/&gt;&lt;/object&gt;&lt;object type=&quot;3&quot; unique_id=&quot;10005&quot;&gt;&lt;property id=&quot;20148&quot; value=&quot;5&quot;/&gt;&lt;property id=&quot;20300&quot; value=&quot;Slide 2 - &amp;quot;United Way&amp;#x0D;&amp;#x0A;PowerPoint Presentation Template&amp;quot;&quot;/&gt;&lt;property id=&quot;20307&quot; value=&quot;326&quot;/&gt;&lt;/object&gt;&lt;object type=&quot;3&quot; unique_id=&quot;10006&quot;&gt;&lt;property id=&quot;20148&quot; value=&quot;5&quot;/&gt;&lt;property id=&quot;20300&quot; value=&quot;Slide 3 - &amp;quot;United Way&amp;#x0D;&amp;#x0A;PowerPoint Presentation Template&amp;quot;&quot;/&gt;&lt;property id=&quot;20307&quot; value=&quot;328&quot;/&gt;&lt;/object&gt;&lt;object type=&quot;3&quot; unique_id=&quot;10007&quot;&gt;&lt;property id=&quot;20148&quot; value=&quot;5&quot;/&gt;&lt;property id=&quot;20300&quot; value=&quot;Slide 4 - &amp;quot;Goals for the common good&amp;quot;&quot;/&gt;&lt;property id=&quot;20307&quot; value=&quot;331&quot;/&gt;&lt;/object&gt;&lt;object type=&quot;3&quot; unique_id=&quot;10008&quot;&gt;&lt;property id=&quot;20148&quot; value=&quot;5&quot;/&gt;&lt;property id=&quot;20300&quot; value=&quot;Slide 5 - &amp;quot;United Way&amp;#x0D;&amp;#x0A;PowerPoint Presentation Template&amp;#x0D;&amp;#x0A;&amp;quot;&quot;/&gt;&lt;property id=&quot;20307&quot; value=&quot;332&quot;/&gt;&lt;/object&gt;&lt;object type=&quot;3&quot; unique_id=&quot;10009&quot;&gt;&lt;property id=&quot;20148&quot; value=&quot;5&quot;/&gt;&lt;property id=&quot;20300&quot; value=&quot;Slide 6 - &amp;quot;Agenda&amp;quot;&quot;/&gt;&lt;property id=&quot;20307&quot; value=&quot;314&quot;/&gt;&lt;/object&gt;&lt;object type=&quot;3&quot; unique_id=&quot;10010&quot;&gt;&lt;property id=&quot;20148&quot; value=&quot;5&quot;/&gt;&lt;property id=&quot;20300&quot; value=&quot;Slide 7 - &amp;quot;General content slides&amp;quot;&quot;/&gt;&lt;property id=&quot;20307&quot; value=&quot;316&quot;/&gt;&lt;/object&gt;&lt;object type=&quot;3&quot; unique_id=&quot;10011&quot;&gt;&lt;property id=&quot;20148&quot; value=&quot;5&quot;/&gt;&lt;property id=&quot;20300&quot; value=&quot;Slide 8 - &amp;quot;Agenda slide&amp;quot;&quot;/&gt;&lt;property id=&quot;20307&quot; value=&quot;335&quot;/&gt;&lt;/object&gt;&lt;object type=&quot;3&quot; unique_id=&quot;10012&quot;&gt;&lt;property id=&quot;20148&quot; value=&quot;5&quot;/&gt;&lt;property id=&quot;20300&quot; value=&quot;Slide 9 - &amp;quot;Statements and quotes&amp;quot;&quot;/&gt;&lt;property id=&quot;20307&quot; value=&quot;333&quot;/&gt;&lt;/object&gt;&lt;object type=&quot;3&quot; unique_id=&quot;10013&quot;&gt;&lt;property id=&quot;20148&quot; value=&quot;5&quot;/&gt;&lt;property id=&quot;20300&quot; value=&quot;Slide 10 - &amp;quot;Statements and quotes&amp;quot;&quot;/&gt;&lt;property id=&quot;20307&quot; value=&quot;334&quot;/&gt;&lt;/object&gt;&lt;object type=&quot;3&quot; unique_id=&quot;10014&quot;&gt;&lt;property id=&quot;20148&quot; value=&quot;5&quot;/&gt;&lt;property id=&quot;20300&quot; value=&quot;Slide 11 - &amp;quot;Agenda slide&amp;quot;&quot;/&gt;&lt;property id=&quot;20307&quot; value=&quot;320&quot;/&gt;&lt;/object&gt;&lt;object type=&quot;3&quot; unique_id=&quot;10015&quot;&gt;&lt;property id=&quot;20148&quot; value=&quot;5&quot;/&gt;&lt;property id=&quot;20300&quot; value=&quot;Slide 12 - &amp;quot;Columns&amp;quot;&quot;/&gt;&lt;property id=&quot;20307&quot; value=&quot;319&quot;/&gt;&lt;/object&gt;&lt;object type=&quot;3&quot; unique_id=&quot;10016&quot;&gt;&lt;property id=&quot;20148&quot; value=&quot;5&quot;/&gt;&lt;property id=&quot;20300&quot; value=&quot;Slide 13 - &amp;quot;Columns&amp;quot;&quot;/&gt;&lt;property id=&quot;20307&quot; value=&quot;337&quot;/&gt;&lt;/object&gt;&lt;object type=&quot;3&quot; unique_id=&quot;10017&quot;&gt;&lt;property id=&quot;20148&quot; value=&quot;5&quot;/&gt;&lt;property id=&quot;20300&quot; value=&quot;Slide 14 - &amp;quot;Agenda slide&amp;quot;&quot;/&gt;&lt;property id=&quot;20307&quot; value=&quot;336&quot;/&gt;&lt;/object&gt;&lt;object type=&quot;3&quot; unique_id=&quot;10018&quot;&gt;&lt;property id=&quot;20148&quot; value=&quot;5&quot;/&gt;&lt;property id=&quot;20300&quot; value=&quot;Slide 15 - &amp;quot;Tables, charts and graphics&amp;quot;&quot;/&gt;&lt;property id=&quot;20307&quot; value=&quot;312&quot;/&gt;&lt;/object&gt;&lt;object type=&quot;3&quot; unique_id=&quot;10019&quot;&gt;&lt;property id=&quot;20148&quot; value=&quot;5&quot;/&gt;&lt;property id=&quot;20300&quot; value=&quot;Slide 16 - &amp;quot;Table example&amp;quot;&quot;/&gt;&lt;property id=&quot;20307&quot; value=&quot;322&quot;/&gt;&lt;/object&gt;&lt;object type=&quot;3&quot; unique_id=&quot;10020&quot;&gt;&lt;property id=&quot;20148&quot; value=&quot;5&quot;/&gt;&lt;property id=&quot;20300&quot; value=&quot;Slide 17 - &amp;quot;Chart example – this example shows a heading over two lines&amp;quot;&quot;/&gt;&lt;property id=&quot;20307&quot; value=&quot;324&quot;/&gt;&lt;/object&gt;&lt;object type=&quot;3&quot; unique_id=&quot;10021&quot;&gt;&lt;property id=&quot;20148&quot; value=&quot;5&quot;/&gt;&lt;property id=&quot;20300&quot; value=&quot;Slide 18 - &amp;quot;Graphic example&amp;quot;&quot;/&gt;&lt;property id=&quot;20307&quot; value=&quot;323&quot;/&gt;&lt;/object&gt;&lt;object type=&quot;3&quot; unique_id=&quot;10022&quot;&gt;&lt;property id=&quot;20148&quot; value=&quot;5&quot;/&gt;&lt;property id=&quot;20300&quot; value=&quot;Slide 19 - &amp;quot;Thank you&amp;quot;&quot;/&gt;&lt;property id=&quot;20307&quot; value=&quot;306&quot;/&gt;&lt;/object&gt;&lt;object type=&quot;3&quot; unique_id=&quot;10023&quot;&gt;&lt;property id=&quot;20148&quot; value=&quot;5&quot;/&gt;&lt;property id=&quot;20300&quot; value=&quot;Slide 20 - &amp;quot;Agenda&amp;quot;&quot;/&gt;&lt;property id=&quot;20307&quot; value=&quot;338&quot;/&gt;&lt;/object&gt;&lt;object type=&quot;3&quot; unique_id=&quot;10024&quot;&gt;&lt;property id=&quot;20148&quot; value=&quot;5&quot;/&gt;&lt;property id=&quot;20300&quot; value=&quot;Slide 21 - &amp;quot;General content slides&amp;quot;&quot;/&gt;&lt;property id=&quot;20307&quot; value=&quot;339&quot;/&gt;&lt;/object&gt;&lt;object type=&quot;3&quot; unique_id=&quot;10025&quot;&gt;&lt;property id=&quot;20148&quot; value=&quot;5&quot;/&gt;&lt;property id=&quot;20300&quot; value=&quot;Slide 22 - &amp;quot;Agenda slide&amp;quot;&quot;/&gt;&lt;property id=&quot;20307&quot; value=&quot;340&quot;/&gt;&lt;/object&gt;&lt;object type=&quot;3&quot; unique_id=&quot;10026&quot;&gt;&lt;property id=&quot;20148&quot; value=&quot;5&quot;/&gt;&lt;property id=&quot;20300&quot; value=&quot;Slide 23 - &amp;quot;Statements and quotes&amp;quot;&quot;/&gt;&lt;property id=&quot;20307&quot; value=&quot;341&quot;/&gt;&lt;/object&gt;&lt;object type=&quot;3&quot; unique_id=&quot;10027&quot;&gt;&lt;property id=&quot;20148&quot; value=&quot;5&quot;/&gt;&lt;property id=&quot;20300&quot; value=&quot;Slide 24 - &amp;quot;Statements and quotes&amp;quot;&quot;/&gt;&lt;property id=&quot;20307&quot; value=&quot;342&quot;/&gt;&lt;/object&gt;&lt;object type=&quot;3&quot; unique_id=&quot;10028&quot;&gt;&lt;property id=&quot;20148&quot; value=&quot;5&quot;/&gt;&lt;property id=&quot;20300&quot; value=&quot;Slide 25 - &amp;quot;Agenda slide&amp;quot;&quot;/&gt;&lt;property id=&quot;20307&quot; value=&quot;343&quot;/&gt;&lt;/object&gt;&lt;object type=&quot;3&quot; unique_id=&quot;10029&quot;&gt;&lt;property id=&quot;20148&quot; value=&quot;5&quot;/&gt;&lt;property id=&quot;20300&quot; value=&quot;Slide 26 - &amp;quot;Columns&amp;quot;&quot;/&gt;&lt;property id=&quot;20307&quot; value=&quot;344&quot;/&gt;&lt;/object&gt;&lt;object type=&quot;3&quot; unique_id=&quot;10030&quot;&gt;&lt;property id=&quot;20148&quot; value=&quot;5&quot;/&gt;&lt;property id=&quot;20300&quot; value=&quot;Slide 27 - &amp;quot;Columns&amp;quot;&quot;/&gt;&lt;property id=&quot;20307&quot; value=&quot;345&quot;/&gt;&lt;/object&gt;&lt;object type=&quot;3&quot; unique_id=&quot;10031&quot;&gt;&lt;property id=&quot;20148&quot; value=&quot;5&quot;/&gt;&lt;property id=&quot;20300&quot; value=&quot;Slide 28 - &amp;quot;Agenda slide&amp;quot;&quot;/&gt;&lt;property id=&quot;20307&quot; value=&quot;346&quot;/&gt;&lt;/object&gt;&lt;object type=&quot;3&quot; unique_id=&quot;10032&quot;&gt;&lt;property id=&quot;20148&quot; value=&quot;5&quot;/&gt;&lt;property id=&quot;20300&quot; value=&quot;Slide 29 - &amp;quot;Tables, charts and graphics&amp;quot;&quot;/&gt;&lt;property id=&quot;20307&quot; value=&quot;347&quot;/&gt;&lt;/object&gt;&lt;object type=&quot;3&quot; unique_id=&quot;10033&quot;&gt;&lt;property id=&quot;20148&quot; value=&quot;5&quot;/&gt;&lt;property id=&quot;20300&quot; value=&quot;Slide 30 - &amp;quot;Table example&amp;quot;&quot;/&gt;&lt;property id=&quot;20307&quot; value=&quot;348&quot;/&gt;&lt;/object&gt;&lt;object type=&quot;3&quot; unique_id=&quot;10034&quot;&gt;&lt;property id=&quot;20148&quot; value=&quot;5&quot;/&gt;&lt;property id=&quot;20300&quot; value=&quot;Slide 31 - &amp;quot;Chart example – this example shows a heading over two lines&amp;quot;&quot;/&gt;&lt;property id=&quot;20307&quot; value=&quot;349&quot;/&gt;&lt;/object&gt;&lt;object type=&quot;3&quot; unique_id=&quot;10035&quot;&gt;&lt;property id=&quot;20148&quot; value=&quot;5&quot;/&gt;&lt;property id=&quot;20300&quot; value=&quot;Slide 32 - &amp;quot;Graphic example&amp;quot;&quot;/&gt;&lt;property id=&quot;20307&quot; value=&quot;350&quot;/&gt;&lt;/object&gt;&lt;/object&gt;&lt;/object&gt;&lt;/database&gt;"/>
  <p:tag name="SECTOMILLISECCONVERTED" val="1"/>
</p:tagLst>
</file>

<file path=ppt/theme/theme1.xml><?xml version="1.0" encoding="utf-8"?>
<a:theme xmlns:a="http://schemas.openxmlformats.org/drawingml/2006/main" name="Power Point Template Beige Background">
  <a:themeElements>
    <a:clrScheme name="Custom 25">
      <a:dk1>
        <a:srgbClr val="10167F"/>
      </a:dk1>
      <a:lt1>
        <a:srgbClr val="FFFFFF"/>
      </a:lt1>
      <a:dk2>
        <a:srgbClr val="000000"/>
      </a:dk2>
      <a:lt2>
        <a:srgbClr val="E6D7AA"/>
      </a:lt2>
      <a:accent1>
        <a:srgbClr val="10167F"/>
      </a:accent1>
      <a:accent2>
        <a:srgbClr val="7C81B8"/>
      </a:accent2>
      <a:accent3>
        <a:srgbClr val="FF9600"/>
      </a:accent3>
      <a:accent4>
        <a:srgbClr val="F51E14"/>
      </a:accent4>
      <a:accent5>
        <a:srgbClr val="B4141E"/>
      </a:accent5>
      <a:accent6>
        <a:srgbClr val="00005A"/>
      </a:accent6>
      <a:hlink>
        <a:srgbClr val="10167F"/>
      </a:hlink>
      <a:folHlink>
        <a:srgbClr val="969696"/>
      </a:folHlink>
    </a:clrScheme>
    <a:fontScheme name="PowerPoint_Template">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905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5921" dir="2700000" algn="ctr" rotWithShape="0">
                  <a:schemeClr val="bg2"/>
                </a:outerShdw>
              </a:effectLst>
            </a14:hiddenEffects>
          </a:ext>
        </a:extLst>
      </a:spPr>
      <a:bodyPr vert="horz" wrap="none" lIns="91440" tIns="45720" rIns="91440" bIns="4572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charset="0"/>
            <a:ea typeface="ＭＳ Ｐゴシック" charset="0"/>
          </a:defRPr>
        </a:defPPr>
      </a:lstStyle>
    </a:spDef>
    <a:lnDef>
      <a:spPr bwMode="auto">
        <a:xfrm>
          <a:off x="0" y="0"/>
          <a:ext cx="1" cy="1"/>
        </a:xfrm>
        <a:custGeom>
          <a:avLst/>
          <a:gdLst/>
          <a:ahLst/>
          <a:cxnLst/>
          <a:rect l="0" t="0" r="0" b="0"/>
          <a:pathLst/>
        </a:custGeom>
        <a:solidFill>
          <a:schemeClr val="accent1"/>
        </a:solidFill>
        <a:ln w="1905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5921" dir="2700000" algn="ctr" rotWithShape="0">
                  <a:schemeClr val="bg2"/>
                </a:outerShdw>
              </a:effectLst>
            </a14:hiddenEffects>
          </a:ext>
        </a:extLst>
      </a:spPr>
      <a:bodyPr vert="horz" wrap="none" lIns="91440" tIns="45720" rIns="91440" bIns="4572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charset="0"/>
            <a:ea typeface="ＭＳ Ｐゴシック" charset="0"/>
          </a:defRPr>
        </a:defPPr>
      </a:lstStyle>
    </a:lnDef>
  </a:objectDefaults>
  <a:extraClrSchemeLst>
    <a:extraClrScheme>
      <a:clrScheme name="PowerPoint_Template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PowerPoint_Template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PowerPoint_Template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PowerPoint_Template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PowerPoint_Templat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PowerPoint_Templat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PowerPoint_Templat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Power Point Template Beige Background</Template>
  <TotalTime>1523</TotalTime>
  <Words>3325</Words>
  <Application>Microsoft Macintosh PowerPoint</Application>
  <PresentationFormat>On-screen Show (4:3)</PresentationFormat>
  <Paragraphs>268</Paragraphs>
  <Slides>21</Slides>
  <Notes>15</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Power Point Template Beige Background</vt:lpstr>
      <vt:lpstr>PowerPoint Presentation</vt:lpstr>
      <vt:lpstr>Building and maintaining a relationship with your legislator</vt:lpstr>
      <vt:lpstr>Communicating effectively with legislators  </vt:lpstr>
      <vt:lpstr>Social Media: Connecting with Legislators </vt:lpstr>
      <vt:lpstr>Benefits of engaging United Way volunteer leaders in advocacy</vt:lpstr>
      <vt:lpstr>Setting the right foundation for volunteer advocacy</vt:lpstr>
      <vt:lpstr>Discussion – What support do you and your Boards need to engage in advocacy? </vt:lpstr>
      <vt:lpstr>Advocacy </vt:lpstr>
      <vt:lpstr>Why Advocate?  </vt:lpstr>
      <vt:lpstr>Grassroots  Advocacy </vt:lpstr>
      <vt:lpstr>Be An Effective Advocate </vt:lpstr>
      <vt:lpstr>Difference Between Advocacy and Lobbying </vt:lpstr>
      <vt:lpstr>The following activities are considered advocacy, not lobbying: </vt:lpstr>
      <vt:lpstr>Lobbying</vt:lpstr>
      <vt:lpstr>Can non-profits Lobby?</vt:lpstr>
      <vt:lpstr>Making the Case to Participate in Advocacy    </vt:lpstr>
      <vt:lpstr>Developing an Advocacy Plan for Your Organization </vt:lpstr>
      <vt:lpstr>Some Issues to Consider: </vt:lpstr>
      <vt:lpstr>Vetting Process </vt:lpstr>
      <vt:lpstr>Legislative Advocacy </vt:lpstr>
      <vt:lpstr>What I Have Learned About Advocacy in United Way &amp; How to Be Successful </vt:lpstr>
    </vt:vector>
  </TitlesOfParts>
  <Company>UWITC</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Goals for the common good</dc:title>
  <dc:creator>Sara Mahmood</dc:creator>
  <cp:lastModifiedBy>Maggie  Hose</cp:lastModifiedBy>
  <cp:revision>92</cp:revision>
  <cp:lastPrinted>2016-06-07T12:36:45Z</cp:lastPrinted>
  <dcterms:created xsi:type="dcterms:W3CDTF">2012-06-22T13:56:52Z</dcterms:created>
  <dcterms:modified xsi:type="dcterms:W3CDTF">2016-06-15T16:12:40Z</dcterms:modified>
</cp:coreProperties>
</file>