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32" r:id="rId2"/>
    <p:sldId id="374" r:id="rId3"/>
    <p:sldId id="418" r:id="rId4"/>
    <p:sldId id="415" r:id="rId5"/>
    <p:sldId id="416" r:id="rId6"/>
    <p:sldId id="373" r:id="rId7"/>
    <p:sldId id="381" r:id="rId8"/>
    <p:sldId id="382" r:id="rId9"/>
    <p:sldId id="383" r:id="rId10"/>
    <p:sldId id="384" r:id="rId11"/>
    <p:sldId id="385" r:id="rId12"/>
    <p:sldId id="352" r:id="rId13"/>
    <p:sldId id="306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9" r:id="rId22"/>
    <p:sldId id="412" r:id="rId23"/>
    <p:sldId id="413" r:id="rId24"/>
    <p:sldId id="414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.Alicia" initials="L" lastIdx="9" clrIdx="0">
    <p:extLst/>
  </p:cmAuthor>
  <p:cmAuthor id="2" name="Chin.Stephanie" initials="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9C4"/>
    <a:srgbClr val="43C0CC"/>
    <a:srgbClr val="E6B6B9"/>
    <a:srgbClr val="4EC4D6"/>
    <a:srgbClr val="ADA4CF"/>
    <a:srgbClr val="48C3CF"/>
    <a:srgbClr val="8989F2"/>
    <a:srgbClr val="E8E8F2"/>
    <a:srgbClr val="7E7EE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758" autoAdjust="0"/>
  </p:normalViewPr>
  <p:slideViewPr>
    <p:cSldViewPr snapToGrid="0">
      <p:cViewPr varScale="1">
        <p:scale>
          <a:sx n="67" d="100"/>
          <a:sy n="67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ECFF3-F7AB-4CCE-9983-A6087E2262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CEE05-A2BB-4616-B55F-552332FD8A55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/>
            <a:t>Convening</a:t>
          </a:r>
        </a:p>
      </dgm:t>
    </dgm:pt>
    <dgm:pt modelId="{AD27AE70-8D96-4A0C-A337-DA0EA00954E5}" type="parTrans" cxnId="{8FA16B49-5318-491A-9554-AD6EF4C6E86E}">
      <dgm:prSet/>
      <dgm:spPr/>
      <dgm:t>
        <a:bodyPr/>
        <a:lstStyle/>
        <a:p>
          <a:endParaRPr lang="en-US" sz="3200"/>
        </a:p>
      </dgm:t>
    </dgm:pt>
    <dgm:pt modelId="{D48A4439-98BD-497F-ACB3-7244F1779AAF}" type="sibTrans" cxnId="{8FA16B49-5318-491A-9554-AD6EF4C6E86E}">
      <dgm:prSet/>
      <dgm:spPr/>
      <dgm:t>
        <a:bodyPr/>
        <a:lstStyle/>
        <a:p>
          <a:endParaRPr lang="en-US" sz="3200"/>
        </a:p>
      </dgm:t>
    </dgm:pt>
    <dgm:pt modelId="{827A32A7-9B24-4772-99FE-B2AD6F0C532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/>
            <a:t>Leverage Funding</a:t>
          </a:r>
        </a:p>
      </dgm:t>
    </dgm:pt>
    <dgm:pt modelId="{72B52EDA-6F93-49E4-8954-DDBC781F80C4}" type="parTrans" cxnId="{BEBAD4F4-E9E9-41BC-99E0-AD3F010FBBC1}">
      <dgm:prSet/>
      <dgm:spPr/>
      <dgm:t>
        <a:bodyPr/>
        <a:lstStyle/>
        <a:p>
          <a:endParaRPr lang="en-US" sz="3200"/>
        </a:p>
      </dgm:t>
    </dgm:pt>
    <dgm:pt modelId="{1EEF261F-FC72-4704-87C9-16A8FB8EB5CD}" type="sibTrans" cxnId="{BEBAD4F4-E9E9-41BC-99E0-AD3F010FBBC1}">
      <dgm:prSet/>
      <dgm:spPr/>
      <dgm:t>
        <a:bodyPr/>
        <a:lstStyle/>
        <a:p>
          <a:endParaRPr lang="en-US" sz="3200"/>
        </a:p>
      </dgm:t>
    </dgm:pt>
    <dgm:pt modelId="{E7DA3833-987E-46FF-9782-A5F920067CF2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/>
            <a:t>Advocacy</a:t>
          </a:r>
        </a:p>
      </dgm:t>
    </dgm:pt>
    <dgm:pt modelId="{3DD66B49-C8A7-432B-9421-1C86F0C4F911}" type="parTrans" cxnId="{96A7BBF3-132B-41AE-88B7-CAFC237276FA}">
      <dgm:prSet/>
      <dgm:spPr/>
      <dgm:t>
        <a:bodyPr/>
        <a:lstStyle/>
        <a:p>
          <a:endParaRPr lang="en-US" sz="3200"/>
        </a:p>
      </dgm:t>
    </dgm:pt>
    <dgm:pt modelId="{7A101EEB-AC0C-422E-A5FD-5724C07680CD}" type="sibTrans" cxnId="{96A7BBF3-132B-41AE-88B7-CAFC237276FA}">
      <dgm:prSet/>
      <dgm:spPr/>
      <dgm:t>
        <a:bodyPr/>
        <a:lstStyle/>
        <a:p>
          <a:endParaRPr lang="en-US" sz="3200"/>
        </a:p>
      </dgm:t>
    </dgm:pt>
    <dgm:pt modelId="{EDE1DBC7-DCCE-4605-9876-0F2FEEDB99A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/>
            <a:t>Capacity Building</a:t>
          </a:r>
        </a:p>
      </dgm:t>
    </dgm:pt>
    <dgm:pt modelId="{4E0F2425-13F2-4522-BD81-46292248575B}" type="sibTrans" cxnId="{D2C58857-2279-4B5D-98CB-1B219F739B28}">
      <dgm:prSet/>
      <dgm:spPr/>
      <dgm:t>
        <a:bodyPr/>
        <a:lstStyle/>
        <a:p>
          <a:endParaRPr lang="en-US" sz="3200"/>
        </a:p>
      </dgm:t>
    </dgm:pt>
    <dgm:pt modelId="{7209DF8C-3A28-44D2-8D62-0E9C0DB59C56}" type="parTrans" cxnId="{D2C58857-2279-4B5D-98CB-1B219F739B28}">
      <dgm:prSet/>
      <dgm:spPr/>
      <dgm:t>
        <a:bodyPr/>
        <a:lstStyle/>
        <a:p>
          <a:endParaRPr lang="en-US" sz="3200"/>
        </a:p>
      </dgm:t>
    </dgm:pt>
    <dgm:pt modelId="{707C63AC-AC9F-4D9E-8A40-24A666FFF0B6}">
      <dgm:prSet phldrT="[Text]" custT="1"/>
      <dgm:spPr/>
      <dgm:t>
        <a:bodyPr/>
        <a:lstStyle/>
        <a:p>
          <a:r>
            <a:rPr lang="en-US" sz="1600" b="1" dirty="0"/>
            <a:t>Tools at UW’s Disposal</a:t>
          </a:r>
        </a:p>
      </dgm:t>
    </dgm:pt>
    <dgm:pt modelId="{847B2F7D-80B5-4B5A-9D45-F42CBB997FD5}" type="sibTrans" cxnId="{35D0A457-D5D9-4461-BB5F-1C60AC3DEDED}">
      <dgm:prSet/>
      <dgm:spPr/>
      <dgm:t>
        <a:bodyPr/>
        <a:lstStyle/>
        <a:p>
          <a:endParaRPr lang="en-US" sz="3200"/>
        </a:p>
      </dgm:t>
    </dgm:pt>
    <dgm:pt modelId="{3BB97F06-18E7-4B5B-A2F8-A6AB1031BAFF}" type="parTrans" cxnId="{35D0A457-D5D9-4461-BB5F-1C60AC3DEDED}">
      <dgm:prSet/>
      <dgm:spPr/>
      <dgm:t>
        <a:bodyPr/>
        <a:lstStyle/>
        <a:p>
          <a:endParaRPr lang="en-US" sz="3200"/>
        </a:p>
      </dgm:t>
    </dgm:pt>
    <dgm:pt modelId="{4FB0444C-42FA-4DE1-9622-37CC3801FF7F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66C95BDD-CF98-4CB6-A390-4548B6825F28}" type="parTrans" cxnId="{A209E9E9-C6A1-41F2-B7B3-021B12FC6C73}">
      <dgm:prSet/>
      <dgm:spPr/>
      <dgm:t>
        <a:bodyPr/>
        <a:lstStyle/>
        <a:p>
          <a:endParaRPr lang="en-US"/>
        </a:p>
      </dgm:t>
    </dgm:pt>
    <dgm:pt modelId="{FB85EAC5-386A-439C-AA92-3F3AC94FD578}" type="sibTrans" cxnId="{A209E9E9-C6A1-41F2-B7B3-021B12FC6C73}">
      <dgm:prSet/>
      <dgm:spPr/>
      <dgm:t>
        <a:bodyPr/>
        <a:lstStyle/>
        <a:p>
          <a:endParaRPr lang="en-US"/>
        </a:p>
      </dgm:t>
    </dgm:pt>
    <dgm:pt modelId="{056FB864-FEB8-40C4-9614-5A93981DFF8F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A2FD2FC6-7785-45DD-9C07-9676525CDCDE}" type="parTrans" cxnId="{F7B766DF-D860-4ED9-AAD4-004D9AAFEECF}">
      <dgm:prSet/>
      <dgm:spPr/>
      <dgm:t>
        <a:bodyPr/>
        <a:lstStyle/>
        <a:p>
          <a:endParaRPr lang="en-US"/>
        </a:p>
      </dgm:t>
    </dgm:pt>
    <dgm:pt modelId="{1405A659-A14B-47E3-8497-D1CCECA05758}" type="sibTrans" cxnId="{F7B766DF-D860-4ED9-AAD4-004D9AAFEECF}">
      <dgm:prSet/>
      <dgm:spPr/>
      <dgm:t>
        <a:bodyPr/>
        <a:lstStyle/>
        <a:p>
          <a:endParaRPr lang="en-US"/>
        </a:p>
      </dgm:t>
    </dgm:pt>
    <dgm:pt modelId="{189DA774-DD1B-40AA-A557-24B9C214D38A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047461FF-9448-47FA-84DB-8EE4ACE93649}" type="parTrans" cxnId="{33063FFE-6DD4-427D-86D7-23A30679173F}">
      <dgm:prSet/>
      <dgm:spPr/>
      <dgm:t>
        <a:bodyPr/>
        <a:lstStyle/>
        <a:p>
          <a:endParaRPr lang="en-US"/>
        </a:p>
      </dgm:t>
    </dgm:pt>
    <dgm:pt modelId="{5E34B27D-B054-4B9D-A189-04AF5B3FC2EF}" type="sibTrans" cxnId="{33063FFE-6DD4-427D-86D7-23A30679173F}">
      <dgm:prSet/>
      <dgm:spPr/>
      <dgm:t>
        <a:bodyPr/>
        <a:lstStyle/>
        <a:p>
          <a:endParaRPr lang="en-US"/>
        </a:p>
      </dgm:t>
    </dgm:pt>
    <dgm:pt modelId="{8C64BEA4-69C9-4B04-85CD-51AB2A22BB4F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04C86C0B-2D98-445C-AF01-4F0F3E09B2C4}" type="parTrans" cxnId="{20B70F86-50CB-4002-848A-F28E21B5FA18}">
      <dgm:prSet/>
      <dgm:spPr/>
      <dgm:t>
        <a:bodyPr/>
        <a:lstStyle/>
        <a:p>
          <a:endParaRPr lang="en-US"/>
        </a:p>
      </dgm:t>
    </dgm:pt>
    <dgm:pt modelId="{579717FF-C349-4314-A291-689E16508536}" type="sibTrans" cxnId="{20B70F86-50CB-4002-848A-F28E21B5FA18}">
      <dgm:prSet/>
      <dgm:spPr/>
      <dgm:t>
        <a:bodyPr/>
        <a:lstStyle/>
        <a:p>
          <a:endParaRPr lang="en-US"/>
        </a:p>
      </dgm:t>
    </dgm:pt>
    <dgm:pt modelId="{2E8AB6E4-321D-4AAB-90A2-08F56702F906}">
      <dgm:prSet phldrT="[Text]" custT="1"/>
      <dgm:spPr/>
      <dgm:t>
        <a:bodyPr/>
        <a:lstStyle/>
        <a:p>
          <a:pPr>
            <a:spcAft>
              <a:spcPts val="108"/>
            </a:spcAft>
          </a:pPr>
          <a:r>
            <a:rPr lang="en-US" sz="1600" b="0" dirty="0"/>
            <a:t>Low-Cost Fundraising</a:t>
          </a:r>
        </a:p>
      </dgm:t>
    </dgm:pt>
    <dgm:pt modelId="{082C8B9B-C0A1-4A46-8797-E67A6FB7F9A3}" type="parTrans" cxnId="{A7C8B1ED-51A2-4D02-86E4-8A2726A38C28}">
      <dgm:prSet/>
      <dgm:spPr/>
      <dgm:t>
        <a:bodyPr/>
        <a:lstStyle/>
        <a:p>
          <a:endParaRPr lang="en-US"/>
        </a:p>
      </dgm:t>
    </dgm:pt>
    <dgm:pt modelId="{E67F5940-8698-4BF1-9492-7638CE239BF7}" type="sibTrans" cxnId="{A7C8B1ED-51A2-4D02-86E4-8A2726A38C28}">
      <dgm:prSet/>
      <dgm:spPr/>
      <dgm:t>
        <a:bodyPr/>
        <a:lstStyle/>
        <a:p>
          <a:endParaRPr lang="en-US"/>
        </a:p>
      </dgm:t>
    </dgm:pt>
    <dgm:pt modelId="{5123A670-48DA-4C8B-80FF-C071BBEB3042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FA08FC78-CF8A-4609-ACA3-0B7B8477A134}" type="parTrans" cxnId="{F53D5DFE-8363-4B12-BEB2-F60440648D58}">
      <dgm:prSet/>
      <dgm:spPr/>
      <dgm:t>
        <a:bodyPr/>
        <a:lstStyle/>
        <a:p>
          <a:endParaRPr lang="en-US"/>
        </a:p>
      </dgm:t>
    </dgm:pt>
    <dgm:pt modelId="{ADEEBB65-60FC-4DF1-8530-F813EC9C2F70}" type="sibTrans" cxnId="{F53D5DFE-8363-4B12-BEB2-F60440648D58}">
      <dgm:prSet/>
      <dgm:spPr/>
      <dgm:t>
        <a:bodyPr/>
        <a:lstStyle/>
        <a:p>
          <a:endParaRPr lang="en-US"/>
        </a:p>
      </dgm:t>
    </dgm:pt>
    <dgm:pt modelId="{0F59739C-CBB8-4571-BC2E-4DA9D3AFA02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>
              <a:latin typeface="+mj-lt"/>
            </a:rPr>
            <a:t>Grant Investments</a:t>
          </a:r>
          <a:endParaRPr lang="en-US" sz="1600" b="0" dirty="0"/>
        </a:p>
      </dgm:t>
    </dgm:pt>
    <dgm:pt modelId="{15864419-FDCC-4D20-A634-2CB6C0EC4AEC}" type="parTrans" cxnId="{AFE74432-4901-47D1-8E63-9DB97F7E2C80}">
      <dgm:prSet/>
      <dgm:spPr/>
      <dgm:t>
        <a:bodyPr/>
        <a:lstStyle/>
        <a:p>
          <a:endParaRPr lang="en-US"/>
        </a:p>
      </dgm:t>
    </dgm:pt>
    <dgm:pt modelId="{607DC6B1-6D69-413F-BDC1-7EEC82F06979}" type="sibTrans" cxnId="{AFE74432-4901-47D1-8E63-9DB97F7E2C80}">
      <dgm:prSet/>
      <dgm:spPr/>
      <dgm:t>
        <a:bodyPr/>
        <a:lstStyle/>
        <a:p>
          <a:endParaRPr lang="en-US"/>
        </a:p>
      </dgm:t>
    </dgm:pt>
    <dgm:pt modelId="{F08356E5-E415-44E7-A938-462A857AC87A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US" sz="600" b="0" dirty="0"/>
        </a:p>
      </dgm:t>
    </dgm:pt>
    <dgm:pt modelId="{904B6A55-F25A-48DD-9C21-A10DCE45F15A}" type="parTrans" cxnId="{B3725C41-3BED-4978-A751-0F2B08625667}">
      <dgm:prSet/>
      <dgm:spPr/>
      <dgm:t>
        <a:bodyPr/>
        <a:lstStyle/>
        <a:p>
          <a:endParaRPr lang="en-US"/>
        </a:p>
      </dgm:t>
    </dgm:pt>
    <dgm:pt modelId="{C5A87CEB-4EA4-4768-8B9F-66AFFEAF6BF8}" type="sibTrans" cxnId="{B3725C41-3BED-4978-A751-0F2B08625667}">
      <dgm:prSet/>
      <dgm:spPr/>
      <dgm:t>
        <a:bodyPr/>
        <a:lstStyle/>
        <a:p>
          <a:endParaRPr lang="en-US"/>
        </a:p>
      </dgm:t>
    </dgm:pt>
    <dgm:pt modelId="{51297287-F34B-4F28-AC07-D3F651677835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b="0" dirty="0"/>
            <a:t>Volunteer Mobilization</a:t>
          </a:r>
          <a:endParaRPr lang="en-US" sz="1600" b="0" dirty="0">
            <a:latin typeface="+mj-lt"/>
          </a:endParaRPr>
        </a:p>
      </dgm:t>
    </dgm:pt>
    <dgm:pt modelId="{C04F53A3-F0E9-413F-9F58-CC82879A568C}" type="parTrans" cxnId="{CD817BDA-C3D8-4361-BC4B-B35A4E4CD61C}">
      <dgm:prSet/>
      <dgm:spPr/>
      <dgm:t>
        <a:bodyPr/>
        <a:lstStyle/>
        <a:p>
          <a:endParaRPr lang="en-US"/>
        </a:p>
      </dgm:t>
    </dgm:pt>
    <dgm:pt modelId="{EDAD4207-8614-4CA5-A6BE-F904EDFA7D41}" type="sibTrans" cxnId="{CD817BDA-C3D8-4361-BC4B-B35A4E4CD61C}">
      <dgm:prSet/>
      <dgm:spPr/>
      <dgm:t>
        <a:bodyPr/>
        <a:lstStyle/>
        <a:p>
          <a:endParaRPr lang="en-US"/>
        </a:p>
      </dgm:t>
    </dgm:pt>
    <dgm:pt modelId="{B2E96449-61ED-4B91-A70C-BD34FA41E062}">
      <dgm:prSet phldrT="[Text]" custT="1"/>
      <dgm:spPr/>
      <dgm:t>
        <a:bodyPr/>
        <a:lstStyle/>
        <a:p>
          <a:pPr>
            <a:spcAft>
              <a:spcPts val="108"/>
            </a:spcAft>
          </a:pPr>
          <a:r>
            <a:rPr lang="en-US" sz="1600" b="0" dirty="0"/>
            <a:t>Community Expertise</a:t>
          </a:r>
        </a:p>
      </dgm:t>
    </dgm:pt>
    <dgm:pt modelId="{2809A745-E7FF-4324-8B0A-69C304EF1B82}" type="parTrans" cxnId="{D8A6EB6F-D8DA-4CF3-AA38-7E2485A37FFB}">
      <dgm:prSet/>
      <dgm:spPr/>
      <dgm:t>
        <a:bodyPr/>
        <a:lstStyle/>
        <a:p>
          <a:endParaRPr lang="en-US"/>
        </a:p>
      </dgm:t>
    </dgm:pt>
    <dgm:pt modelId="{F05FBB0D-9415-4597-A250-6E76CEB24E91}" type="sibTrans" cxnId="{D8A6EB6F-D8DA-4CF3-AA38-7E2485A37FFB}">
      <dgm:prSet/>
      <dgm:spPr/>
      <dgm:t>
        <a:bodyPr/>
        <a:lstStyle/>
        <a:p>
          <a:endParaRPr lang="en-US"/>
        </a:p>
      </dgm:t>
    </dgm:pt>
    <dgm:pt modelId="{435E6E93-1D53-4B07-A69F-87CB7434FC22}">
      <dgm:prSet phldrT="[Text]" custT="1"/>
      <dgm:spPr/>
      <dgm:t>
        <a:bodyPr/>
        <a:lstStyle/>
        <a:p>
          <a:pPr>
            <a:spcAft>
              <a:spcPts val="108"/>
            </a:spcAft>
          </a:pPr>
          <a:endParaRPr lang="en-US" sz="1600" b="0" dirty="0"/>
        </a:p>
      </dgm:t>
    </dgm:pt>
    <dgm:pt modelId="{6BB704C6-958A-4B05-A212-2BB6FCE2B0F9}" type="parTrans" cxnId="{3F4D41DA-DE25-4E55-9EAE-A3923F47E60E}">
      <dgm:prSet/>
      <dgm:spPr/>
      <dgm:t>
        <a:bodyPr/>
        <a:lstStyle/>
        <a:p>
          <a:endParaRPr lang="en-US"/>
        </a:p>
      </dgm:t>
    </dgm:pt>
    <dgm:pt modelId="{D7C8D54E-D6A4-4875-8E53-BEA34D3B024F}" type="sibTrans" cxnId="{3F4D41DA-DE25-4E55-9EAE-A3923F47E60E}">
      <dgm:prSet/>
      <dgm:spPr/>
      <dgm:t>
        <a:bodyPr/>
        <a:lstStyle/>
        <a:p>
          <a:endParaRPr lang="en-US"/>
        </a:p>
      </dgm:t>
    </dgm:pt>
    <dgm:pt modelId="{13C03957-7173-4752-AD1E-E406EC206F0C}" type="pres">
      <dgm:prSet presAssocID="{87EECFF3-F7AB-4CCE-9983-A6087E226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C7543-18D3-4040-AFCE-7CD1F2BD6EBB}" type="pres">
      <dgm:prSet presAssocID="{707C63AC-AC9F-4D9E-8A40-24A666FFF0B6}" presName="composite" presStyleCnt="0"/>
      <dgm:spPr/>
    </dgm:pt>
    <dgm:pt modelId="{FEAF9047-F7B3-4F72-8749-3ACEFAE8C922}" type="pres">
      <dgm:prSet presAssocID="{707C63AC-AC9F-4D9E-8A40-24A666FFF0B6}" presName="parTx" presStyleLbl="alignNode1" presStyleIdx="0" presStyleCnt="1" custScaleY="153554" custLinFactNeighborX="0" custLinFactNeighborY="-29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025F2-212F-43F9-8DAC-087667BBC08B}" type="pres">
      <dgm:prSet presAssocID="{707C63AC-AC9F-4D9E-8A40-24A666FFF0B6}" presName="desTx" presStyleLbl="alignAccFollowNode1" presStyleIdx="0" presStyleCnt="1" custScaleY="100792" custLinFactNeighborY="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048D5-3D9A-4316-B1A4-AD623B4CEFBB}" type="presOf" srcId="{056FB864-FEB8-40C4-9614-5A93981DFF8F}" destId="{E09025F2-212F-43F9-8DAC-087667BBC08B}" srcOrd="0" destOrd="3" presId="urn:microsoft.com/office/officeart/2005/8/layout/hList1"/>
    <dgm:cxn modelId="{A9E8EE28-A536-438C-9E61-B441DB02F770}" type="presOf" srcId="{0F59739C-CBB8-4571-BC2E-4DA9D3AFA02D}" destId="{E09025F2-212F-43F9-8DAC-087667BBC08B}" srcOrd="0" destOrd="10" presId="urn:microsoft.com/office/officeart/2005/8/layout/hList1"/>
    <dgm:cxn modelId="{33063FFE-6DD4-427D-86D7-23A30679173F}" srcId="{707C63AC-AC9F-4D9E-8A40-24A666FFF0B6}" destId="{189DA774-DD1B-40AA-A557-24B9C214D38A}" srcOrd="5" destOrd="0" parTransId="{047461FF-9448-47FA-84DB-8EE4ACE93649}" sibTransId="{5E34B27D-B054-4B9D-A189-04AF5B3FC2EF}"/>
    <dgm:cxn modelId="{8FA16B49-5318-491A-9554-AD6EF4C6E86E}" srcId="{707C63AC-AC9F-4D9E-8A40-24A666FFF0B6}" destId="{57DCEE05-A2BB-4616-B55F-552332FD8A55}" srcOrd="2" destOrd="0" parTransId="{AD27AE70-8D96-4A0C-A337-DA0EA00954E5}" sibTransId="{D48A4439-98BD-497F-ACB3-7244F1779AAF}"/>
    <dgm:cxn modelId="{12CB5038-B711-4613-AA99-CD516D8B3D58}" type="presOf" srcId="{57DCEE05-A2BB-4616-B55F-552332FD8A55}" destId="{E09025F2-212F-43F9-8DAC-087667BBC08B}" srcOrd="0" destOrd="2" presId="urn:microsoft.com/office/officeart/2005/8/layout/hList1"/>
    <dgm:cxn modelId="{CD817BDA-C3D8-4361-BC4B-B35A4E4CD61C}" srcId="{707C63AC-AC9F-4D9E-8A40-24A666FFF0B6}" destId="{51297287-F34B-4F28-AC07-D3F651677835}" srcOrd="0" destOrd="0" parTransId="{C04F53A3-F0E9-413F-9F58-CC82879A568C}" sibTransId="{EDAD4207-8614-4CA5-A6BE-F904EDFA7D41}"/>
    <dgm:cxn modelId="{6BA65217-BFF7-40E3-BA8B-E4EE74307844}" type="presOf" srcId="{B2E96449-61ED-4B91-A70C-BD34FA41E062}" destId="{E09025F2-212F-43F9-8DAC-087667BBC08B}" srcOrd="0" destOrd="14" presId="urn:microsoft.com/office/officeart/2005/8/layout/hList1"/>
    <dgm:cxn modelId="{CBCAAA5D-ECCF-4347-B4ED-F63FB109A63A}" type="presOf" srcId="{F08356E5-E415-44E7-A938-462A857AC87A}" destId="{E09025F2-212F-43F9-8DAC-087667BBC08B}" srcOrd="0" destOrd="9" presId="urn:microsoft.com/office/officeart/2005/8/layout/hList1"/>
    <dgm:cxn modelId="{A209E9E9-C6A1-41F2-B7B3-021B12FC6C73}" srcId="{707C63AC-AC9F-4D9E-8A40-24A666FFF0B6}" destId="{4FB0444C-42FA-4DE1-9622-37CC3801FF7F}" srcOrd="1" destOrd="0" parTransId="{66C95BDD-CF98-4CB6-A390-4548B6825F28}" sibTransId="{FB85EAC5-386A-439C-AA92-3F3AC94FD578}"/>
    <dgm:cxn modelId="{82FB1E98-A29E-4B8F-B45E-F50BC4144816}" type="presOf" srcId="{87EECFF3-F7AB-4CCE-9983-A6087E2262A4}" destId="{13C03957-7173-4752-AD1E-E406EC206F0C}" srcOrd="0" destOrd="0" presId="urn:microsoft.com/office/officeart/2005/8/layout/hList1"/>
    <dgm:cxn modelId="{07E2EA95-F02E-440E-95B6-FD55482B7B85}" type="presOf" srcId="{2E8AB6E4-321D-4AAB-90A2-08F56702F906}" destId="{E09025F2-212F-43F9-8DAC-087667BBC08B}" srcOrd="0" destOrd="12" presId="urn:microsoft.com/office/officeart/2005/8/layout/hList1"/>
    <dgm:cxn modelId="{52E2D064-983D-4568-890F-C0700B4FBC81}" type="presOf" srcId="{4FB0444C-42FA-4DE1-9622-37CC3801FF7F}" destId="{E09025F2-212F-43F9-8DAC-087667BBC08B}" srcOrd="0" destOrd="1" presId="urn:microsoft.com/office/officeart/2005/8/layout/hList1"/>
    <dgm:cxn modelId="{3F4D41DA-DE25-4E55-9EAE-A3923F47E60E}" srcId="{707C63AC-AC9F-4D9E-8A40-24A666FFF0B6}" destId="{435E6E93-1D53-4B07-A69F-87CB7434FC22}" srcOrd="13" destOrd="0" parTransId="{6BB704C6-958A-4B05-A212-2BB6FCE2B0F9}" sibTransId="{D7C8D54E-D6A4-4875-8E53-BEA34D3B024F}"/>
    <dgm:cxn modelId="{20B70F86-50CB-4002-848A-F28E21B5FA18}" srcId="{707C63AC-AC9F-4D9E-8A40-24A666FFF0B6}" destId="{8C64BEA4-69C9-4B04-85CD-51AB2A22BB4F}" srcOrd="7" destOrd="0" parTransId="{04C86C0B-2D98-445C-AF01-4F0F3E09B2C4}" sibTransId="{579717FF-C349-4314-A291-689E16508536}"/>
    <dgm:cxn modelId="{4212598B-E85B-4738-BA86-57D01065ED7F}" type="presOf" srcId="{435E6E93-1D53-4B07-A69F-87CB7434FC22}" destId="{E09025F2-212F-43F9-8DAC-087667BBC08B}" srcOrd="0" destOrd="13" presId="urn:microsoft.com/office/officeart/2005/8/layout/hList1"/>
    <dgm:cxn modelId="{F7B766DF-D860-4ED9-AAD4-004D9AAFEECF}" srcId="{707C63AC-AC9F-4D9E-8A40-24A666FFF0B6}" destId="{056FB864-FEB8-40C4-9614-5A93981DFF8F}" srcOrd="3" destOrd="0" parTransId="{A2FD2FC6-7785-45DD-9C07-9676525CDCDE}" sibTransId="{1405A659-A14B-47E3-8497-D1CCECA05758}"/>
    <dgm:cxn modelId="{B3725C41-3BED-4978-A751-0F2B08625667}" srcId="{707C63AC-AC9F-4D9E-8A40-24A666FFF0B6}" destId="{F08356E5-E415-44E7-A938-462A857AC87A}" srcOrd="9" destOrd="0" parTransId="{904B6A55-F25A-48DD-9C21-A10DCE45F15A}" sibTransId="{C5A87CEB-4EA4-4768-8B9F-66AFFEAF6BF8}"/>
    <dgm:cxn modelId="{32423D17-74D3-4EB6-AC18-0330A919072F}" type="presOf" srcId="{8C64BEA4-69C9-4B04-85CD-51AB2A22BB4F}" destId="{E09025F2-212F-43F9-8DAC-087667BBC08B}" srcOrd="0" destOrd="7" presId="urn:microsoft.com/office/officeart/2005/8/layout/hList1"/>
    <dgm:cxn modelId="{96A7BBF3-132B-41AE-88B7-CAFC237276FA}" srcId="{707C63AC-AC9F-4D9E-8A40-24A666FFF0B6}" destId="{E7DA3833-987E-46FF-9782-A5F920067CF2}" srcOrd="8" destOrd="0" parTransId="{3DD66B49-C8A7-432B-9421-1C86F0C4F911}" sibTransId="{7A101EEB-AC0C-422E-A5FD-5724C07680CD}"/>
    <dgm:cxn modelId="{3B3A3B7D-7D00-4329-AD86-83C88CB19AB3}" type="presOf" srcId="{189DA774-DD1B-40AA-A557-24B9C214D38A}" destId="{E09025F2-212F-43F9-8DAC-087667BBC08B}" srcOrd="0" destOrd="5" presId="urn:microsoft.com/office/officeart/2005/8/layout/hList1"/>
    <dgm:cxn modelId="{9FEC1FCB-6952-45EF-A2E3-18B113B5A8D9}" type="presOf" srcId="{E7DA3833-987E-46FF-9782-A5F920067CF2}" destId="{E09025F2-212F-43F9-8DAC-087667BBC08B}" srcOrd="0" destOrd="8" presId="urn:microsoft.com/office/officeart/2005/8/layout/hList1"/>
    <dgm:cxn modelId="{F53D5DFE-8363-4B12-BEB2-F60440648D58}" srcId="{707C63AC-AC9F-4D9E-8A40-24A666FFF0B6}" destId="{5123A670-48DA-4C8B-80FF-C071BBEB3042}" srcOrd="11" destOrd="0" parTransId="{FA08FC78-CF8A-4609-ACA3-0B7B8477A134}" sibTransId="{ADEEBB65-60FC-4DF1-8530-F813EC9C2F70}"/>
    <dgm:cxn modelId="{6680B3DD-BC25-43BB-A4E9-6279DBBCFCE4}" type="presOf" srcId="{707C63AC-AC9F-4D9E-8A40-24A666FFF0B6}" destId="{FEAF9047-F7B3-4F72-8749-3ACEFAE8C922}" srcOrd="0" destOrd="0" presId="urn:microsoft.com/office/officeart/2005/8/layout/hList1"/>
    <dgm:cxn modelId="{BEBAD4F4-E9E9-41BC-99E0-AD3F010FBBC1}" srcId="{707C63AC-AC9F-4D9E-8A40-24A666FFF0B6}" destId="{827A32A7-9B24-4772-99FE-B2AD6F0C5329}" srcOrd="4" destOrd="0" parTransId="{72B52EDA-6F93-49E4-8954-DDBC781F80C4}" sibTransId="{1EEF261F-FC72-4704-87C9-16A8FB8EB5CD}"/>
    <dgm:cxn modelId="{A7C8B1ED-51A2-4D02-86E4-8A2726A38C28}" srcId="{707C63AC-AC9F-4D9E-8A40-24A666FFF0B6}" destId="{2E8AB6E4-321D-4AAB-90A2-08F56702F906}" srcOrd="12" destOrd="0" parTransId="{082C8B9B-C0A1-4A46-8797-E67A6FB7F9A3}" sibTransId="{E67F5940-8698-4BF1-9492-7638CE239BF7}"/>
    <dgm:cxn modelId="{EB39B1C0-1103-4128-A59E-CB1378F663AA}" type="presOf" srcId="{51297287-F34B-4F28-AC07-D3F651677835}" destId="{E09025F2-212F-43F9-8DAC-087667BBC08B}" srcOrd="0" destOrd="0" presId="urn:microsoft.com/office/officeart/2005/8/layout/hList1"/>
    <dgm:cxn modelId="{CE3B5D56-3A49-40D6-A5A1-C50FE55A0829}" type="presOf" srcId="{EDE1DBC7-DCCE-4605-9876-0F2FEEDB99AD}" destId="{E09025F2-212F-43F9-8DAC-087667BBC08B}" srcOrd="0" destOrd="6" presId="urn:microsoft.com/office/officeart/2005/8/layout/hList1"/>
    <dgm:cxn modelId="{35D0A457-D5D9-4461-BB5F-1C60AC3DEDED}" srcId="{87EECFF3-F7AB-4CCE-9983-A6087E2262A4}" destId="{707C63AC-AC9F-4D9E-8A40-24A666FFF0B6}" srcOrd="0" destOrd="0" parTransId="{3BB97F06-18E7-4B5B-A2F8-A6AB1031BAFF}" sibTransId="{847B2F7D-80B5-4B5A-9D45-F42CBB997FD5}"/>
    <dgm:cxn modelId="{D8A6EB6F-D8DA-4CF3-AA38-7E2485A37FFB}" srcId="{707C63AC-AC9F-4D9E-8A40-24A666FFF0B6}" destId="{B2E96449-61ED-4B91-A70C-BD34FA41E062}" srcOrd="14" destOrd="0" parTransId="{2809A745-E7FF-4324-8B0A-69C304EF1B82}" sibTransId="{F05FBB0D-9415-4597-A250-6E76CEB24E91}"/>
    <dgm:cxn modelId="{AFE74432-4901-47D1-8E63-9DB97F7E2C80}" srcId="{707C63AC-AC9F-4D9E-8A40-24A666FFF0B6}" destId="{0F59739C-CBB8-4571-BC2E-4DA9D3AFA02D}" srcOrd="10" destOrd="0" parTransId="{15864419-FDCC-4D20-A634-2CB6C0EC4AEC}" sibTransId="{607DC6B1-6D69-413F-BDC1-7EEC82F06979}"/>
    <dgm:cxn modelId="{D2C58857-2279-4B5D-98CB-1B219F739B28}" srcId="{707C63AC-AC9F-4D9E-8A40-24A666FFF0B6}" destId="{EDE1DBC7-DCCE-4605-9876-0F2FEEDB99AD}" srcOrd="6" destOrd="0" parTransId="{7209DF8C-3A28-44D2-8D62-0E9C0DB59C56}" sibTransId="{4E0F2425-13F2-4522-BD81-46292248575B}"/>
    <dgm:cxn modelId="{E30E890B-C995-4328-BE1E-5C14BC4AE10B}" type="presOf" srcId="{5123A670-48DA-4C8B-80FF-C071BBEB3042}" destId="{E09025F2-212F-43F9-8DAC-087667BBC08B}" srcOrd="0" destOrd="11" presId="urn:microsoft.com/office/officeart/2005/8/layout/hList1"/>
    <dgm:cxn modelId="{60FAF758-6842-4A74-8B38-BC177359136F}" type="presOf" srcId="{827A32A7-9B24-4772-99FE-B2AD6F0C5329}" destId="{E09025F2-212F-43F9-8DAC-087667BBC08B}" srcOrd="0" destOrd="4" presId="urn:microsoft.com/office/officeart/2005/8/layout/hList1"/>
    <dgm:cxn modelId="{7BE93451-AD75-4232-B12A-E0007C2A8DDA}" type="presParOf" srcId="{13C03957-7173-4752-AD1E-E406EC206F0C}" destId="{C7EC7543-18D3-4040-AFCE-7CD1F2BD6EBB}" srcOrd="0" destOrd="0" presId="urn:microsoft.com/office/officeart/2005/8/layout/hList1"/>
    <dgm:cxn modelId="{A5E23365-472C-4040-AF45-617F3B69716E}" type="presParOf" srcId="{C7EC7543-18D3-4040-AFCE-7CD1F2BD6EBB}" destId="{FEAF9047-F7B3-4F72-8749-3ACEFAE8C922}" srcOrd="0" destOrd="0" presId="urn:microsoft.com/office/officeart/2005/8/layout/hList1"/>
    <dgm:cxn modelId="{47B04068-9E36-4427-A085-A53CD79790BC}" type="presParOf" srcId="{C7EC7543-18D3-4040-AFCE-7CD1F2BD6EBB}" destId="{E09025F2-212F-43F9-8DAC-087667BBC0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63FF0-F8CB-4305-9C09-C7CAB18730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622C4-EB4D-4661-8656-589FEC8EBE0C}">
      <dgm:prSet phldrT="[Text]" custT="1"/>
      <dgm:spPr/>
      <dgm:t>
        <a:bodyPr/>
        <a:lstStyle/>
        <a:p>
          <a:r>
            <a:rPr lang="en-US" sz="1300" b="1" dirty="0"/>
            <a:t>Drive Systems Change</a:t>
          </a:r>
        </a:p>
      </dgm:t>
    </dgm:pt>
    <dgm:pt modelId="{DC63CF1E-970F-49F5-A14A-648B4E1D070B}" type="parTrans" cxnId="{24DA0BC9-A556-432C-86A5-C2F53E666E2F}">
      <dgm:prSet/>
      <dgm:spPr/>
      <dgm:t>
        <a:bodyPr/>
        <a:lstStyle/>
        <a:p>
          <a:endParaRPr lang="en-US" sz="3200" b="1"/>
        </a:p>
      </dgm:t>
    </dgm:pt>
    <dgm:pt modelId="{DC02D353-E5C5-40FA-BEF9-A092B5D945D1}" type="sibTrans" cxnId="{24DA0BC9-A556-432C-86A5-C2F53E666E2F}">
      <dgm:prSet/>
      <dgm:spPr/>
      <dgm:t>
        <a:bodyPr/>
        <a:lstStyle/>
        <a:p>
          <a:endParaRPr lang="en-US" sz="3200" b="1"/>
        </a:p>
      </dgm:t>
    </dgm:pt>
    <dgm:pt modelId="{C064DCED-12FA-4EAD-AB48-B709C3FFEB65}">
      <dgm:prSet phldrT="[Text]" custT="1"/>
      <dgm:spPr/>
      <dgm:t>
        <a:bodyPr/>
        <a:lstStyle/>
        <a:p>
          <a:r>
            <a:rPr lang="en-US" sz="1300" b="1" dirty="0"/>
            <a:t>Strengthen the Capacity of Service Providers</a:t>
          </a:r>
        </a:p>
      </dgm:t>
    </dgm:pt>
    <dgm:pt modelId="{18D50FA0-60C4-4045-A1DC-8833A50A0BF4}" type="parTrans" cxnId="{3DF174FA-7AD8-40BC-A404-596DD2FBF6E5}">
      <dgm:prSet/>
      <dgm:spPr/>
      <dgm:t>
        <a:bodyPr/>
        <a:lstStyle/>
        <a:p>
          <a:endParaRPr lang="en-US" sz="3200" b="1"/>
        </a:p>
      </dgm:t>
    </dgm:pt>
    <dgm:pt modelId="{EE67D162-D6C5-4179-85F6-7D997D98DB13}" type="sibTrans" cxnId="{3DF174FA-7AD8-40BC-A404-596DD2FBF6E5}">
      <dgm:prSet/>
      <dgm:spPr/>
      <dgm:t>
        <a:bodyPr/>
        <a:lstStyle/>
        <a:p>
          <a:endParaRPr lang="en-US" sz="3200" b="1"/>
        </a:p>
      </dgm:t>
    </dgm:pt>
    <dgm:pt modelId="{9F5ECD3A-E1BF-41C1-8DD3-CAE9F9619F15}">
      <dgm:prSet phldrT="[Text]" custT="1"/>
      <dgm:spPr/>
      <dgm:t>
        <a:bodyPr/>
        <a:lstStyle/>
        <a:p>
          <a:r>
            <a:rPr lang="en-US" sz="1300" b="1" dirty="0"/>
            <a:t>Invest Financial, Social, and Human Capital</a:t>
          </a:r>
        </a:p>
      </dgm:t>
    </dgm:pt>
    <dgm:pt modelId="{9A33230B-464D-4AA7-B939-94DE170E79D2}" type="parTrans" cxnId="{EEFAFEB1-E31E-477E-9409-F8E87C74F4EF}">
      <dgm:prSet/>
      <dgm:spPr/>
      <dgm:t>
        <a:bodyPr/>
        <a:lstStyle/>
        <a:p>
          <a:endParaRPr lang="en-US" sz="3200" b="1"/>
        </a:p>
      </dgm:t>
    </dgm:pt>
    <dgm:pt modelId="{1872D0DF-1FA0-4744-A1D8-A0C9ED471561}" type="sibTrans" cxnId="{EEFAFEB1-E31E-477E-9409-F8E87C74F4EF}">
      <dgm:prSet/>
      <dgm:spPr/>
      <dgm:t>
        <a:bodyPr/>
        <a:lstStyle/>
        <a:p>
          <a:endParaRPr lang="en-US" sz="3200" b="1"/>
        </a:p>
      </dgm:t>
    </dgm:pt>
    <dgm:pt modelId="{CC047804-0C05-4343-BC34-07249CCD545B}" type="pres">
      <dgm:prSet presAssocID="{A3563FF0-F8CB-4305-9C09-C7CAB18730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F94C5A-5136-4C3E-832C-040A625E36AF}" type="pres">
      <dgm:prSet presAssocID="{A3563FF0-F8CB-4305-9C09-C7CAB187300F}" presName="Name1" presStyleCnt="0"/>
      <dgm:spPr/>
    </dgm:pt>
    <dgm:pt modelId="{50BB1B79-0BC4-4D5D-BDC9-2B555A1B1031}" type="pres">
      <dgm:prSet presAssocID="{A3563FF0-F8CB-4305-9C09-C7CAB187300F}" presName="cycle" presStyleCnt="0"/>
      <dgm:spPr/>
    </dgm:pt>
    <dgm:pt modelId="{60381429-13E7-40C1-9E70-399651AEF276}" type="pres">
      <dgm:prSet presAssocID="{A3563FF0-F8CB-4305-9C09-C7CAB187300F}" presName="srcNode" presStyleLbl="node1" presStyleIdx="0" presStyleCnt="3"/>
      <dgm:spPr/>
    </dgm:pt>
    <dgm:pt modelId="{971BFD5A-D4C6-4F6D-A5FF-4C8A2D325921}" type="pres">
      <dgm:prSet presAssocID="{A3563FF0-F8CB-4305-9C09-C7CAB187300F}" presName="conn" presStyleLbl="parChTrans1D2" presStyleIdx="0" presStyleCnt="1" custScaleX="86285" custLinFactNeighborX="-3978" custLinFactNeighborY="0"/>
      <dgm:spPr/>
      <dgm:t>
        <a:bodyPr/>
        <a:lstStyle/>
        <a:p>
          <a:endParaRPr lang="en-US"/>
        </a:p>
      </dgm:t>
    </dgm:pt>
    <dgm:pt modelId="{82AE8F07-4F8A-4B7A-94B0-503BE1D8E1F3}" type="pres">
      <dgm:prSet presAssocID="{A3563FF0-F8CB-4305-9C09-C7CAB187300F}" presName="extraNode" presStyleLbl="node1" presStyleIdx="0" presStyleCnt="3"/>
      <dgm:spPr/>
    </dgm:pt>
    <dgm:pt modelId="{3F44F1B5-A4FB-40ED-84DE-B10B902A3509}" type="pres">
      <dgm:prSet presAssocID="{A3563FF0-F8CB-4305-9C09-C7CAB187300F}" presName="dstNode" presStyleLbl="node1" presStyleIdx="0" presStyleCnt="3"/>
      <dgm:spPr/>
    </dgm:pt>
    <dgm:pt modelId="{4F89C5C4-1D8B-49DE-A487-D556F232A368}" type="pres">
      <dgm:prSet presAssocID="{0A1622C4-EB4D-4661-8656-589FEC8EBE0C}" presName="text_1" presStyleLbl="node1" presStyleIdx="0" presStyleCnt="3" custLinFactNeighborX="-12693" custLinFactNeighborY="10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B514-7EE3-41B9-9991-295693F12BA4}" type="pres">
      <dgm:prSet presAssocID="{0A1622C4-EB4D-4661-8656-589FEC8EBE0C}" presName="accent_1" presStyleCnt="0"/>
      <dgm:spPr/>
    </dgm:pt>
    <dgm:pt modelId="{F89E4A3B-C88D-4558-AFB9-B8C48B5EAFB1}" type="pres">
      <dgm:prSet presAssocID="{0A1622C4-EB4D-4661-8656-589FEC8EBE0C}" presName="accentRepeatNode" presStyleLbl="solidFgAcc1" presStyleIdx="0" presStyleCnt="3" custScaleX="66641" custScaleY="69074" custLinFactNeighborX="-23805" custLinFactNeighborY="2980"/>
      <dgm:spPr/>
    </dgm:pt>
    <dgm:pt modelId="{E89F734C-1A72-4E53-98D1-FEA33B785FEB}" type="pres">
      <dgm:prSet presAssocID="{C064DCED-12FA-4EAD-AB48-B709C3FFEB65}" presName="text_2" presStyleLbl="node1" presStyleIdx="1" presStyleCnt="3" custScaleY="122326" custLinFactNeighborX="-17002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02DA5-F044-4149-9B25-43A6BC102BEC}" type="pres">
      <dgm:prSet presAssocID="{C064DCED-12FA-4EAD-AB48-B709C3FFEB65}" presName="accent_2" presStyleCnt="0"/>
      <dgm:spPr/>
    </dgm:pt>
    <dgm:pt modelId="{3F29DD88-FF1D-4E29-B9DC-7220815E16FF}" type="pres">
      <dgm:prSet presAssocID="{C064DCED-12FA-4EAD-AB48-B709C3FFEB65}" presName="accentRepeatNode" presStyleLbl="solidFgAcc1" presStyleIdx="1" presStyleCnt="3" custScaleX="64408" custScaleY="61511" custLinFactNeighborX="-30197" custLinFactNeighborY="-1663"/>
      <dgm:spPr/>
    </dgm:pt>
    <dgm:pt modelId="{4F251E44-E604-4BE8-8649-0CFB6D1E4670}" type="pres">
      <dgm:prSet presAssocID="{9F5ECD3A-E1BF-41C1-8DD3-CAE9F9619F15}" presName="text_3" presStyleLbl="node1" presStyleIdx="2" presStyleCnt="3" custLinFactNeighborX="-12270" custLinFactNeighborY="-1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CE5CC-83F0-4C3B-B639-41656C72404D}" type="pres">
      <dgm:prSet presAssocID="{9F5ECD3A-E1BF-41C1-8DD3-CAE9F9619F15}" presName="accent_3" presStyleCnt="0"/>
      <dgm:spPr/>
    </dgm:pt>
    <dgm:pt modelId="{FAF57491-CF33-426A-A196-56112A361816}" type="pres">
      <dgm:prSet presAssocID="{9F5ECD3A-E1BF-41C1-8DD3-CAE9F9619F15}" presName="accentRepeatNode" presStyleLbl="solidFgAcc1" presStyleIdx="2" presStyleCnt="3" custScaleX="61842" custScaleY="64397" custLinFactNeighborX="-33321" custLinFactNeighborY="30"/>
      <dgm:spPr/>
    </dgm:pt>
  </dgm:ptLst>
  <dgm:cxnLst>
    <dgm:cxn modelId="{26F7D387-47A9-4147-AB44-7BD50456BC8B}" type="presOf" srcId="{9F5ECD3A-E1BF-41C1-8DD3-CAE9F9619F15}" destId="{4F251E44-E604-4BE8-8649-0CFB6D1E4670}" srcOrd="0" destOrd="0" presId="urn:microsoft.com/office/officeart/2008/layout/VerticalCurvedList"/>
    <dgm:cxn modelId="{EEFAFEB1-E31E-477E-9409-F8E87C74F4EF}" srcId="{A3563FF0-F8CB-4305-9C09-C7CAB187300F}" destId="{9F5ECD3A-E1BF-41C1-8DD3-CAE9F9619F15}" srcOrd="2" destOrd="0" parTransId="{9A33230B-464D-4AA7-B939-94DE170E79D2}" sibTransId="{1872D0DF-1FA0-4744-A1D8-A0C9ED471561}"/>
    <dgm:cxn modelId="{A54EF15B-40AB-4E56-A819-2B253329EF0F}" type="presOf" srcId="{A3563FF0-F8CB-4305-9C09-C7CAB187300F}" destId="{CC047804-0C05-4343-BC34-07249CCD545B}" srcOrd="0" destOrd="0" presId="urn:microsoft.com/office/officeart/2008/layout/VerticalCurvedList"/>
    <dgm:cxn modelId="{A2EF9EA1-1FDC-4250-9F17-3E5684902E89}" type="presOf" srcId="{0A1622C4-EB4D-4661-8656-589FEC8EBE0C}" destId="{4F89C5C4-1D8B-49DE-A487-D556F232A368}" srcOrd="0" destOrd="0" presId="urn:microsoft.com/office/officeart/2008/layout/VerticalCurvedList"/>
    <dgm:cxn modelId="{3DF174FA-7AD8-40BC-A404-596DD2FBF6E5}" srcId="{A3563FF0-F8CB-4305-9C09-C7CAB187300F}" destId="{C064DCED-12FA-4EAD-AB48-B709C3FFEB65}" srcOrd="1" destOrd="0" parTransId="{18D50FA0-60C4-4045-A1DC-8833A50A0BF4}" sibTransId="{EE67D162-D6C5-4179-85F6-7D997D98DB13}"/>
    <dgm:cxn modelId="{4067DD36-0960-4838-A069-5B8DE35AA725}" type="presOf" srcId="{C064DCED-12FA-4EAD-AB48-B709C3FFEB65}" destId="{E89F734C-1A72-4E53-98D1-FEA33B785FEB}" srcOrd="0" destOrd="0" presId="urn:microsoft.com/office/officeart/2008/layout/VerticalCurvedList"/>
    <dgm:cxn modelId="{8AFF8BB0-4546-447C-96C3-87ACD600F8FD}" type="presOf" srcId="{DC02D353-E5C5-40FA-BEF9-A092B5D945D1}" destId="{971BFD5A-D4C6-4F6D-A5FF-4C8A2D325921}" srcOrd="0" destOrd="0" presId="urn:microsoft.com/office/officeart/2008/layout/VerticalCurvedList"/>
    <dgm:cxn modelId="{24DA0BC9-A556-432C-86A5-C2F53E666E2F}" srcId="{A3563FF0-F8CB-4305-9C09-C7CAB187300F}" destId="{0A1622C4-EB4D-4661-8656-589FEC8EBE0C}" srcOrd="0" destOrd="0" parTransId="{DC63CF1E-970F-49F5-A14A-648B4E1D070B}" sibTransId="{DC02D353-E5C5-40FA-BEF9-A092B5D945D1}"/>
    <dgm:cxn modelId="{6240CFCB-E3AA-473E-8865-BEAA0B8C152F}" type="presParOf" srcId="{CC047804-0C05-4343-BC34-07249CCD545B}" destId="{60F94C5A-5136-4C3E-832C-040A625E36AF}" srcOrd="0" destOrd="0" presId="urn:microsoft.com/office/officeart/2008/layout/VerticalCurvedList"/>
    <dgm:cxn modelId="{8F9893A3-1DF3-43E1-916A-1CE451290D69}" type="presParOf" srcId="{60F94C5A-5136-4C3E-832C-040A625E36AF}" destId="{50BB1B79-0BC4-4D5D-BDC9-2B555A1B1031}" srcOrd="0" destOrd="0" presId="urn:microsoft.com/office/officeart/2008/layout/VerticalCurvedList"/>
    <dgm:cxn modelId="{3832889D-E65E-4451-B327-373EC6EFC43D}" type="presParOf" srcId="{50BB1B79-0BC4-4D5D-BDC9-2B555A1B1031}" destId="{60381429-13E7-40C1-9E70-399651AEF276}" srcOrd="0" destOrd="0" presId="urn:microsoft.com/office/officeart/2008/layout/VerticalCurvedList"/>
    <dgm:cxn modelId="{A47A6083-E389-45B3-8E1E-1247F444491B}" type="presParOf" srcId="{50BB1B79-0BC4-4D5D-BDC9-2B555A1B1031}" destId="{971BFD5A-D4C6-4F6D-A5FF-4C8A2D325921}" srcOrd="1" destOrd="0" presId="urn:microsoft.com/office/officeart/2008/layout/VerticalCurvedList"/>
    <dgm:cxn modelId="{EF2D04F9-01AC-4A2F-97CB-953696429239}" type="presParOf" srcId="{50BB1B79-0BC4-4D5D-BDC9-2B555A1B1031}" destId="{82AE8F07-4F8A-4B7A-94B0-503BE1D8E1F3}" srcOrd="2" destOrd="0" presId="urn:microsoft.com/office/officeart/2008/layout/VerticalCurvedList"/>
    <dgm:cxn modelId="{6241E584-C082-4342-8522-BE2C28C1F7C0}" type="presParOf" srcId="{50BB1B79-0BC4-4D5D-BDC9-2B555A1B1031}" destId="{3F44F1B5-A4FB-40ED-84DE-B10B902A3509}" srcOrd="3" destOrd="0" presId="urn:microsoft.com/office/officeart/2008/layout/VerticalCurvedList"/>
    <dgm:cxn modelId="{6AF367AD-5AEA-4CA3-B8BE-E638880FC639}" type="presParOf" srcId="{60F94C5A-5136-4C3E-832C-040A625E36AF}" destId="{4F89C5C4-1D8B-49DE-A487-D556F232A368}" srcOrd="1" destOrd="0" presId="urn:microsoft.com/office/officeart/2008/layout/VerticalCurvedList"/>
    <dgm:cxn modelId="{80DAE039-128C-4BE1-AB1B-16891E31272B}" type="presParOf" srcId="{60F94C5A-5136-4C3E-832C-040A625E36AF}" destId="{BCD9B514-7EE3-41B9-9991-295693F12BA4}" srcOrd="2" destOrd="0" presId="urn:microsoft.com/office/officeart/2008/layout/VerticalCurvedList"/>
    <dgm:cxn modelId="{3BA39675-086C-4542-B2DD-AABEEC464BE3}" type="presParOf" srcId="{BCD9B514-7EE3-41B9-9991-295693F12BA4}" destId="{F89E4A3B-C88D-4558-AFB9-B8C48B5EAFB1}" srcOrd="0" destOrd="0" presId="urn:microsoft.com/office/officeart/2008/layout/VerticalCurvedList"/>
    <dgm:cxn modelId="{F4E65F68-8E51-4F24-A6DE-28943F0DBECC}" type="presParOf" srcId="{60F94C5A-5136-4C3E-832C-040A625E36AF}" destId="{E89F734C-1A72-4E53-98D1-FEA33B785FEB}" srcOrd="3" destOrd="0" presId="urn:microsoft.com/office/officeart/2008/layout/VerticalCurvedList"/>
    <dgm:cxn modelId="{9F7854EE-748D-4E4B-BB78-FF79DED80539}" type="presParOf" srcId="{60F94C5A-5136-4C3E-832C-040A625E36AF}" destId="{51002DA5-F044-4149-9B25-43A6BC102BEC}" srcOrd="4" destOrd="0" presId="urn:microsoft.com/office/officeart/2008/layout/VerticalCurvedList"/>
    <dgm:cxn modelId="{CE2C4668-9647-47B9-AE92-0D036F0F2DA7}" type="presParOf" srcId="{51002DA5-F044-4149-9B25-43A6BC102BEC}" destId="{3F29DD88-FF1D-4E29-B9DC-7220815E16FF}" srcOrd="0" destOrd="0" presId="urn:microsoft.com/office/officeart/2008/layout/VerticalCurvedList"/>
    <dgm:cxn modelId="{86F94C48-5A83-4418-BF10-06AFC31F34DF}" type="presParOf" srcId="{60F94C5A-5136-4C3E-832C-040A625E36AF}" destId="{4F251E44-E604-4BE8-8649-0CFB6D1E4670}" srcOrd="5" destOrd="0" presId="urn:microsoft.com/office/officeart/2008/layout/VerticalCurvedList"/>
    <dgm:cxn modelId="{4EBDE18E-A835-4432-8CFF-542D228C84CD}" type="presParOf" srcId="{60F94C5A-5136-4C3E-832C-040A625E36AF}" destId="{E43CE5CC-83F0-4C3B-B639-41656C72404D}" srcOrd="6" destOrd="0" presId="urn:microsoft.com/office/officeart/2008/layout/VerticalCurvedList"/>
    <dgm:cxn modelId="{E9439FB2-FCD6-4E54-8E13-E8B92BF3E005}" type="presParOf" srcId="{E43CE5CC-83F0-4C3B-B639-41656C72404D}" destId="{FAF57491-CF33-426A-A196-56112A3618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9383D-2F65-47E0-9521-7480AFF9D2C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2F7F5BD-9377-4C6C-97D2-14E0D91F118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50" b="1" dirty="0"/>
            <a:t>Prevent or decrease occurrence of issue</a:t>
          </a:r>
        </a:p>
      </dgm:t>
    </dgm:pt>
    <dgm:pt modelId="{B0B060DE-B8F9-4725-AF3F-FFEC8C7B08EB}" type="parTrans" cxnId="{391A70B0-1630-4636-A4DB-A42C8325CC03}">
      <dgm:prSet/>
      <dgm:spPr/>
      <dgm:t>
        <a:bodyPr/>
        <a:lstStyle/>
        <a:p>
          <a:endParaRPr lang="en-US" sz="2800" b="1"/>
        </a:p>
      </dgm:t>
    </dgm:pt>
    <dgm:pt modelId="{A67BF7A7-FA29-4976-ABED-133CB9E2738F}" type="sibTrans" cxnId="{391A70B0-1630-4636-A4DB-A42C8325CC03}">
      <dgm:prSet/>
      <dgm:spPr/>
      <dgm:t>
        <a:bodyPr/>
        <a:lstStyle/>
        <a:p>
          <a:endParaRPr lang="en-US" sz="2800" b="1"/>
        </a:p>
      </dgm:t>
    </dgm:pt>
    <dgm:pt modelId="{968ADF00-9C05-4162-B4C9-2059B1B74BF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1" dirty="0"/>
            <a:t>Increase Scale &amp; Efficacy</a:t>
          </a:r>
        </a:p>
      </dgm:t>
    </dgm:pt>
    <dgm:pt modelId="{53BF7B92-E1D8-4A95-B7A4-111DA01FC92D}" type="parTrans" cxnId="{A740A9CF-5B8B-4EAE-9924-F37908F0DDB0}">
      <dgm:prSet/>
      <dgm:spPr/>
      <dgm:t>
        <a:bodyPr/>
        <a:lstStyle/>
        <a:p>
          <a:endParaRPr lang="en-US" sz="2800" b="1"/>
        </a:p>
      </dgm:t>
    </dgm:pt>
    <dgm:pt modelId="{69BE8FFD-2230-4DF3-BE27-B41702983BF0}" type="sibTrans" cxnId="{A740A9CF-5B8B-4EAE-9924-F37908F0DDB0}">
      <dgm:prSet/>
      <dgm:spPr/>
      <dgm:t>
        <a:bodyPr/>
        <a:lstStyle/>
        <a:p>
          <a:endParaRPr lang="en-US" sz="2800" b="1"/>
        </a:p>
      </dgm:t>
    </dgm:pt>
    <dgm:pt modelId="{803EF5A0-94FE-4A74-8F51-460BAE3A6F14}">
      <dgm:prSet phldrT="[Text]" custT="1"/>
      <dgm:spPr/>
      <dgm:t>
        <a:bodyPr/>
        <a:lstStyle/>
        <a:p>
          <a:r>
            <a:rPr lang="en-US" sz="1300" b="1" dirty="0"/>
            <a:t>Stabilize Service Provision</a:t>
          </a:r>
        </a:p>
      </dgm:t>
    </dgm:pt>
    <dgm:pt modelId="{9026E57E-2795-4E5A-826F-DD69A4505DF4}" type="parTrans" cxnId="{1F4BF174-AFEF-4B78-982C-35254F9890BF}">
      <dgm:prSet/>
      <dgm:spPr/>
      <dgm:t>
        <a:bodyPr/>
        <a:lstStyle/>
        <a:p>
          <a:endParaRPr lang="en-US" sz="2800" b="1"/>
        </a:p>
      </dgm:t>
    </dgm:pt>
    <dgm:pt modelId="{60349CE6-C15F-4238-B6D2-3FF3074E0D13}" type="sibTrans" cxnId="{1F4BF174-AFEF-4B78-982C-35254F9890BF}">
      <dgm:prSet/>
      <dgm:spPr/>
      <dgm:t>
        <a:bodyPr/>
        <a:lstStyle/>
        <a:p>
          <a:endParaRPr lang="en-US" sz="2800" b="1"/>
        </a:p>
      </dgm:t>
    </dgm:pt>
    <dgm:pt modelId="{90C8C2C8-1558-49F4-B9AD-19CBD7120630}" type="pres">
      <dgm:prSet presAssocID="{2C19383D-2F65-47E0-9521-7480AFF9D2C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DB3AF0-E0A5-4A9F-B327-F7507A2E4FD0}" type="pres">
      <dgm:prSet presAssocID="{B2F7F5BD-9377-4C6C-97D2-14E0D91F1188}" presName="gear1" presStyleLbl="node1" presStyleIdx="0" presStyleCnt="3" custScaleX="85804" custScaleY="69095" custLinFactNeighborX="-8181" custLinFactNeighborY="7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7BD3-EBC6-4E31-B452-A6479D0D6D30}" type="pres">
      <dgm:prSet presAssocID="{B2F7F5BD-9377-4C6C-97D2-14E0D91F1188}" presName="gear1srcNode" presStyleLbl="node1" presStyleIdx="0" presStyleCnt="3"/>
      <dgm:spPr/>
      <dgm:t>
        <a:bodyPr/>
        <a:lstStyle/>
        <a:p>
          <a:endParaRPr lang="en-US"/>
        </a:p>
      </dgm:t>
    </dgm:pt>
    <dgm:pt modelId="{2C18F1B4-312E-49B3-B187-5FDA13A9AAAD}" type="pres">
      <dgm:prSet presAssocID="{B2F7F5BD-9377-4C6C-97D2-14E0D91F1188}" presName="gear1dstNode" presStyleLbl="node1" presStyleIdx="0" presStyleCnt="3"/>
      <dgm:spPr/>
      <dgm:t>
        <a:bodyPr/>
        <a:lstStyle/>
        <a:p>
          <a:endParaRPr lang="en-US"/>
        </a:p>
      </dgm:t>
    </dgm:pt>
    <dgm:pt modelId="{8984FA08-716C-4B1C-AAB5-BDB09AB1E48D}" type="pres">
      <dgm:prSet presAssocID="{968ADF00-9C05-4162-B4C9-2059B1B74BFA}" presName="gear2" presStyleLbl="node1" presStyleIdx="1" presStyleCnt="3" custScaleX="127452" custScaleY="115788" custLinFactNeighborX="-26062" custLinFactNeighborY="25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71C8D-2FE6-4B49-9A95-0891916CF462}" type="pres">
      <dgm:prSet presAssocID="{968ADF00-9C05-4162-B4C9-2059B1B74BFA}" presName="gear2srcNode" presStyleLbl="node1" presStyleIdx="1" presStyleCnt="3"/>
      <dgm:spPr/>
      <dgm:t>
        <a:bodyPr/>
        <a:lstStyle/>
        <a:p>
          <a:endParaRPr lang="en-US"/>
        </a:p>
      </dgm:t>
    </dgm:pt>
    <dgm:pt modelId="{AE1F4312-E1AC-45A9-B134-9E050AB49D02}" type="pres">
      <dgm:prSet presAssocID="{968ADF00-9C05-4162-B4C9-2059B1B74BFA}" presName="gear2dstNode" presStyleLbl="node1" presStyleIdx="1" presStyleCnt="3"/>
      <dgm:spPr/>
      <dgm:t>
        <a:bodyPr/>
        <a:lstStyle/>
        <a:p>
          <a:endParaRPr lang="en-US"/>
        </a:p>
      </dgm:t>
    </dgm:pt>
    <dgm:pt modelId="{23CAB096-6AC4-464A-9F9A-008510F3A0ED}" type="pres">
      <dgm:prSet presAssocID="{803EF5A0-94FE-4A74-8F51-460BAE3A6F14}" presName="gear3" presStyleLbl="node1" presStyleIdx="2" presStyleCnt="3" custScaleX="107299" custScaleY="102516" custLinFactNeighborX="-15996" custLinFactNeighborY="-19708"/>
      <dgm:spPr/>
      <dgm:t>
        <a:bodyPr/>
        <a:lstStyle/>
        <a:p>
          <a:endParaRPr lang="en-US"/>
        </a:p>
      </dgm:t>
    </dgm:pt>
    <dgm:pt modelId="{0357667D-B3CC-430C-908F-099B5FAD1D3D}" type="pres">
      <dgm:prSet presAssocID="{803EF5A0-94FE-4A74-8F51-460BAE3A6F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F690E-89BC-4A83-8E7E-7E62B5E103C6}" type="pres">
      <dgm:prSet presAssocID="{803EF5A0-94FE-4A74-8F51-460BAE3A6F14}" presName="gear3srcNode" presStyleLbl="node1" presStyleIdx="2" presStyleCnt="3"/>
      <dgm:spPr/>
      <dgm:t>
        <a:bodyPr/>
        <a:lstStyle/>
        <a:p>
          <a:endParaRPr lang="en-US"/>
        </a:p>
      </dgm:t>
    </dgm:pt>
    <dgm:pt modelId="{D01B6A2A-E26E-4C61-8BBF-3A4F1035FB0D}" type="pres">
      <dgm:prSet presAssocID="{803EF5A0-94FE-4A74-8F51-460BAE3A6F14}" presName="gear3dstNode" presStyleLbl="node1" presStyleIdx="2" presStyleCnt="3"/>
      <dgm:spPr/>
      <dgm:t>
        <a:bodyPr/>
        <a:lstStyle/>
        <a:p>
          <a:endParaRPr lang="en-US"/>
        </a:p>
      </dgm:t>
    </dgm:pt>
    <dgm:pt modelId="{AD8D8BD9-30D0-4D7E-8897-501AF1BC87F7}" type="pres">
      <dgm:prSet presAssocID="{A67BF7A7-FA29-4976-ABED-133CB9E2738F}" presName="connector1" presStyleLbl="sibTrans2D1" presStyleIdx="0" presStyleCnt="3" custLinFactNeighborX="-23585" custLinFactNeighborY="9033"/>
      <dgm:spPr/>
      <dgm:t>
        <a:bodyPr/>
        <a:lstStyle/>
        <a:p>
          <a:endParaRPr lang="en-US"/>
        </a:p>
      </dgm:t>
    </dgm:pt>
    <dgm:pt modelId="{84E6CB61-8E01-47CD-A2B9-625D49F7226E}" type="pres">
      <dgm:prSet presAssocID="{69BE8FFD-2230-4DF3-BE27-B41702983BF0}" presName="connector2" presStyleLbl="sibTrans2D1" presStyleIdx="1" presStyleCnt="3" custAng="571734" custLinFactNeighborX="-24700" custLinFactNeighborY="-5928"/>
      <dgm:spPr/>
      <dgm:t>
        <a:bodyPr/>
        <a:lstStyle/>
        <a:p>
          <a:endParaRPr lang="en-US"/>
        </a:p>
      </dgm:t>
    </dgm:pt>
    <dgm:pt modelId="{01F0F15D-2D46-4EE1-BFF2-A25679A79CFC}" type="pres">
      <dgm:prSet presAssocID="{60349CE6-C15F-4238-B6D2-3FF3074E0D13}" presName="connector3" presStyleLbl="sibTrans2D1" presStyleIdx="2" presStyleCnt="3" custScaleX="105784" custScaleY="92901" custLinFactNeighborX="-21058" custLinFactNeighborY="-11226"/>
      <dgm:spPr/>
      <dgm:t>
        <a:bodyPr/>
        <a:lstStyle/>
        <a:p>
          <a:endParaRPr lang="en-US"/>
        </a:p>
      </dgm:t>
    </dgm:pt>
  </dgm:ptLst>
  <dgm:cxnLst>
    <dgm:cxn modelId="{A598B85C-4A27-41B5-8A0D-6AEA94F745F0}" type="presOf" srcId="{803EF5A0-94FE-4A74-8F51-460BAE3A6F14}" destId="{532F690E-89BC-4A83-8E7E-7E62B5E103C6}" srcOrd="2" destOrd="0" presId="urn:microsoft.com/office/officeart/2005/8/layout/gear1"/>
    <dgm:cxn modelId="{610F06D7-AAF1-4398-8993-D18BA1BC9D1F}" type="presOf" srcId="{69BE8FFD-2230-4DF3-BE27-B41702983BF0}" destId="{84E6CB61-8E01-47CD-A2B9-625D49F7226E}" srcOrd="0" destOrd="0" presId="urn:microsoft.com/office/officeart/2005/8/layout/gear1"/>
    <dgm:cxn modelId="{E33C9095-45A8-4612-9A11-569E1E1F3F29}" type="presOf" srcId="{968ADF00-9C05-4162-B4C9-2059B1B74BFA}" destId="{30771C8D-2FE6-4B49-9A95-0891916CF462}" srcOrd="1" destOrd="0" presId="urn:microsoft.com/office/officeart/2005/8/layout/gear1"/>
    <dgm:cxn modelId="{B08CEEA9-446B-4615-B92F-01D5B04CDC10}" type="presOf" srcId="{B2F7F5BD-9377-4C6C-97D2-14E0D91F1188}" destId="{4CDB3AF0-E0A5-4A9F-B327-F7507A2E4FD0}" srcOrd="0" destOrd="0" presId="urn:microsoft.com/office/officeart/2005/8/layout/gear1"/>
    <dgm:cxn modelId="{0003EED7-3E66-467A-9991-7E2A06E263B2}" type="presOf" srcId="{A67BF7A7-FA29-4976-ABED-133CB9E2738F}" destId="{AD8D8BD9-30D0-4D7E-8897-501AF1BC87F7}" srcOrd="0" destOrd="0" presId="urn:microsoft.com/office/officeart/2005/8/layout/gear1"/>
    <dgm:cxn modelId="{0F1D9BF3-C38F-4561-8277-4A423426E201}" type="presOf" srcId="{803EF5A0-94FE-4A74-8F51-460BAE3A6F14}" destId="{23CAB096-6AC4-464A-9F9A-008510F3A0ED}" srcOrd="0" destOrd="0" presId="urn:microsoft.com/office/officeart/2005/8/layout/gear1"/>
    <dgm:cxn modelId="{D2CFB36C-CDC9-4969-884C-F9232EFE8CA8}" type="presOf" srcId="{B2F7F5BD-9377-4C6C-97D2-14E0D91F1188}" destId="{F24A7BD3-EBC6-4E31-B452-A6479D0D6D30}" srcOrd="1" destOrd="0" presId="urn:microsoft.com/office/officeart/2005/8/layout/gear1"/>
    <dgm:cxn modelId="{4C744C61-4FDF-4B7C-A641-61C7F8F0BD6B}" type="presOf" srcId="{60349CE6-C15F-4238-B6D2-3FF3074E0D13}" destId="{01F0F15D-2D46-4EE1-BFF2-A25679A79CFC}" srcOrd="0" destOrd="0" presId="urn:microsoft.com/office/officeart/2005/8/layout/gear1"/>
    <dgm:cxn modelId="{B26EF346-165F-4DAC-A517-EFE9AF098B2A}" type="presOf" srcId="{968ADF00-9C05-4162-B4C9-2059B1B74BFA}" destId="{AE1F4312-E1AC-45A9-B134-9E050AB49D02}" srcOrd="2" destOrd="0" presId="urn:microsoft.com/office/officeart/2005/8/layout/gear1"/>
    <dgm:cxn modelId="{7A349AC1-D772-4F96-A651-FC887C4E3F75}" type="presOf" srcId="{2C19383D-2F65-47E0-9521-7480AFF9D2C5}" destId="{90C8C2C8-1558-49F4-B9AD-19CBD7120630}" srcOrd="0" destOrd="0" presId="urn:microsoft.com/office/officeart/2005/8/layout/gear1"/>
    <dgm:cxn modelId="{F269C0F3-F638-4CC8-B10C-A51197552880}" type="presOf" srcId="{968ADF00-9C05-4162-B4C9-2059B1B74BFA}" destId="{8984FA08-716C-4B1C-AAB5-BDB09AB1E48D}" srcOrd="0" destOrd="0" presId="urn:microsoft.com/office/officeart/2005/8/layout/gear1"/>
    <dgm:cxn modelId="{8FB6DDEA-4756-4106-861F-29342F473106}" type="presOf" srcId="{803EF5A0-94FE-4A74-8F51-460BAE3A6F14}" destId="{D01B6A2A-E26E-4C61-8BBF-3A4F1035FB0D}" srcOrd="3" destOrd="0" presId="urn:microsoft.com/office/officeart/2005/8/layout/gear1"/>
    <dgm:cxn modelId="{1F4BF174-AFEF-4B78-982C-35254F9890BF}" srcId="{2C19383D-2F65-47E0-9521-7480AFF9D2C5}" destId="{803EF5A0-94FE-4A74-8F51-460BAE3A6F14}" srcOrd="2" destOrd="0" parTransId="{9026E57E-2795-4E5A-826F-DD69A4505DF4}" sibTransId="{60349CE6-C15F-4238-B6D2-3FF3074E0D13}"/>
    <dgm:cxn modelId="{391A70B0-1630-4636-A4DB-A42C8325CC03}" srcId="{2C19383D-2F65-47E0-9521-7480AFF9D2C5}" destId="{B2F7F5BD-9377-4C6C-97D2-14E0D91F1188}" srcOrd="0" destOrd="0" parTransId="{B0B060DE-B8F9-4725-AF3F-FFEC8C7B08EB}" sibTransId="{A67BF7A7-FA29-4976-ABED-133CB9E2738F}"/>
    <dgm:cxn modelId="{A740A9CF-5B8B-4EAE-9924-F37908F0DDB0}" srcId="{2C19383D-2F65-47E0-9521-7480AFF9D2C5}" destId="{968ADF00-9C05-4162-B4C9-2059B1B74BFA}" srcOrd="1" destOrd="0" parTransId="{53BF7B92-E1D8-4A95-B7A4-111DA01FC92D}" sibTransId="{69BE8FFD-2230-4DF3-BE27-B41702983BF0}"/>
    <dgm:cxn modelId="{2F44F0EB-D6B2-4734-8269-9A750557D172}" type="presOf" srcId="{B2F7F5BD-9377-4C6C-97D2-14E0D91F1188}" destId="{2C18F1B4-312E-49B3-B187-5FDA13A9AAAD}" srcOrd="2" destOrd="0" presId="urn:microsoft.com/office/officeart/2005/8/layout/gear1"/>
    <dgm:cxn modelId="{7BF2E3FD-0BD1-4FB1-B239-BA64931BCD2F}" type="presOf" srcId="{803EF5A0-94FE-4A74-8F51-460BAE3A6F14}" destId="{0357667D-B3CC-430C-908F-099B5FAD1D3D}" srcOrd="1" destOrd="0" presId="urn:microsoft.com/office/officeart/2005/8/layout/gear1"/>
    <dgm:cxn modelId="{BE4061B5-FB27-4FFA-A909-B252B6874F3E}" type="presParOf" srcId="{90C8C2C8-1558-49F4-B9AD-19CBD7120630}" destId="{4CDB3AF0-E0A5-4A9F-B327-F7507A2E4FD0}" srcOrd="0" destOrd="0" presId="urn:microsoft.com/office/officeart/2005/8/layout/gear1"/>
    <dgm:cxn modelId="{7C7C4936-4099-45E8-ABB8-4F5D15E468C6}" type="presParOf" srcId="{90C8C2C8-1558-49F4-B9AD-19CBD7120630}" destId="{F24A7BD3-EBC6-4E31-B452-A6479D0D6D30}" srcOrd="1" destOrd="0" presId="urn:microsoft.com/office/officeart/2005/8/layout/gear1"/>
    <dgm:cxn modelId="{F8125110-CD7A-4E71-B830-BC7820B83A7E}" type="presParOf" srcId="{90C8C2C8-1558-49F4-B9AD-19CBD7120630}" destId="{2C18F1B4-312E-49B3-B187-5FDA13A9AAAD}" srcOrd="2" destOrd="0" presId="urn:microsoft.com/office/officeart/2005/8/layout/gear1"/>
    <dgm:cxn modelId="{81C13DE2-8020-450D-9DEE-E1B899062286}" type="presParOf" srcId="{90C8C2C8-1558-49F4-B9AD-19CBD7120630}" destId="{8984FA08-716C-4B1C-AAB5-BDB09AB1E48D}" srcOrd="3" destOrd="0" presId="urn:microsoft.com/office/officeart/2005/8/layout/gear1"/>
    <dgm:cxn modelId="{1CC7F8A9-31FF-4C4C-B776-94F1D3EF826A}" type="presParOf" srcId="{90C8C2C8-1558-49F4-B9AD-19CBD7120630}" destId="{30771C8D-2FE6-4B49-9A95-0891916CF462}" srcOrd="4" destOrd="0" presId="urn:microsoft.com/office/officeart/2005/8/layout/gear1"/>
    <dgm:cxn modelId="{0ABB4E5E-4CEE-44B3-A631-A93CD7B94677}" type="presParOf" srcId="{90C8C2C8-1558-49F4-B9AD-19CBD7120630}" destId="{AE1F4312-E1AC-45A9-B134-9E050AB49D02}" srcOrd="5" destOrd="0" presId="urn:microsoft.com/office/officeart/2005/8/layout/gear1"/>
    <dgm:cxn modelId="{821793F3-D017-4070-85D4-1697642D7BA7}" type="presParOf" srcId="{90C8C2C8-1558-49F4-B9AD-19CBD7120630}" destId="{23CAB096-6AC4-464A-9F9A-008510F3A0ED}" srcOrd="6" destOrd="0" presId="urn:microsoft.com/office/officeart/2005/8/layout/gear1"/>
    <dgm:cxn modelId="{AA587979-5DFB-489D-B450-9B65BF39D369}" type="presParOf" srcId="{90C8C2C8-1558-49F4-B9AD-19CBD7120630}" destId="{0357667D-B3CC-430C-908F-099B5FAD1D3D}" srcOrd="7" destOrd="0" presId="urn:microsoft.com/office/officeart/2005/8/layout/gear1"/>
    <dgm:cxn modelId="{B6F019CB-73A0-4DF6-B9E2-F2DA6AA64473}" type="presParOf" srcId="{90C8C2C8-1558-49F4-B9AD-19CBD7120630}" destId="{532F690E-89BC-4A83-8E7E-7E62B5E103C6}" srcOrd="8" destOrd="0" presId="urn:microsoft.com/office/officeart/2005/8/layout/gear1"/>
    <dgm:cxn modelId="{A39254B4-82F0-4677-8B52-AA3055B3E8D5}" type="presParOf" srcId="{90C8C2C8-1558-49F4-B9AD-19CBD7120630}" destId="{D01B6A2A-E26E-4C61-8BBF-3A4F1035FB0D}" srcOrd="9" destOrd="0" presId="urn:microsoft.com/office/officeart/2005/8/layout/gear1"/>
    <dgm:cxn modelId="{0FE2F781-7B4F-468D-9A26-3FEBDB2C9A35}" type="presParOf" srcId="{90C8C2C8-1558-49F4-B9AD-19CBD7120630}" destId="{AD8D8BD9-30D0-4D7E-8897-501AF1BC87F7}" srcOrd="10" destOrd="0" presId="urn:microsoft.com/office/officeart/2005/8/layout/gear1"/>
    <dgm:cxn modelId="{959EF5A1-760C-4BC9-88BC-EB757BDD0381}" type="presParOf" srcId="{90C8C2C8-1558-49F4-B9AD-19CBD7120630}" destId="{84E6CB61-8E01-47CD-A2B9-625D49F7226E}" srcOrd="11" destOrd="0" presId="urn:microsoft.com/office/officeart/2005/8/layout/gear1"/>
    <dgm:cxn modelId="{1078ADE7-5154-49DD-915F-8E6EF98741F1}" type="presParOf" srcId="{90C8C2C8-1558-49F4-B9AD-19CBD7120630}" destId="{01F0F15D-2D46-4EE1-BFF2-A25679A79C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2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647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7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D5E86643-0143-4FED-8EDD-60AD789D1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2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5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647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7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8" tIns="46659" rIns="93318" bIns="466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7C641B6-6095-4509-98F9-987166FA5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-64" charset="0"/>
                <a:ea typeface="ＭＳ Ｐゴシック" pitchFamily="-64" charset="-128"/>
              </a:rPr>
              <a:t>Welcome. Thank you for joining us today.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8211" indent="-29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6478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33070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99661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66252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32844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9943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66027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69B9DC8D-3CAC-444F-98AC-FD7B3F1F242E}" type="slidenum">
              <a:rPr lang="en-US" sz="1200">
                <a:latin typeface="Times New Roman" pitchFamily="-64" charset="0"/>
              </a:rPr>
              <a:pPr eaLnBrk="1" hangingPunct="1"/>
              <a:t>1</a:t>
            </a:fld>
            <a:endParaRPr lang="en-US" sz="1200" dirty="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liked this</a:t>
            </a:r>
            <a:r>
              <a:rPr lang="en-US" baseline="0" dirty="0"/>
              <a:t> training and want to do it again, you can use all the materials we’ve shared. </a:t>
            </a:r>
          </a:p>
          <a:p>
            <a:r>
              <a:rPr lang="en-US" baseline="0" dirty="0"/>
              <a:t>We have more information about product development and the business model guided toolbox on United Way Online. </a:t>
            </a:r>
          </a:p>
          <a:p>
            <a:endParaRPr lang="en-US" baseline="0" dirty="0"/>
          </a:p>
          <a:p>
            <a:r>
              <a:rPr lang="en-US" dirty="0"/>
              <a:t>If you have questions, you can contact Stephanie Chin.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7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-64" charset="0"/>
                <a:ea typeface="ＭＳ Ｐゴシック" pitchFamily="-64" charset="-128"/>
              </a:rPr>
              <a:t>One more time…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8211" indent="-29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6478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33070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99661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66252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32844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9943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66027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81ABA29E-192E-42ED-AE03-6EB165F0B84F}" type="slidenum">
              <a:rPr lang="en-US" sz="1200">
                <a:latin typeface="Times New Roman" pitchFamily="-64" charset="0"/>
              </a:rPr>
              <a:pPr eaLnBrk="1" hangingPunct="1"/>
              <a:t>13</a:t>
            </a:fld>
            <a:endParaRPr lang="en-US" sz="1200" dirty="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7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69256D99-0229-430A-89C4-B35974D71D27}" type="slidenum">
              <a:rPr lang="en-US" sz="1200">
                <a:latin typeface="Times New Roman" pitchFamily="-64" charset="0"/>
              </a:rPr>
              <a:pPr eaLnBrk="1" hangingPunct="1"/>
              <a:t>15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1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4233" indent="-29009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0358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24502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88645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5278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16932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81075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4521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1CD89270-9EF5-4DC0-A98B-C2C62DE84CA2}" type="slidenum">
              <a:rPr lang="en-US" sz="1200">
                <a:latin typeface="Times New Roman" pitchFamily="-64" charset="0"/>
              </a:rPr>
              <a:pPr eaLnBrk="1" hangingPunct="1"/>
              <a:t>16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2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4233" indent="-29009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0358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24502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88645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5278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16932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81075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4521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69256D99-0229-430A-89C4-B35974D71D27}" type="slidenum">
              <a:rPr lang="en-US" sz="1200">
                <a:latin typeface="Times New Roman" pitchFamily="-64" charset="0"/>
              </a:rPr>
              <a:pPr eaLnBrk="1" hangingPunct="1"/>
              <a:t>17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22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36713" y="700088"/>
            <a:ext cx="3946525" cy="2960687"/>
          </a:xfrm>
          <a:ln/>
        </p:spPr>
      </p:sp>
      <p:sp>
        <p:nvSpPr>
          <p:cNvPr id="240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4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2632" indent="-288482" defTabSz="9444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8762" indent="-230464" defTabSz="9444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2912" indent="-230464" defTabSz="9444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061" indent="-230464" defTabSz="9444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211" indent="-230464" defTabSz="944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360" indent="-230464" defTabSz="944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510" indent="-230464" defTabSz="944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659" indent="-230464" defTabSz="944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D0A10A-81E8-4767-9963-7E191DA4CE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0644" name="Notes Placeholder 1"/>
          <p:cNvSpPr>
            <a:spLocks noGrp="1"/>
          </p:cNvSpPr>
          <p:nvPr/>
        </p:nvSpPr>
        <p:spPr bwMode="auto">
          <a:xfrm>
            <a:off x="959294" y="4438012"/>
            <a:ext cx="5273662" cy="42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75" tIns="47287" rIns="94575" bIns="47287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Our agenda enables us to set global/national goals and drive actions/results at a community level.</a:t>
            </a:r>
          </a:p>
          <a:p>
            <a:endParaRPr lang="en-US" altLang="en-US" sz="1800" dirty="0">
              <a:solidFill>
                <a:srgbClr val="000000"/>
              </a:solidFill>
            </a:endParaRPr>
          </a:p>
          <a:p>
            <a:r>
              <a:rPr lang="en-US" altLang="en-US" sz="1800" dirty="0">
                <a:solidFill>
                  <a:srgbClr val="000000"/>
                </a:solidFill>
              </a:rPr>
              <a:t>We bring a special focus to key populations through our work on Human Trafficking, Veterans, etc.</a:t>
            </a:r>
          </a:p>
        </p:txBody>
      </p:sp>
    </p:spTree>
    <p:extLst>
      <p:ext uri="{BB962C8B-B14F-4D97-AF65-F5344CB8AC3E}">
        <p14:creationId xmlns:p14="http://schemas.microsoft.com/office/powerpoint/2010/main" val="63905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4233" indent="-29009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0358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24502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88645" indent="-23207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5278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16932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81075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45219" indent="-2320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2D1E81D2-10A3-4E80-AA0E-E9E2DDCE9649}" type="slidenum">
              <a:rPr lang="en-US" sz="1200">
                <a:latin typeface="Times New Roman" pitchFamily="-64" charset="0"/>
              </a:rPr>
              <a:pPr eaLnBrk="1" hangingPunct="1"/>
              <a:t>19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9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8211" indent="-2916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6478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33070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99661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66252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32844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9943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66027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4DD10456-BB62-4B3A-BA41-1D37F3D5A533}" type="slidenum">
              <a:rPr lang="en-US" sz="1200">
                <a:latin typeface="Times New Roman" pitchFamily="-64" charset="0"/>
              </a:rPr>
              <a:pPr eaLnBrk="1" hangingPunct="1"/>
              <a:t>2</a:t>
            </a:fld>
            <a:endParaRPr lang="en-US" sz="1200" dirty="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7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UW Value Add:</a:t>
            </a:r>
          </a:p>
          <a:p>
            <a:r>
              <a:rPr lang="en-US" dirty="0"/>
              <a:t>	Other Funders/Foundations do not have</a:t>
            </a:r>
            <a:r>
              <a:rPr lang="en-US" baseline="0" dirty="0"/>
              <a:t> all of these tools at their disposal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3581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64" charset="0"/>
                <a:ea typeface="ＭＳ Ｐゴシック" pitchFamily="-64" charset="-128"/>
              </a:rPr>
              <a:t>A product has three key elements, functions,</a:t>
            </a:r>
            <a:r>
              <a:rPr lang="en-US" baseline="0" dirty="0">
                <a:latin typeface="Times New Roman" pitchFamily="-64" charset="0"/>
                <a:ea typeface="ＭＳ Ｐゴシック" pitchFamily="-64" charset="-128"/>
              </a:rPr>
              <a:t> features, and benefits.</a:t>
            </a:r>
            <a:endParaRPr lang="en-US" b="0" i="0" dirty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285700" name="Header Placeholder 1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Growing Revenue by Leveraging Impact Strategies </a:t>
            </a:r>
          </a:p>
          <a:p>
            <a:pPr eaLnBrk="1" hangingPunct="1">
              <a:defRPr/>
            </a:pPr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5701" name="Footer Placeholder 2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chemeClr val="tx1"/>
                </a:solidFill>
                <a:cs typeface="Arial" charset="0"/>
              </a:rPr>
              <a:t>United Way Worldwide, 2012</a:t>
            </a:r>
          </a:p>
        </p:txBody>
      </p:sp>
      <p:sp>
        <p:nvSpPr>
          <p:cNvPr id="2857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02EB7A5-E46B-4775-A4FF-7F81275F2D7C}" type="slidenum">
              <a:rPr lang="en-US" altLang="en-US" sz="1000" b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6</a:t>
            </a:fld>
            <a:endParaRPr lang="en-US" altLang="en-US" sz="10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02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Growing Revenue by Leveraging Impact Strategies  </a:t>
            </a:r>
          </a:p>
        </p:txBody>
      </p:sp>
      <p:sp>
        <p:nvSpPr>
          <p:cNvPr id="27648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chemeClr val="tx1"/>
                </a:solidFill>
                <a:cs typeface="Arial" charset="0"/>
              </a:rPr>
              <a:t>United Way Worldwide, 2012</a:t>
            </a:r>
          </a:p>
        </p:txBody>
      </p:sp>
      <p:sp>
        <p:nvSpPr>
          <p:cNvPr id="27648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806967B-0E9D-4F11-B4B3-0109E815D386}" type="slidenum">
              <a:rPr lang="en-US" altLang="en-US" sz="1000" b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7</a:t>
            </a:fld>
            <a:endParaRPr lang="en-US" altLang="en-US" sz="10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8037" cy="3462337"/>
          </a:xfrm>
          <a:ln/>
        </p:spPr>
      </p:sp>
      <p:sp>
        <p:nvSpPr>
          <p:cNvPr id="2764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Let</a:t>
            </a:r>
            <a:r>
              <a:rPr lang="ja-JP" altLang="en-US" dirty="0">
                <a:latin typeface="Arial" pitchFamily="34" charset="0"/>
              </a:rPr>
              <a:t>’</a:t>
            </a:r>
            <a:r>
              <a:rPr lang="en-US" altLang="ja-JP" dirty="0">
                <a:latin typeface="Arial" pitchFamily="34" charset="0"/>
              </a:rPr>
              <a:t>s start with functions.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u="sng" dirty="0">
                <a:latin typeface="Arial" pitchFamily="34" charset="0"/>
                <a:ea typeface="ＭＳ Ｐゴシック" pitchFamily="34" charset="-128"/>
              </a:rPr>
              <a:t>Functions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are what a product does.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Any product has just one or two basic functions.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For example, a phone’s basic function is communicate with someone else from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 distance.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This is true for any product: its functions are the same for everyone who invests in it.</a:t>
            </a:r>
          </a:p>
        </p:txBody>
      </p:sp>
    </p:spTree>
    <p:extLst>
      <p:ext uri="{BB962C8B-B14F-4D97-AF65-F5344CB8AC3E}">
        <p14:creationId xmlns:p14="http://schemas.microsoft.com/office/powerpoint/2010/main" val="48336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681038"/>
            <a:ext cx="4618038" cy="3463925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64" charset="0"/>
                <a:ea typeface="ＭＳ Ｐゴシック" pitchFamily="-64" charset="-128"/>
              </a:rPr>
              <a:t>What were some functions of</a:t>
            </a:r>
            <a:r>
              <a:rPr lang="en-US" baseline="0" dirty="0">
                <a:latin typeface="Times New Roman" pitchFamily="-64" charset="0"/>
                <a:ea typeface="ＭＳ Ｐゴシック" pitchFamily="-64" charset="-128"/>
              </a:rPr>
              <a:t> the product we just sold?</a:t>
            </a:r>
          </a:p>
        </p:txBody>
      </p:sp>
      <p:sp>
        <p:nvSpPr>
          <p:cNvPr id="281604" name="Header Placeholder 1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Growing Revenue by Leveraging Impact Strategies </a:t>
            </a:r>
          </a:p>
          <a:p>
            <a:pPr eaLnBrk="1" hangingPunct="1">
              <a:defRPr/>
            </a:pPr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1605" name="Footer Placeholder 2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chemeClr val="tx1"/>
                </a:solidFill>
                <a:cs typeface="Arial" charset="0"/>
              </a:rPr>
              <a:t>United Way Worldwide, 2012</a:t>
            </a:r>
          </a:p>
        </p:txBody>
      </p:sp>
      <p:sp>
        <p:nvSpPr>
          <p:cNvPr id="2816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050EEDD-5E73-4DC7-B8CD-16520DBC6D08}" type="slidenum">
              <a:rPr lang="en-US" altLang="en-US" sz="1000" b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8</a:t>
            </a:fld>
            <a:endParaRPr lang="en-US" altLang="en-US" sz="10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65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These might be some features of our example early language and literacy work.  </a:t>
            </a:r>
            <a:r>
              <a:rPr lang="en-US" i="1" dirty="0">
                <a:latin typeface="Arial" pitchFamily="34" charset="0"/>
                <a:ea typeface="ＭＳ Ｐゴシック" pitchFamily="34" charset="-128"/>
              </a:rPr>
              <a:t>[Refer to bullets.]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The first feature is evident from the description of the first strategy.  The other features don</a:t>
            </a:r>
            <a:r>
              <a:rPr lang="ja-JP" altLang="en-US" dirty="0">
                <a:latin typeface="Arial" pitchFamily="34" charset="0"/>
              </a:rPr>
              <a:t>’</a:t>
            </a:r>
            <a:r>
              <a:rPr lang="en-US" altLang="ja-JP" dirty="0">
                <a:latin typeface="Arial" pitchFamily="34" charset="0"/>
              </a:rPr>
              <a:t>t show up in the strategy description but we would know about them because of our involvement in the strategy development process.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Remember that some potential investors will care about some features, other investors will care about other features.  While </a:t>
            </a:r>
            <a:r>
              <a:rPr lang="en-US" u="sng" dirty="0">
                <a:latin typeface="Arial" pitchFamily="34" charset="0"/>
                <a:ea typeface="ＭＳ Ｐゴシック" pitchFamily="34" charset="-128"/>
              </a:rPr>
              <a:t>you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will want to understand </a:t>
            </a:r>
            <a:r>
              <a:rPr lang="en-US" u="sng" dirty="0">
                <a:latin typeface="Arial" pitchFamily="34" charset="0"/>
                <a:ea typeface="ＭＳ Ｐゴシック" pitchFamily="34" charset="-128"/>
              </a:rPr>
              <a:t>all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of the features of your work, when you communicate with a particular investor, you will focus only on the features of interest to that investor.</a:t>
            </a:r>
          </a:p>
          <a:p>
            <a:pPr eaLnBrk="1" hangingPunct="1">
              <a:defRPr/>
            </a:pPr>
            <a:endParaRPr lang="en-US" i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2628" name="Header Placeholder 1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Growing Revenue by Leveraging Impact Strategies </a:t>
            </a:r>
          </a:p>
          <a:p>
            <a:pPr eaLnBrk="1" hangingPunct="1">
              <a:defRPr/>
            </a:pPr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2629" name="Footer Placeholder 2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chemeClr val="tx1"/>
                </a:solidFill>
                <a:cs typeface="Arial" charset="0"/>
              </a:rPr>
              <a:t>United Way Worldwide, 2012</a:t>
            </a:r>
          </a:p>
        </p:txBody>
      </p:sp>
      <p:sp>
        <p:nvSpPr>
          <p:cNvPr id="2826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DAECA0F-F61C-4534-85AA-AB885EDB9ED2}" type="slidenum">
              <a:rPr lang="en-US" altLang="en-US" sz="1000" b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9</a:t>
            </a:fld>
            <a:endParaRPr lang="en-US" altLang="en-US" sz="10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36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3581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The functions of our early language and literacy work are inspiring and the features are rock solid, but why will potential investors invest?  Because they perceive a benefit that matters to them.</a:t>
            </a:r>
          </a:p>
          <a:p>
            <a:pPr eaLnBrk="1" hangingPunct="1"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Remember that benefits are in the eye of the beholder.  You need to understand what is important to different potential investors and then identify benefits that align with their concerns.</a:t>
            </a:r>
          </a:p>
          <a:p>
            <a:pPr eaLnBrk="1" hangingPunct="1"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Here are three potential benefits from the early language and literacy work.  What kind of person might we present these benefits to?  What is this person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s role in the community?  </a:t>
            </a:r>
            <a:r>
              <a:rPr lang="en-US" altLang="ja-JP" i="1">
                <a:latin typeface="Arial" pitchFamily="34" charset="0"/>
              </a:rPr>
              <a:t>A business person.</a:t>
            </a:r>
            <a:r>
              <a:rPr lang="en-US" altLang="ja-JP">
                <a:latin typeface="Arial" pitchFamily="34" charset="0"/>
              </a:rPr>
              <a:t>  How do you know?  </a:t>
            </a:r>
            <a:r>
              <a:rPr lang="en-US" altLang="ja-JP" i="1">
                <a:latin typeface="Arial" pitchFamily="34" charset="0"/>
              </a:rPr>
              <a:t>Second bullet appeals to business interests.</a:t>
            </a:r>
            <a:endParaRPr lang="en-US" altLang="ja-JP">
              <a:latin typeface="Arial" pitchFamily="34" charset="0"/>
            </a:endParaRPr>
          </a:p>
          <a:p>
            <a:pPr eaLnBrk="1" hangingPunct="1"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>
                <a:latin typeface="Arial" pitchFamily="34" charset="0"/>
                <a:ea typeface="ＭＳ Ｐゴシック" pitchFamily="34" charset="-128"/>
              </a:rPr>
              <a:t>What else is probably true of this potential investor?  </a:t>
            </a:r>
            <a:r>
              <a:rPr lang="en-US" i="1">
                <a:latin typeface="Arial" pitchFamily="34" charset="0"/>
                <a:ea typeface="ＭＳ Ｐゴシック" pitchFamily="34" charset="-128"/>
              </a:rPr>
              <a:t>Cares about children</a:t>
            </a:r>
            <a:r>
              <a:rPr lang="ja-JP" altLang="en-US" i="1">
                <a:latin typeface="Arial" pitchFamily="34" charset="0"/>
              </a:rPr>
              <a:t>’</a:t>
            </a:r>
            <a:r>
              <a:rPr lang="en-US" altLang="ja-JP" i="1">
                <a:latin typeface="Arial" pitchFamily="34" charset="0"/>
              </a:rPr>
              <a:t>s issues/contributes to children</a:t>
            </a:r>
            <a:r>
              <a:rPr lang="ja-JP" altLang="en-US" i="1">
                <a:latin typeface="Arial" pitchFamily="34" charset="0"/>
              </a:rPr>
              <a:t>’</a:t>
            </a:r>
            <a:r>
              <a:rPr lang="en-US" altLang="ja-JP" i="1">
                <a:latin typeface="Arial" pitchFamily="34" charset="0"/>
              </a:rPr>
              <a:t>s causes.</a:t>
            </a:r>
          </a:p>
          <a:p>
            <a:pPr eaLnBrk="1" hangingPunct="1">
              <a:defRPr/>
            </a:pPr>
            <a:endParaRPr lang="en-US" i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5700" name="Header Placeholder 1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Growing Revenue by Leveraging Impact Strategies </a:t>
            </a:r>
          </a:p>
          <a:p>
            <a:pPr eaLnBrk="1" hangingPunct="1">
              <a:defRPr/>
            </a:pPr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5701" name="Footer Placeholder 2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0">
                <a:solidFill>
                  <a:schemeClr val="tx1"/>
                </a:solidFill>
                <a:cs typeface="Arial" charset="0"/>
              </a:rPr>
              <a:t>United Way Worldwide, 2012</a:t>
            </a:r>
          </a:p>
        </p:txBody>
      </p:sp>
      <p:sp>
        <p:nvSpPr>
          <p:cNvPr id="2857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02EB7A5-E46B-4775-A4FF-7F81275F2D7C}" type="slidenum">
              <a:rPr lang="en-US" altLang="en-US" sz="1000" b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10</a:t>
            </a:fld>
            <a:endParaRPr lang="en-US" altLang="en-US" sz="1000" b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32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that you’ve identified a list of features and benefits based on the feedback you received from your United Way donors, you can prioritize the top 3 features and benefits most important to the United Way staff</a:t>
            </a:r>
            <a:r>
              <a:rPr lang="en-US" baseline="0" dirty="0"/>
              <a:t> donor segment. If you try this exercise with a different donor segment, you can prioritize the top features and benefits for them as well.</a:t>
            </a:r>
          </a:p>
          <a:p>
            <a:r>
              <a:rPr lang="en-US" baseline="0" dirty="0"/>
              <a:t>From that basic understanding, you can develop your engagement plan highlighting the elements that are most important to each donor segment.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20327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F07-587D-4E14-83FD-2AB33AADB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73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5CC-9A4F-4D98-B297-9FC8305D6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20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8125" y="249238"/>
            <a:ext cx="868045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" name="Picture 9" descr="C:\Users\Alex_Rodriguez\Desktop\IN-1112-World-Map_no-legend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-140" r="7048" b="140"/>
          <a:stretch>
            <a:fillRect/>
          </a:stretch>
        </p:blipFill>
        <p:spPr bwMode="auto">
          <a:xfrm>
            <a:off x="0" y="1347788"/>
            <a:ext cx="91440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9639286-39D8-4E64-957C-C528BAA2B8B5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C59F7C1-F940-4FED-A7B9-241A67874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1126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61657" y="6013924"/>
            <a:ext cx="3994096" cy="461645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050" b="1" i="0">
                <a:latin typeface="TradeGothic CondEighteen"/>
                <a:cs typeface="TradeGothic CondEighteen"/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adeGothic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adeGothic CondEighteen"/>
              </a:defRPr>
            </a:lvl1pPr>
            <a:lvl2pPr>
              <a:defRPr>
                <a:latin typeface="TradeGothic CondEighteen"/>
              </a:defRPr>
            </a:lvl2pPr>
            <a:lvl3pPr>
              <a:defRPr>
                <a:latin typeface="TradeGothic CondEighteen"/>
              </a:defRPr>
            </a:lvl3pPr>
            <a:lvl4pPr>
              <a:defRPr>
                <a:latin typeface="TradeGothic CondEighteen"/>
              </a:defRPr>
            </a:lvl4pPr>
            <a:lvl5pPr>
              <a:defRPr>
                <a:latin typeface="TradeGothic CondEightee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0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419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570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308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5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6A34-D18C-448D-9E59-F06A322BE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46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B00A-8196-4375-A4E7-1A56BC9D6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9599-DF18-4B77-85EB-D20A99C78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904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D83-C11D-41D9-B78B-1A202BADA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3240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rgbClr val="E6D7A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31838" y="626427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-106" charset="-128"/>
              </a:defRPr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a typeface="ＭＳ Ｐゴシック" pitchFamily="-106" charset="-128"/>
              </a:defRPr>
            </a:lvl1pPr>
          </a:lstStyle>
          <a:p>
            <a:pPr>
              <a:defRPr/>
            </a:pPr>
            <a:fld id="{2C09C86F-8D69-4C46-8846-6858F22C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16" descr="uw_rgb_ful_h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235700"/>
            <a:ext cx="9429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87" r:id="rId12"/>
    <p:sldLayoutId id="2147483888" r:id="rId13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rforman@uwgpsnj.org" TargetMode="External"/><Relationship Id="rId3" Type="http://schemas.openxmlformats.org/officeDocument/2006/relationships/hyperlink" Target="https://online.unitedway.org/groups/united-way-impact-model-overview" TargetMode="External"/><Relationship Id="rId7" Type="http://schemas.openxmlformats.org/officeDocument/2006/relationships/hyperlink" Target="https://online.unitedway.org/groups/community-impact/2028-us-impact-goal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nline.unitedway.org/global-results-framework" TargetMode="External"/><Relationship Id="rId5" Type="http://schemas.openxmlformats.org/officeDocument/2006/relationships/hyperlink" Target="https://online.unitedway.org/groups/transformation-alignment/community-impact-product-information-specifics" TargetMode="External"/><Relationship Id="rId4" Type="http://schemas.openxmlformats.org/officeDocument/2006/relationships/hyperlink" Target="https://online.unitedway.org/groups/product-development" TargetMode="External"/><Relationship Id="rId9" Type="http://schemas.openxmlformats.org/officeDocument/2006/relationships/hyperlink" Target="mailto:Stephanie.chin@uww.unitedway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1"/>
          <p:cNvSpPr>
            <a:spLocks noGrp="1"/>
          </p:cNvSpPr>
          <p:nvPr>
            <p:ph type="subTitle" idx="1"/>
          </p:nvPr>
        </p:nvSpPr>
        <p:spPr>
          <a:xfrm>
            <a:off x="271463" y="6080125"/>
            <a:ext cx="6400800" cy="457200"/>
          </a:xfrm>
        </p:spPr>
        <p:txBody>
          <a:bodyPr/>
          <a:lstStyle/>
          <a:p>
            <a:fld id="{5DB10724-4968-41E2-9930-A20BEF3C5AEF}" type="datetime2">
              <a:rPr lang="en-US" smtClean="0"/>
              <a:t>Wednesday, June 21, 2017</a:t>
            </a:fld>
            <a:endParaRPr lang="en-US" dirty="0"/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271463" y="5257800"/>
            <a:ext cx="6400800" cy="777875"/>
          </a:xfrm>
        </p:spPr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Product Development</a:t>
            </a:r>
            <a:br>
              <a:rPr lang="en-US" dirty="0"/>
            </a:br>
            <a:endParaRPr lang="en-US" dirty="0"/>
          </a:p>
        </p:txBody>
      </p:sp>
      <p:pic>
        <p:nvPicPr>
          <p:cNvPr id="14340" name="Picture Placeholder 14" descr="eduimages20100219_0091.JPG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8128"/>
          <a:stretch>
            <a:fillRect/>
          </a:stretch>
        </p:blipFill>
        <p:spPr>
          <a:xfrm>
            <a:off x="274638" y="274638"/>
            <a:ext cx="8594725" cy="4800600"/>
          </a:xfr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DDD44BD-DF8A-48ED-B358-093FA8633FE5}" type="slidenum">
              <a:rPr lang="en-US" altLang="en-US" sz="1600" b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10</a:t>
            </a:fld>
            <a:endParaRPr lang="en-US" altLang="en-US" sz="1600" b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0052" name="Rectangle 3"/>
          <p:cNvSpPr txBox="1">
            <a:spLocks noChangeArrowheads="1"/>
          </p:cNvSpPr>
          <p:nvPr/>
        </p:nvSpPr>
        <p:spPr bwMode="auto">
          <a:xfrm>
            <a:off x="387350" y="1195388"/>
            <a:ext cx="8070850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14350" indent="-285750" eaLnBrk="0" hangingPunct="0"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2pPr>
            <a:lvl3pPr indent="-285750" eaLnBrk="0" hangingPunct="0"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1438"/>
              </a:spcAft>
              <a:buClr>
                <a:schemeClr val="accent1"/>
              </a:buClr>
              <a:defRPr/>
            </a:pPr>
            <a:r>
              <a:rPr lang="en-US" b="0" dirty="0">
                <a:solidFill>
                  <a:schemeClr val="folHlink"/>
                </a:solidFill>
              </a:rPr>
              <a:t>Benefits – </a:t>
            </a:r>
            <a:r>
              <a:rPr lang="en-US" b="0" i="1" dirty="0">
                <a:solidFill>
                  <a:schemeClr val="folHlink"/>
                </a:solidFill>
              </a:rPr>
              <a:t>Why it matters to the investor</a:t>
            </a:r>
          </a:p>
          <a:p>
            <a:pPr lvl="1"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-"/>
              <a:defRPr/>
            </a:pPr>
            <a:r>
              <a:rPr lang="en-US" sz="2200" b="0" dirty="0"/>
              <a:t>Benefits for the community and/or benefits the investor, depending on what motivates the investor</a:t>
            </a:r>
          </a:p>
          <a:p>
            <a:pPr lvl="2">
              <a:spcAft>
                <a:spcPts val="90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r>
              <a:rPr lang="en-US" sz="2200" b="0" dirty="0"/>
              <a:t>e.g., Early language/literacy initiative</a:t>
            </a:r>
          </a:p>
          <a:p>
            <a:pPr marL="1143000" lvl="2"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>
                <a:tab pos="1143000" algn="l"/>
              </a:tabLst>
              <a:defRPr/>
            </a:pPr>
            <a:r>
              <a:rPr lang="en-US" sz="2200" b="0" dirty="0"/>
              <a:t>Creates a stronger future workforce</a:t>
            </a:r>
          </a:p>
          <a:p>
            <a:pPr marL="1143000" lvl="2"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>
                <a:tab pos="1143000" algn="l"/>
              </a:tabLst>
              <a:defRPr/>
            </a:pPr>
            <a:r>
              <a:rPr lang="en-US" sz="2200" b="0" dirty="0"/>
              <a:t>Reduces costs of remedial education, students performing poorly and dropping out</a:t>
            </a:r>
          </a:p>
          <a:p>
            <a:pPr marL="1143000" lvl="2"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>
                <a:tab pos="1143000" algn="l"/>
              </a:tabLst>
              <a:defRPr/>
            </a:pPr>
            <a:r>
              <a:rPr lang="en-US" sz="2200" b="0" dirty="0"/>
              <a:t>Results in more children who like to read</a:t>
            </a:r>
          </a:p>
          <a:p>
            <a:pPr marL="1143000" lvl="2"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>
                <a:tab pos="1143000" algn="l"/>
              </a:tabLst>
              <a:defRPr/>
            </a:pPr>
            <a:r>
              <a:rPr lang="en-US" sz="2200" b="0" dirty="0"/>
              <a:t>Helps the investor make a difference for children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title"/>
          </p:nvPr>
        </p:nvSpPr>
        <p:spPr>
          <a:xfrm>
            <a:off x="292100" y="212725"/>
            <a:ext cx="7367588" cy="519113"/>
          </a:xfrm>
        </p:spPr>
        <p:txBody>
          <a:bodyPr>
            <a:spAutoFit/>
          </a:bodyPr>
          <a:lstStyle/>
          <a:p>
            <a:r>
              <a:rPr lang="en-US" altLang="en-US"/>
              <a:t>Benefits:  United Way Examples</a:t>
            </a:r>
          </a:p>
        </p:txBody>
      </p:sp>
    </p:spTree>
    <p:extLst>
      <p:ext uri="{BB962C8B-B14F-4D97-AF65-F5344CB8AC3E}">
        <p14:creationId xmlns:p14="http://schemas.microsoft.com/office/powerpoint/2010/main" val="236973245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Prioritize—Top Features and Benefits for United Way Staff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402830"/>
              </p:ext>
            </p:extLst>
          </p:nvPr>
        </p:nvGraphicFramePr>
        <p:xfrm>
          <a:off x="274638" y="1595438"/>
          <a:ext cx="859472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>
                  <a:extLst>
                    <a:ext uri="{9D8B030D-6E8A-4147-A177-3AD203B41FA5}">
                      <a16:colId xmlns:a16="http://schemas.microsoft.com/office/drawing/2014/main" xmlns="" val="829959101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xmlns="" val="2423083667"/>
                    </a:ext>
                  </a:extLst>
                </a:gridCol>
                <a:gridCol w="2864908">
                  <a:extLst>
                    <a:ext uri="{9D8B030D-6E8A-4147-A177-3AD203B41FA5}">
                      <a16:colId xmlns:a16="http://schemas.microsoft.com/office/drawing/2014/main" xmlns="" val="220616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Donor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519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Way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93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Net Worth</a:t>
                      </a:r>
                      <a:r>
                        <a:rPr lang="en-US" baseline="0" dirty="0"/>
                        <a:t> Individuals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04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Campaign Donors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9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Emerging</a:t>
                      </a:r>
                      <a:r>
                        <a:rPr lang="en-US" baseline="0" dirty="0"/>
                        <a:t> Leaders/ Millennials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r>
                        <a:rPr lang="en-US" dirty="0"/>
                        <a:t>2. </a:t>
                      </a:r>
                    </a:p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97959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195CC-9A4F-4D98-B297-9FC8305D6F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605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17321"/>
            <a:ext cx="4297680" cy="4567556"/>
          </a:xfrm>
        </p:spPr>
        <p:txBody>
          <a:bodyPr/>
          <a:lstStyle/>
          <a:p>
            <a:r>
              <a:rPr lang="en-US" b="1" dirty="0"/>
              <a:t>United Way Online Resources</a:t>
            </a:r>
          </a:p>
          <a:p>
            <a:r>
              <a:rPr lang="en-US" dirty="0">
                <a:hlinkClick r:id="rId3"/>
              </a:rPr>
              <a:t>Impact Approach </a:t>
            </a:r>
            <a:endParaRPr lang="en-US" dirty="0"/>
          </a:p>
          <a:p>
            <a:r>
              <a:rPr lang="en-US" dirty="0">
                <a:hlinkClick r:id="rId4"/>
              </a:rPr>
              <a:t>Product Development</a:t>
            </a:r>
            <a:endParaRPr lang="en-US" dirty="0"/>
          </a:p>
          <a:p>
            <a:r>
              <a:rPr lang="en-US" dirty="0">
                <a:hlinkClick r:id="rId5"/>
              </a:rPr>
              <a:t>Product Playbooks</a:t>
            </a:r>
            <a:endParaRPr lang="en-US" dirty="0"/>
          </a:p>
          <a:p>
            <a:r>
              <a:rPr lang="en-US" dirty="0">
                <a:hlinkClick r:id="rId6"/>
              </a:rPr>
              <a:t>Global Results Framework</a:t>
            </a:r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2028 Impact Goals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4176584" y="1417320"/>
            <a:ext cx="4693096" cy="4567556"/>
          </a:xfrm>
        </p:spPr>
        <p:txBody>
          <a:bodyPr/>
          <a:lstStyle/>
          <a:p>
            <a:r>
              <a:rPr lang="en-US" b="1" dirty="0"/>
              <a:t>Contact Information</a:t>
            </a:r>
            <a:r>
              <a:rPr lang="en-US" dirty="0"/>
              <a:t> </a:t>
            </a:r>
          </a:p>
          <a:p>
            <a:r>
              <a:rPr lang="en-US" dirty="0"/>
              <a:t>Questions? Need help along the way?</a:t>
            </a:r>
          </a:p>
          <a:p>
            <a:endParaRPr lang="en-US" dirty="0"/>
          </a:p>
          <a:p>
            <a:r>
              <a:rPr lang="en-US" dirty="0"/>
              <a:t>Rebecca Forman</a:t>
            </a:r>
          </a:p>
          <a:p>
            <a:r>
              <a:rPr lang="en-US" dirty="0"/>
              <a:t>United Way of Greater Philadelphia and Southern New Jersey </a:t>
            </a:r>
          </a:p>
          <a:p>
            <a:r>
              <a:rPr lang="en-US" dirty="0">
                <a:hlinkClick r:id="rId8"/>
              </a:rPr>
              <a:t>rforman@uwgpsnj.org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Stephanie Chin</a:t>
            </a:r>
          </a:p>
          <a:p>
            <a:r>
              <a:rPr lang="en-US" dirty="0">
                <a:hlinkClick r:id="rId9"/>
              </a:rPr>
              <a:t>Stephanie.chin@uww.unitedway.org</a:t>
            </a:r>
            <a:r>
              <a:rPr lang="en-US" dirty="0"/>
              <a:t> </a:t>
            </a:r>
          </a:p>
          <a:p>
            <a:r>
              <a:rPr lang="en-US" dirty="0"/>
              <a:t>703-836-7112 x239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9314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ctrTitle"/>
          </p:nvPr>
        </p:nvSpPr>
        <p:spPr>
          <a:xfrm>
            <a:off x="549275" y="271463"/>
            <a:ext cx="7543800" cy="480060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for Reference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363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Impact Approach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4275"/>
            <a:ext cx="6400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094A3601-7BFD-4375-83F0-D31A91BA44C5}" type="datetime4">
              <a:rPr lang="en-US" sz="1000" smtClean="0"/>
              <a:pPr eaLnBrk="1" hangingPunct="1"/>
              <a:t>June 21, 2017</a:t>
            </a:fld>
            <a:endParaRPr lang="en-US" sz="100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64275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91728899-423B-4784-B591-EB7D1CC566F3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970081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4638" y="274638"/>
            <a:ext cx="8751375" cy="1143000"/>
          </a:xfrm>
        </p:spPr>
        <p:txBody>
          <a:bodyPr/>
          <a:lstStyle/>
          <a:p>
            <a:r>
              <a:rPr lang="en-US"/>
              <a:t>What Makes Our Impact Approach Unique and Relevant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9386" y="990675"/>
            <a:ext cx="8736627" cy="4870994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  <a:defRPr/>
            </a:pPr>
            <a:r>
              <a:rPr lang="en-US" altLang="en-US" sz="2100" b="1" i="1"/>
              <a:t>We solve problems no one organization can solve alone.</a:t>
            </a:r>
            <a:endParaRPr lang="en-US"/>
          </a:p>
          <a:p>
            <a:pPr marL="261938" lvl="1" indent="0">
              <a:spcAft>
                <a:spcPts val="0"/>
              </a:spcAft>
              <a:buNone/>
              <a:defRPr/>
            </a:pPr>
            <a:endParaRPr lang="en-US" sz="800"/>
          </a:p>
          <a:p>
            <a:pPr marL="261938" lvl="1" indent="0">
              <a:spcAft>
                <a:spcPts val="0"/>
              </a:spcAft>
              <a:buNone/>
              <a:defRPr/>
            </a:pPr>
            <a:r>
              <a:rPr lang="en-US"/>
              <a:t>We develop </a:t>
            </a:r>
            <a:r>
              <a:rPr lang="en-US" b="1" u="sng"/>
              <a:t>integrated solutions</a:t>
            </a:r>
            <a:r>
              <a:rPr lang="en-US" u="sng"/>
              <a:t> </a:t>
            </a:r>
            <a:r>
              <a:rPr lang="en-US"/>
              <a:t>that meet the complexities of communities and people’s lives</a:t>
            </a:r>
          </a:p>
          <a:p>
            <a:pPr marL="519113" lvl="1" indent="-257175">
              <a:spcAft>
                <a:spcPts val="450"/>
              </a:spcAft>
              <a:buFont typeface="+mj-lt"/>
              <a:buAutoNum type="arabicPeriod"/>
              <a:defRPr/>
            </a:pPr>
            <a:endParaRPr lang="en-US" sz="1000"/>
          </a:p>
          <a:p>
            <a:pPr marL="261938" lvl="1" indent="0">
              <a:spcAft>
                <a:spcPts val="450"/>
              </a:spcAft>
              <a:buNone/>
              <a:defRPr/>
            </a:pPr>
            <a:r>
              <a:rPr lang="en-US"/>
              <a:t>We focus on what’s most needed and </a:t>
            </a:r>
            <a:r>
              <a:rPr lang="en-US" b="1" u="sng"/>
              <a:t>what works locally with global scale</a:t>
            </a:r>
            <a:r>
              <a:rPr lang="en-US"/>
              <a:t> via 1,800 LUWs in 41 countries</a:t>
            </a:r>
          </a:p>
          <a:p>
            <a:pPr marL="519113" lvl="1" indent="-257175">
              <a:spcAft>
                <a:spcPts val="450"/>
              </a:spcAft>
              <a:buFont typeface="+mj-lt"/>
              <a:buAutoNum type="arabicPeriod"/>
              <a:defRPr/>
            </a:pPr>
            <a:endParaRPr lang="en-US" sz="1100"/>
          </a:p>
          <a:p>
            <a:pPr marL="261938" lvl="1" indent="0">
              <a:spcAft>
                <a:spcPts val="450"/>
              </a:spcAft>
              <a:buNone/>
              <a:defRPr/>
            </a:pPr>
            <a:r>
              <a:rPr lang="en-US"/>
              <a:t>We get leaders and organizations from </a:t>
            </a:r>
            <a:r>
              <a:rPr lang="en-US" b="1" u="sng"/>
              <a:t>all sectors to work together</a:t>
            </a:r>
          </a:p>
          <a:p>
            <a:pPr marL="519113" lvl="1" indent="-257175">
              <a:spcAft>
                <a:spcPts val="450"/>
              </a:spcAft>
              <a:buFont typeface="+mj-lt"/>
              <a:buAutoNum type="arabicPeriod"/>
              <a:defRPr/>
            </a:pPr>
            <a:endParaRPr lang="en-US" sz="1100" b="1" u="sng"/>
          </a:p>
          <a:p>
            <a:pPr marL="261938" lvl="1" indent="0">
              <a:spcAft>
                <a:spcPts val="450"/>
              </a:spcAft>
              <a:buNone/>
              <a:defRPr/>
            </a:pPr>
            <a:r>
              <a:rPr lang="en-US"/>
              <a:t>We engage </a:t>
            </a:r>
            <a:r>
              <a:rPr lang="en-US" b="1" u="sng"/>
              <a:t>millions of people </a:t>
            </a:r>
            <a:r>
              <a:rPr lang="en-US"/>
              <a:t>to be part of the change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9B379848-5ED4-4A6C-963F-A03581F33A0A}" type="datetime4">
              <a:rPr lang="en-US" sz="1000" smtClean="0"/>
              <a:pPr eaLnBrk="1" hangingPunct="1"/>
              <a:t>June 21, 2017</a:t>
            </a:fld>
            <a:endParaRPr lang="en-US" sz="10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FDF41A63-2268-4C95-8E47-15E59E79ECD8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650104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822642"/>
          </a:xfrm>
        </p:spPr>
        <p:txBody>
          <a:bodyPr/>
          <a:lstStyle/>
          <a:p>
            <a:r>
              <a:rPr lang="en-US"/>
              <a:t>How our Impact Approach Connects With Our Brand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4638" y="1332412"/>
            <a:ext cx="8972601" cy="4652464"/>
          </a:xfrm>
        </p:spPr>
        <p:txBody>
          <a:bodyPr/>
          <a:lstStyle/>
          <a:p>
            <a:pPr marL="295275" lvl="1" indent="-295275">
              <a:spcAft>
                <a:spcPts val="450"/>
              </a:spcAft>
              <a:buNone/>
              <a:defRPr/>
            </a:pPr>
            <a:r>
              <a:rPr lang="en-US" altLang="en-US" sz="1800" b="1"/>
              <a:t>Our Brand Credo</a:t>
            </a:r>
            <a:r>
              <a:rPr lang="en-US" altLang="en-US" sz="1800"/>
              <a:t>:</a:t>
            </a:r>
          </a:p>
          <a:p>
            <a:pPr defTabSz="85725"/>
            <a:r>
              <a:rPr lang="en-US" sz="1800"/>
              <a:t>United Way fights for the health, education, and financial stability of every person in every community.</a:t>
            </a:r>
            <a:endParaRPr lang="en-US" altLang="en-US" sz="1800" b="1"/>
          </a:p>
          <a:p>
            <a:pPr marL="295275" lvl="1" indent="-121444">
              <a:buNone/>
              <a:defRPr/>
            </a:pPr>
            <a:endParaRPr lang="en-US" altLang="en-US" sz="1800" b="1"/>
          </a:p>
          <a:p>
            <a:r>
              <a:rPr lang="en-US" sz="1800" b="1"/>
              <a:t>How We Win by Living United</a:t>
            </a:r>
            <a:r>
              <a:rPr lang="en-US" sz="1800"/>
              <a:t>. </a:t>
            </a:r>
          </a:p>
          <a:p>
            <a:r>
              <a:rPr lang="en-US" sz="1800"/>
              <a:t>By forging unlikely partnerships. </a:t>
            </a:r>
          </a:p>
          <a:p>
            <a:r>
              <a:rPr lang="en-US" sz="1800"/>
              <a:t>By finding new solutions to old problems. </a:t>
            </a:r>
          </a:p>
          <a:p>
            <a:r>
              <a:rPr lang="en-US" sz="1800"/>
              <a:t>By mobilizing the best resources. </a:t>
            </a:r>
          </a:p>
          <a:p>
            <a:r>
              <a:rPr lang="en-US" sz="1800"/>
              <a:t>By inspiring individuals to join the fight against their community’s most daunting social crises.</a:t>
            </a:r>
            <a:endParaRPr lang="en-US" altLang="en-US" sz="180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094A3601-7BFD-4375-83F0-D31A91BA44C5}" type="datetime4">
              <a:rPr lang="en-US" sz="1000" smtClean="0"/>
              <a:pPr eaLnBrk="1" hangingPunct="1"/>
              <a:t>June 21, 2017</a:t>
            </a:fld>
            <a:endParaRPr lang="en-US" sz="100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91728899-423B-4784-B591-EB7D1CC566F3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456629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8750" y="1085850"/>
            <a:ext cx="6572250" cy="413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700" kern="0" dirty="0"/>
              <a:t>Impact Agenda </a:t>
            </a:r>
            <a:endParaRPr lang="en-US" sz="2700" i="1" kern="0" dirty="0"/>
          </a:p>
        </p:txBody>
      </p:sp>
      <p:sp>
        <p:nvSpPr>
          <p:cNvPr id="8" name="Rectangle 7"/>
          <p:cNvSpPr/>
          <p:nvPr/>
        </p:nvSpPr>
        <p:spPr>
          <a:xfrm>
            <a:off x="6905783" y="2319934"/>
            <a:ext cx="861131" cy="816217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049" y="2319672"/>
            <a:ext cx="861131" cy="816217"/>
          </a:xfrm>
          <a:prstGeom prst="rect">
            <a:avLst/>
          </a:prstGeom>
          <a:solidFill>
            <a:srgbClr val="FE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2315" y="2270260"/>
            <a:ext cx="861131" cy="816217"/>
          </a:xfrm>
          <a:prstGeom prst="rect">
            <a:avLst/>
          </a:prstGeom>
          <a:solidFill>
            <a:srgbClr val="84B5E0"/>
          </a:solidFill>
          <a:ln>
            <a:solidFill>
              <a:srgbClr val="84B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endParaRPr lang="en-US" sz="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581" y="2223079"/>
            <a:ext cx="861131" cy="8162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EARLY CHILDHOOD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014" y="3373664"/>
            <a:ext cx="137547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Children enter school ready</a:t>
            </a:r>
          </a:p>
          <a:p>
            <a:pPr marL="257175" indent="-257175">
              <a:buFont typeface="+mj-lt"/>
              <a:buAutoNum type="arabicPeriod"/>
            </a:pP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Children are successful in primary school</a:t>
            </a:r>
          </a:p>
          <a:p>
            <a:pPr marL="257175" indent="-257175">
              <a:buAutoNum type="arabicPeriod"/>
            </a:pP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0292" y="3373664"/>
            <a:ext cx="14416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Youth successfully graduate secondary school</a:t>
            </a:r>
          </a:p>
          <a:p>
            <a:pPr marL="257175" indent="-257175">
              <a:buFont typeface="+mj-lt"/>
              <a:buAutoNum type="arabicPeriod"/>
            </a:pP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Youth gain knowledge, skills to obtain employment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2297" y="3373664"/>
            <a:ext cx="1519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Individuals attain good jobs </a:t>
            </a:r>
          </a:p>
          <a:p>
            <a:pPr marL="257175" indent="-257175">
              <a:buFont typeface="+mj-lt"/>
              <a:buAutoNum type="arabicPeriod"/>
            </a:pP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Individual can effectively manage  their financial resources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60429" y="3373664"/>
            <a:ext cx="951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Individuals/ families have access to healthcare</a:t>
            </a:r>
          </a:p>
          <a:p>
            <a:r>
              <a:rPr lang="en-US" sz="1050" i="1" dirty="0"/>
              <a:t> and improve their health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0581" y="1768778"/>
            <a:ext cx="39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WORLDWIDE GOALS</a:t>
            </a:r>
          </a:p>
        </p:txBody>
      </p:sp>
    </p:spTree>
    <p:extLst>
      <p:ext uri="{BB962C8B-B14F-4D97-AF65-F5344CB8AC3E}">
        <p14:creationId xmlns:p14="http://schemas.microsoft.com/office/powerpoint/2010/main" val="124115200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Product Examples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F06BEF79-C5C4-435C-9589-7A61DFCDC6BA}" type="datetime4">
              <a:rPr lang="en-US" sz="1000" smtClean="0"/>
              <a:pPr eaLnBrk="1" hangingPunct="1"/>
              <a:t>June 21, 2017</a:t>
            </a:fld>
            <a:endParaRPr lang="en-US" sz="100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5EB4E933-27E0-4649-9892-03BA8E199B8A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637" y="1000124"/>
          <a:ext cx="8594725" cy="505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2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2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76" marR="45476" marT="22738" marB="2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6" marR="45476" marT="22738" marB="2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6" marR="45476" marT="22738" marB="2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54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CHILDHOOD SUCCESS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Abriendo</a:t>
                      </a: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baseline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Puertas</a:t>
                      </a:r>
                      <a:endParaRPr lang="en-US" sz="1100" b="0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Club Connect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Schools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Dolly Parton’s Imagination Library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Family School Community Partnership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Book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 for Success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Play to Learn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Raising A Reader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Reach Out and Read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 to Succeed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Reading Corps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Ready By 21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Strive Together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United Way Born Learning Academies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United Way Center for Excellence in Early Education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5484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SUCCESS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8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Accelerated Student Assistance Program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Achievers for Life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Airbus Flying Challenge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 a Middle School Mentor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Communities in Schools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Schools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Cradle-to-Career/Collective Impact Approaches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Destination Graduation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Dropout Prevention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Early Warning and Response Systems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Linked Learning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Middle School Success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Out-of-School Time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Turn-Around High Schools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Whole School, Whole Child 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Career Awareness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256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MOBILITY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 On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lang="en-US" sz="1100" b="0" kern="1200" baseline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Capability@Work</a:t>
                      </a: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education and coaching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Service Delivery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Jobs +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Mission United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MyFreeTaxes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Sector-based workforce development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Tax time savings programs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Volunteer Income Tax Assistance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Working Bridges’ Income Advance Loan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86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5210+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Babies Born Healthy 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gardens and playgrounds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Health Needs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Schools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Fun, Fly &amp; Fit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 Insurance Navigators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Food Initiative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Healthy Girls Initiative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Service Delivery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Mission United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Share Our Strength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United Way Born Learning resources</a:t>
                      </a:r>
                    </a:p>
                    <a:p>
                      <a:pPr marL="342900" marR="0" lvl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167F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100" b="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Vision and Dental Screenings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908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4A19BDC4-D6A3-44E3-A8C4-451009232F95}" type="slidenum">
              <a:rPr lang="en-US" sz="1200" smtClean="0"/>
              <a:pPr eaLnBrk="1" hangingPunct="1"/>
              <a:t>2</a:t>
            </a:fld>
            <a:endParaRPr lang="en-US" sz="12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74638" y="1600200"/>
            <a:ext cx="8594725" cy="438467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Welcome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Local Examples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Product Definition and Elements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After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1749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2028 Goals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3988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2018 - 2028 US Impact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240436"/>
            <a:ext cx="8594725" cy="4384675"/>
          </a:xfrm>
        </p:spPr>
        <p:txBody>
          <a:bodyPr/>
          <a:lstStyle/>
          <a:p>
            <a:pPr marL="144858">
              <a:lnSpc>
                <a:spcPct val="110000"/>
              </a:lnSpc>
              <a:spcAft>
                <a:spcPts val="450"/>
              </a:spcAft>
              <a:defRPr/>
            </a:pPr>
            <a:r>
              <a:rPr lang="en-US" b="1" dirty="0"/>
              <a:t>We fight for the health, education, and financial stability of every person in every community.</a:t>
            </a:r>
          </a:p>
          <a:p>
            <a:pPr marL="144858">
              <a:lnSpc>
                <a:spcPct val="110000"/>
              </a:lnSpc>
              <a:spcAft>
                <a:spcPts val="450"/>
              </a:spcAft>
              <a:defRPr/>
            </a:pPr>
            <a:r>
              <a:rPr lang="en-US" dirty="0"/>
              <a:t>Our goals over the next 10 years:</a:t>
            </a:r>
          </a:p>
          <a:p>
            <a:pPr marL="717946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b="1" dirty="0"/>
              <a:t>5 million people will get better jobs</a:t>
            </a:r>
          </a:p>
          <a:p>
            <a:pPr marL="717946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b="1" dirty="0"/>
              <a:t>95% of students will graduate high school ready for college and career</a:t>
            </a:r>
          </a:p>
          <a:p>
            <a:pPr marL="717946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n-US" b="1" dirty="0"/>
              <a:t>90% of people will be healthier</a:t>
            </a:r>
          </a:p>
          <a:p>
            <a:pPr marL="717946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endParaRPr lang="en-US" dirty="0"/>
          </a:p>
          <a:p>
            <a:pPr marL="432196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These goals are only possible when we do this together.  </a:t>
            </a:r>
          </a:p>
          <a:p>
            <a:pPr marL="432196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dirty="0"/>
          </a:p>
          <a:p>
            <a:pPr marL="432196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To that end, United Ways will engage 10 million people to build inclusive and stronger communities in 1,000 cities and towns across America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21,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236"/>
            <a:ext cx="9144000" cy="45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689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Results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924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/>
          <a:srcRect r="1025" b="868"/>
          <a:stretch/>
        </p:blipFill>
        <p:spPr>
          <a:xfrm>
            <a:off x="0" y="0"/>
            <a:ext cx="9144000" cy="5164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35924" y="5041557"/>
            <a:ext cx="8909222" cy="10626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21,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/>
          <a:srcRect b="1985"/>
          <a:stretch/>
        </p:blipFill>
        <p:spPr>
          <a:xfrm>
            <a:off x="0" y="1"/>
            <a:ext cx="9144000" cy="5052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5924" y="5041557"/>
            <a:ext cx="8909222" cy="10626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869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22020"/>
            <a:ext cx="7886700" cy="56311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708" y="205105"/>
            <a:ext cx="9144000" cy="838199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UWGPSNJ’s Approach to Change (United Way Value)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61804"/>
              </p:ext>
            </p:extLst>
          </p:nvPr>
        </p:nvGraphicFramePr>
        <p:xfrm>
          <a:off x="400049" y="990600"/>
          <a:ext cx="1774739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6138947"/>
              </p:ext>
            </p:extLst>
          </p:nvPr>
        </p:nvGraphicFramePr>
        <p:xfrm>
          <a:off x="2357439" y="1524000"/>
          <a:ext cx="290036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7016741"/>
              </p:ext>
            </p:extLst>
          </p:nvPr>
        </p:nvGraphicFramePr>
        <p:xfrm>
          <a:off x="5545673" y="2026056"/>
          <a:ext cx="3451157" cy="388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90D3ABA-D95C-456F-B566-23DC1D85DD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Siemer</a:t>
            </a:r>
            <a:r>
              <a:rPr lang="en-US" dirty="0"/>
              <a:t> Family Stability Initiative: Second gift for Tocqueville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Opportunity to ask Tocqueville members to do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Leveraged by a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 with clear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 by way of Basic Needs—Compelling for our donors!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enough that we can articulate one person’s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Opportunities to get to know the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Opportunities to report back to donors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Ability to celebrate idea of second ask through other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3047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Leadership Initiative: Girls Today Leaders Tomorrow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Women’s Leadership branded around signature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endParaRPr lang="en-US" dirty="0"/>
          </a:p>
          <a:p>
            <a:r>
              <a:rPr lang="en-US" dirty="0"/>
              <a:t>WLI members have gotten to know the GTLT participants and connect their support of UW to the direct benefit of the girls in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4623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altLang="en-US" dirty="0"/>
              <a:t>Product Definition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2181414"/>
            <a:ext cx="8594725" cy="3230184"/>
          </a:xfrm>
        </p:spPr>
      </p:pic>
      <p:sp>
        <p:nvSpPr>
          <p:cNvPr id="130050" name="Slide Number Placeholder 3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DDD44BD-DF8A-48ED-B358-093FA8633FE5}" type="slidenum">
              <a:rPr lang="en-US" altLang="en-US" sz="1600" b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6</a:t>
            </a:fld>
            <a:endParaRPr lang="en-US" altLang="en-US" sz="1600" b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19128" y="3046318"/>
            <a:ext cx="1793632" cy="1107996"/>
          </a:xfrm>
          <a:prstGeom prst="rect">
            <a:avLst/>
          </a:prstGeom>
          <a:solidFill>
            <a:srgbClr val="A599C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Segoe Print" panose="02000600000000000000" pitchFamily="2" charset="0"/>
                <a:ea typeface="ＭＳ Ｐゴシック" charset="0"/>
              </a:rPr>
              <a:t>FEATURES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9495" y="3092485"/>
            <a:ext cx="1773256" cy="1015663"/>
          </a:xfrm>
          <a:prstGeom prst="rect">
            <a:avLst/>
          </a:prstGeom>
          <a:solidFill>
            <a:srgbClr val="43C0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Segoe Print" panose="02000600000000000000" pitchFamily="2" charset="0"/>
                <a:ea typeface="ＭＳ Ｐゴシック" charset="0"/>
              </a:rPr>
              <a:t>FUNCTIONS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09137" y="3092484"/>
            <a:ext cx="2087977" cy="1015663"/>
          </a:xfrm>
          <a:prstGeom prst="rect">
            <a:avLst/>
          </a:prstGeom>
          <a:solidFill>
            <a:srgbClr val="E6B6B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Segoe Print" panose="02000600000000000000" pitchFamily="2" charset="0"/>
                <a:ea typeface="ＭＳ Ｐゴシック" charset="0"/>
              </a:rPr>
              <a:t>BENEFITS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egoe Print" panose="02000600000000000000" pitchFamily="2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0991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12725"/>
            <a:ext cx="6996113" cy="519113"/>
          </a:xfrm>
        </p:spPr>
        <p:txBody>
          <a:bodyPr>
            <a:spAutoFit/>
          </a:bodyPr>
          <a:lstStyle/>
          <a:p>
            <a:r>
              <a:rPr lang="en-US" altLang="en-US"/>
              <a:t>Functions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169988"/>
            <a:ext cx="7558088" cy="3914918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</a:pPr>
            <a:r>
              <a:rPr lang="en-US" altLang="en-US" sz="2400" b="1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Functions</a:t>
            </a:r>
            <a:r>
              <a:rPr lang="en-US" altLang="en-US" sz="2400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2400" i="1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What it does</a:t>
            </a:r>
          </a:p>
          <a:p>
            <a:pPr marL="573088" lvl="1" indent="-28575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Only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one or two basic functions</a:t>
            </a:r>
            <a:r>
              <a:rPr lang="en-US" altLang="en-US" sz="2400" dirty="0">
                <a:ea typeface="ＭＳ Ｐゴシック" panose="020B0600070205080204" pitchFamily="34" charset="-128"/>
              </a:rPr>
              <a:t> for any product</a:t>
            </a:r>
          </a:p>
          <a:p>
            <a:pPr marL="1146175" lvl="2" indent="-231775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Tx/>
              <a:buNone/>
            </a:pPr>
            <a:r>
              <a:rPr lang="en-US" altLang="en-US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e.g.:</a:t>
            </a:r>
          </a:p>
          <a:p>
            <a:pPr marL="1146175" lvl="2" indent="-231775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altLang="en-US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Dishwasher automates dishwashing</a:t>
            </a:r>
          </a:p>
          <a:p>
            <a:pPr marL="1146175" lvl="2" indent="-231775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altLang="en-US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Bluetooth provides hands-free phone use</a:t>
            </a:r>
          </a:p>
          <a:p>
            <a:pPr marL="1146175" lvl="2" indent="-231775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altLang="en-US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Flu shot prevents or minimizes the flu</a:t>
            </a:r>
          </a:p>
          <a:p>
            <a:pPr marL="1146175" lvl="2" indent="-231775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altLang="en-US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Homeless shelter provides a place to sleep for people who don’</a:t>
            </a:r>
            <a:r>
              <a:rPr lang="en-US" altLang="ja-JP" sz="2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 have a home</a:t>
            </a:r>
          </a:p>
        </p:txBody>
      </p:sp>
      <p:sp>
        <p:nvSpPr>
          <p:cNvPr id="12083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868AE11-95BC-4B32-A577-3437C8238367}" type="slidenum">
              <a:rPr lang="en-US" altLang="en-US" sz="1600" b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7</a:t>
            </a:fld>
            <a:endParaRPr lang="en-US" altLang="en-US" sz="1600" b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5172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 txBox="1">
            <a:spLocks noChangeArrowheads="1"/>
          </p:cNvSpPr>
          <p:nvPr/>
        </p:nvSpPr>
        <p:spPr bwMode="auto">
          <a:xfrm>
            <a:off x="387350" y="1104900"/>
            <a:ext cx="7675563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50000"/>
              </a:spcBef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509588" indent="-280988">
              <a:spcBef>
                <a:spcPct val="50000"/>
              </a:spcBef>
              <a:buClr>
                <a:schemeClr val="hlink"/>
              </a:buClr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indent="-290513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defRPr/>
            </a:pPr>
            <a:r>
              <a:rPr lang="en-US" altLang="en-US" sz="2400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Functions – </a:t>
            </a:r>
            <a:r>
              <a:rPr lang="en-US" altLang="en-US" sz="2400" i="1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What it does</a:t>
            </a:r>
          </a:p>
          <a:p>
            <a:pPr lvl="2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2200" b="0" u="sng" dirty="0">
                <a:ea typeface="ＭＳ Ｐゴシック" panose="020B0600070205080204" pitchFamily="34" charset="-128"/>
              </a:rPr>
              <a:t>Early language/literacy initiative</a:t>
            </a:r>
            <a:r>
              <a:rPr lang="en-US" altLang="en-US" sz="2200" b="0" dirty="0">
                <a:ea typeface="ＭＳ Ｐゴシック" panose="020B0600070205080204" pitchFamily="34" charset="-128"/>
              </a:rPr>
              <a:t>:  </a:t>
            </a:r>
            <a:r>
              <a:rPr lang="en-US" altLang="en-US" sz="2200" b="0" i="1" dirty="0">
                <a:ea typeface="ＭＳ Ｐゴシック" panose="020B0600070205080204" pitchFamily="34" charset="-128"/>
              </a:rPr>
              <a:t>Builds language &amp; literacy skills in low-income children</a:t>
            </a:r>
            <a:endParaRPr lang="en-US" altLang="en-US" sz="2200" b="0" dirty="0">
              <a:ea typeface="ＭＳ Ｐゴシック" panose="020B0600070205080204" pitchFamily="34" charset="-128"/>
            </a:endParaRPr>
          </a:p>
          <a:p>
            <a:pPr lvl="3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2200" b="0" u="sng" dirty="0">
                <a:ea typeface="ＭＳ Ｐゴシック" panose="020B0600070205080204" pitchFamily="34" charset="-128"/>
              </a:rPr>
              <a:t>Strategy 1 (caregiver support)</a:t>
            </a:r>
            <a:r>
              <a:rPr lang="en-US" altLang="en-US" sz="2200" b="0" dirty="0">
                <a:ea typeface="ＭＳ Ｐゴシック" panose="020B0600070205080204" pitchFamily="34" charset="-128"/>
              </a:rPr>
              <a:t>: </a:t>
            </a:r>
            <a:r>
              <a:rPr lang="en-US" altLang="en-US" sz="2200" b="0" i="1" dirty="0">
                <a:ea typeface="ＭＳ Ｐゴシック" panose="020B0600070205080204" pitchFamily="34" charset="-128"/>
              </a:rPr>
              <a:t> </a:t>
            </a:r>
          </a:p>
          <a:p>
            <a:pPr marL="1371600" lvl="3" indent="0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Tx/>
              <a:buNone/>
              <a:defRPr/>
            </a:pPr>
            <a:r>
              <a:rPr lang="en-US" altLang="en-US" sz="2200" b="0" i="1" dirty="0">
                <a:ea typeface="ＭＳ Ｐゴシック" panose="020B0600070205080204" pitchFamily="34" charset="-128"/>
              </a:rPr>
              <a:t>Helps parents and other caregivers build that child’s</a:t>
            </a:r>
            <a:r>
              <a:rPr lang="en-US" altLang="ja-JP" sz="2200" b="0" i="1" dirty="0">
                <a:ea typeface="ＭＳ Ｐゴシック" panose="020B0600070205080204" pitchFamily="34" charset="-128"/>
              </a:rPr>
              <a:t> language skills</a:t>
            </a:r>
            <a:r>
              <a:rPr lang="en-US" altLang="ja-JP" sz="2200" b="0" dirty="0">
                <a:solidFill>
                  <a:srgbClr val="FE23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3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2200" b="0" u="sng" dirty="0">
                <a:ea typeface="ＭＳ Ｐゴシック" panose="020B0600070205080204" pitchFamily="34" charset="-128"/>
              </a:rPr>
              <a:t>Strategy 2 (environment enrichment)</a:t>
            </a:r>
            <a:r>
              <a:rPr lang="en-US" altLang="en-US" sz="2200" b="0" dirty="0">
                <a:ea typeface="ＭＳ Ｐゴシック" panose="020B0600070205080204" pitchFamily="34" charset="-128"/>
              </a:rPr>
              <a:t>:  </a:t>
            </a:r>
          </a:p>
          <a:p>
            <a:pPr marL="1371600" lvl="3" indent="0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Tx/>
              <a:buNone/>
              <a:defRPr/>
            </a:pPr>
            <a:r>
              <a:rPr lang="en-US" altLang="ja-JP" sz="2200" b="0" i="1" dirty="0">
                <a:ea typeface="ＭＳ Ｐゴシック" panose="020B0600070205080204" pitchFamily="34" charset="-128"/>
              </a:rPr>
              <a:t>Brings books into the home to promote literacy</a:t>
            </a:r>
          </a:p>
          <a:p>
            <a:pPr lvl="3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2200" b="0" u="sng" dirty="0">
                <a:ea typeface="ＭＳ Ｐゴシック" panose="020B0600070205080204" pitchFamily="34" charset="-128"/>
              </a:rPr>
              <a:t>Strategy 3 (child care)</a:t>
            </a:r>
            <a:r>
              <a:rPr lang="en-US" altLang="en-US" sz="2200" b="0" dirty="0">
                <a:ea typeface="ＭＳ Ｐゴシック" panose="020B0600070205080204" pitchFamily="34" charset="-128"/>
              </a:rPr>
              <a:t>: </a:t>
            </a:r>
          </a:p>
          <a:p>
            <a:pPr marL="1371600" lvl="3" indent="0"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90000"/>
              <a:buFontTx/>
              <a:buNone/>
              <a:defRPr/>
            </a:pPr>
            <a:r>
              <a:rPr lang="en-US" altLang="en-US" sz="2200" b="0" i="1" dirty="0">
                <a:ea typeface="ＭＳ Ｐゴシック" panose="020B0600070205080204" pitchFamily="34" charset="-128"/>
              </a:rPr>
              <a:t>Trains child care staff to increase children’</a:t>
            </a:r>
            <a:r>
              <a:rPr lang="en-US" altLang="ja-JP" sz="2200" b="0" i="1" dirty="0">
                <a:ea typeface="ＭＳ Ｐゴシック" panose="020B0600070205080204" pitchFamily="34" charset="-128"/>
              </a:rPr>
              <a:t>s language skills</a:t>
            </a:r>
            <a:r>
              <a:rPr lang="en-US" altLang="ja-JP" sz="2200" b="0" dirty="0">
                <a:ea typeface="ＭＳ Ｐゴシック" panose="020B0600070205080204" pitchFamily="34" charset="-128"/>
              </a:rPr>
              <a:t> </a:t>
            </a:r>
            <a:endParaRPr lang="en-US" altLang="en-US" sz="2200" b="0" dirty="0">
              <a:ea typeface="ＭＳ Ｐゴシック" panose="020B0600070205080204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2100" y="212725"/>
            <a:ext cx="7367588" cy="519113"/>
          </a:xfrm>
        </p:spPr>
        <p:txBody>
          <a:bodyPr>
            <a:spAutoFit/>
          </a:bodyPr>
          <a:lstStyle/>
          <a:p>
            <a:r>
              <a:rPr lang="en-US" altLang="en-US"/>
              <a:t>Functions:  United Way Examples</a:t>
            </a:r>
          </a:p>
        </p:txBody>
      </p:sp>
      <p:sp>
        <p:nvSpPr>
          <p:cNvPr id="125957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767402F-F0D0-47E9-B4DD-F67593D06715}" type="slidenum">
              <a:rPr lang="en-US" altLang="en-US" sz="1600" b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8</a:t>
            </a:fld>
            <a:endParaRPr lang="en-US" altLang="en-US" sz="1600" b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32923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637E7ED-E648-4F23-8075-9044F9FB0400}" type="slidenum">
              <a:rPr lang="en-US" altLang="en-US" sz="1600" b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pPr eaLnBrk="1" hangingPunct="1">
                <a:defRPr/>
              </a:pPr>
              <a:t>9</a:t>
            </a:fld>
            <a:endParaRPr lang="en-US" altLang="en-US" sz="1600" b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980" name="Rectangle 3"/>
          <p:cNvSpPr txBox="1">
            <a:spLocks noChangeArrowheads="1"/>
          </p:cNvSpPr>
          <p:nvPr/>
        </p:nvSpPr>
        <p:spPr bwMode="auto">
          <a:xfrm>
            <a:off x="354013" y="1150938"/>
            <a:ext cx="81041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512763" indent="-280988">
              <a:spcBef>
                <a:spcPct val="50000"/>
              </a:spcBef>
              <a:buClr>
                <a:schemeClr val="hlink"/>
              </a:buClr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indent="-280988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38"/>
              </a:spcAft>
              <a:buClr>
                <a:schemeClr val="accent1"/>
              </a:buClr>
              <a:defRPr/>
            </a:pPr>
            <a:r>
              <a:rPr lang="en-US" altLang="en-US" sz="2400" b="0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Features – </a:t>
            </a:r>
            <a:r>
              <a:rPr lang="en-US" altLang="en-US" sz="2400" b="0" i="1" dirty="0">
                <a:solidFill>
                  <a:schemeClr val="folHlink"/>
                </a:solidFill>
                <a:ea typeface="ＭＳ Ｐゴシック" panose="020B0600070205080204" pitchFamily="34" charset="-128"/>
              </a:rPr>
              <a:t>What makes it different from other products with the same function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altLang="en-US" sz="2200" b="0" dirty="0">
                <a:ea typeface="ＭＳ Ｐゴシック" panose="020B0600070205080204" pitchFamily="34" charset="-128"/>
              </a:rPr>
              <a:t>e.g., Early language/literacy initiative</a:t>
            </a:r>
          </a:p>
          <a:p>
            <a:pPr lvl="2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ea typeface="ＭＳ Ｐゴシック" panose="020B0600070205080204" pitchFamily="34" charset="-128"/>
              </a:rPr>
              <a:t>Provides tools for parents and child care staff </a:t>
            </a:r>
          </a:p>
          <a:p>
            <a:pPr lvl="2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ea typeface="ＭＳ Ｐゴシック" panose="020B0600070205080204" pitchFamily="34" charset="-128"/>
              </a:rPr>
              <a:t>Based on tested strategies</a:t>
            </a:r>
          </a:p>
          <a:p>
            <a:pPr lvl="2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ea typeface="ＭＳ Ｐゴシック" panose="020B0600070205080204" pitchFamily="34" charset="-128"/>
              </a:rPr>
              <a:t>Endorsed by the Chamber of Commerce </a:t>
            </a:r>
          </a:p>
          <a:p>
            <a:pPr lvl="2">
              <a:spcBef>
                <a:spcPct val="0"/>
              </a:spcBef>
              <a:spcAft>
                <a:spcPct val="750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ea typeface="ＭＳ Ｐゴシック" panose="020B0600070205080204" pitchFamily="34" charset="-128"/>
              </a:rPr>
              <a:t>Leverages existing resources </a:t>
            </a:r>
          </a:p>
          <a:p>
            <a:pPr>
              <a:spcBef>
                <a:spcPct val="0"/>
              </a:spcBef>
              <a:spcAft>
                <a:spcPct val="65000"/>
              </a:spcAft>
              <a:buClr>
                <a:schemeClr val="accent1"/>
              </a:buClr>
              <a:defRPr/>
            </a:pPr>
            <a:r>
              <a:rPr lang="en-US" altLang="ja-JP" sz="2400" b="0" dirty="0">
                <a:ea typeface="ＭＳ Ｐゴシック" panose="020B0600070205080204" pitchFamily="34" charset="-128"/>
              </a:rPr>
              <a:t>Only describe those features that are of interest to a specific investor</a:t>
            </a:r>
            <a:endParaRPr lang="en-US" altLang="en-US" sz="2400" b="0" dirty="0">
              <a:ea typeface="ＭＳ Ｐゴシック" panose="020B0600070205080204" pitchFamily="34" charset="-128"/>
            </a:endParaRPr>
          </a:p>
        </p:txBody>
      </p:sp>
      <p:sp>
        <p:nvSpPr>
          <p:cNvPr id="56324" name="Rectangle 10"/>
          <p:cNvSpPr>
            <a:spLocks noGrp="1" noChangeArrowheads="1"/>
          </p:cNvSpPr>
          <p:nvPr>
            <p:ph type="title"/>
          </p:nvPr>
        </p:nvSpPr>
        <p:spPr>
          <a:xfrm>
            <a:off x="292100" y="212725"/>
            <a:ext cx="7367588" cy="519113"/>
          </a:xfrm>
        </p:spPr>
        <p:txBody>
          <a:bodyPr>
            <a:spAutoFit/>
          </a:bodyPr>
          <a:lstStyle/>
          <a:p>
            <a:r>
              <a:rPr lang="en-US" altLang="en-US"/>
              <a:t>Features:  United Way Examples</a:t>
            </a:r>
          </a:p>
        </p:txBody>
      </p:sp>
    </p:spTree>
    <p:extLst>
      <p:ext uri="{BB962C8B-B14F-4D97-AF65-F5344CB8AC3E}">
        <p14:creationId xmlns:p14="http://schemas.microsoft.com/office/powerpoint/2010/main" val="180304379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United Way&amp;#x0D;&amp;#x0A;PowerPoint Presentation Template&amp;quot;&quot;/&gt;&lt;property id=&quot;20307&quot; value=&quot;325&quot;/&gt;&lt;/object&gt;&lt;object type=&quot;3&quot; unique_id=&quot;10005&quot;&gt;&lt;property id=&quot;20148&quot; value=&quot;5&quot;/&gt;&lt;property id=&quot;20300&quot; value=&quot;Slide 3 - &amp;quot;United Way&amp;#x0D;&amp;#x0A;PowerPoint Presentation Template&amp;quot;&quot;/&gt;&lt;property id=&quot;20307&quot; value=&quot;326&quot;/&gt;&lt;/object&gt;&lt;object type=&quot;3&quot; unique_id=&quot;10006&quot;&gt;&lt;property id=&quot;20148&quot; value=&quot;5&quot;/&gt;&lt;property id=&quot;20300&quot; value=&quot;Slide 4 - &amp;quot;United Way&amp;#x0D;&amp;#x0A;PowerPoint Presentation Template&amp;quot;&quot;/&gt;&lt;property id=&quot;20307&quot; value=&quot;328&quot;/&gt;&lt;/object&gt;&lt;object type=&quot;3&quot; unique_id=&quot;10007&quot;&gt;&lt;property id=&quot;20148&quot; value=&quot;5&quot;/&gt;&lt;property id=&quot;20300&quot; value=&quot;Slide 1 - &amp;quot;United Way PowerPoint Presentation Template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United Way&amp;#x0D;&amp;#x0A;PowerPoint Presentation Template&amp;#x0D;&amp;#x0A;&amp;quot;&quot;/&gt;&lt;property id=&quot;20307&quot; value=&quot;332&quot;/&gt;&lt;/object&gt;&lt;object type=&quot;3&quot; unique_id=&quot;10009&quot;&gt;&lt;property id=&quot;20148&quot; value=&quot;5&quot;/&gt;&lt;property id=&quot;20300&quot; value=&quot;Slide 6 - &amp;quot;Agenda&amp;quot;&quot;/&gt;&lt;property id=&quot;20307&quot; value=&quot;314&quot;/&gt;&lt;/object&gt;&lt;object type=&quot;3&quot; unique_id=&quot;10010&quot;&gt;&lt;property id=&quot;20148&quot; value=&quot;5&quot;/&gt;&lt;property id=&quot;20300&quot; value=&quot;Slide 7 - &amp;quot;General content slides&amp;quot;&quot;/&gt;&lt;property id=&quot;20307&quot; value=&quot;316&quot;/&gt;&lt;/object&gt;&lt;object type=&quot;3&quot; unique_id=&quot;10012&quot;&gt;&lt;property id=&quot;20148&quot; value=&quot;5&quot;/&gt;&lt;property id=&quot;20300&quot; value=&quot;Slide 8 - &amp;quot;Statements and quotes&amp;quot;&quot;/&gt;&lt;property id=&quot;20307&quot; value=&quot;333&quot;/&gt;&lt;/object&gt;&lt;object type=&quot;3&quot; unique_id=&quot;10013&quot;&gt;&lt;property id=&quot;20148&quot; value=&quot;5&quot;/&gt;&lt;property id=&quot;20300&quot; value=&quot;Slide 9 - &amp;quot;Statements and quotes&amp;quot;&quot;/&gt;&lt;property id=&quot;20307&quot; value=&quot;334&quot;/&gt;&lt;/object&gt;&lt;object type=&quot;3&quot; unique_id=&quot;10015&quot;&gt;&lt;property id=&quot;20148&quot; value=&quot;5&quot;/&gt;&lt;property id=&quot;20300&quot; value=&quot;Slide 10 - &amp;quot;Columns&amp;quot;&quot;/&gt;&lt;property id=&quot;20307&quot; value=&quot;319&quot;/&gt;&lt;/object&gt;&lt;object type=&quot;3&quot; unique_id=&quot;10016&quot;&gt;&lt;property id=&quot;20148&quot; value=&quot;5&quot;/&gt;&lt;property id=&quot;20300&quot; value=&quot;Slide 11 - &amp;quot;Columns&amp;quot;&quot;/&gt;&lt;property id=&quot;20307&quot; value=&quot;337&quot;/&gt;&lt;/object&gt;&lt;object type=&quot;3&quot; unique_id=&quot;10018&quot;&gt;&lt;property id=&quot;20148&quot; value=&quot;5&quot;/&gt;&lt;property id=&quot;20300&quot; value=&quot;Slide 12 - &amp;quot;Tables, charts and graphics&amp;quot;&quot;/&gt;&lt;property id=&quot;20307&quot; value=&quot;312&quot;/&gt;&lt;/object&gt;&lt;object type=&quot;3&quot; unique_id=&quot;10019&quot;&gt;&lt;property id=&quot;20148&quot; value=&quot;5&quot;/&gt;&lt;property id=&quot;20300&quot; value=&quot;Slide 13 - &amp;quot;Table example&amp;quot;&quot;/&gt;&lt;property id=&quot;20307&quot; value=&quot;322&quot;/&gt;&lt;/object&gt;&lt;object type=&quot;3&quot; unique_id=&quot;10020&quot;&gt;&lt;property id=&quot;20148&quot; value=&quot;5&quot;/&gt;&lt;property id=&quot;20300&quot; value=&quot;Slide 14 - &amp;quot;Chart example – this example shows a heading over two lines&amp;quot;&quot;/&gt;&lt;property id=&quot;20307&quot; value=&quot;324&quot;/&gt;&lt;/object&gt;&lt;object type=&quot;3&quot; unique_id=&quot;10021&quot;&gt;&lt;property id=&quot;20148&quot; value=&quot;5&quot;/&gt;&lt;property id=&quot;20300&quot; value=&quot;Slide 15 - &amp;quot;Graphic example&amp;quot;&quot;/&gt;&lt;property id=&quot;20307&quot; value=&quot;323&quot;/&gt;&lt;/object&gt;&lt;object type=&quot;3&quot; unique_id=&quot;10022&quot;&gt;&lt;property id=&quot;20148&quot; value=&quot;5&quot;/&gt;&lt;property id=&quot;20300&quot; value=&quot;Slide 16 - &amp;quot;Thank you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W PPT Template 013012Rev">
  <a:themeElements>
    <a:clrScheme name="UnitedWay_Colorsv1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UnitedWay_PPT_Template_v1</Template>
  <TotalTime>1926</TotalTime>
  <Words>1640</Words>
  <Application>Microsoft Office PowerPoint</Application>
  <PresentationFormat>On-screen Show (4:3)</PresentationFormat>
  <Paragraphs>341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MS PGothic</vt:lpstr>
      <vt:lpstr>MS PGothic</vt:lpstr>
      <vt:lpstr>ヒラギノ角ゴ Pro W3</vt:lpstr>
      <vt:lpstr>Arial</vt:lpstr>
      <vt:lpstr>Arial Black</vt:lpstr>
      <vt:lpstr>Franklin Gothic Medium</vt:lpstr>
      <vt:lpstr>Segoe Print</vt:lpstr>
      <vt:lpstr>Symbol</vt:lpstr>
      <vt:lpstr>Times New Roman</vt:lpstr>
      <vt:lpstr>TradeGothic Bold</vt:lpstr>
      <vt:lpstr>TradeGothic CondEighteen</vt:lpstr>
      <vt:lpstr>Wingdings</vt:lpstr>
      <vt:lpstr>UW PPT Template 013012Rev</vt:lpstr>
      <vt:lpstr>Introduction to  Product Development </vt:lpstr>
      <vt:lpstr>Agenda</vt:lpstr>
      <vt:lpstr>UWGPSNJ’s Approach to Change (United Way Value)</vt:lpstr>
      <vt:lpstr>Siemer Family Stability Initiative: Second gift for Tocqueville members</vt:lpstr>
      <vt:lpstr>Women’s Leadership Initiative: Girls Today Leaders Tomorrow program</vt:lpstr>
      <vt:lpstr>Product Definition</vt:lpstr>
      <vt:lpstr>Functions</vt:lpstr>
      <vt:lpstr>Functions:  United Way Examples</vt:lpstr>
      <vt:lpstr>Features:  United Way Examples</vt:lpstr>
      <vt:lpstr>Benefits:  United Way Examples</vt:lpstr>
      <vt:lpstr>Prioritize—Top Features and Benefits for United Way Staff</vt:lpstr>
      <vt:lpstr>After Today</vt:lpstr>
      <vt:lpstr>Thank you  </vt:lpstr>
      <vt:lpstr>Appendix for Reference</vt:lpstr>
      <vt:lpstr>Impact Approach</vt:lpstr>
      <vt:lpstr>What Makes Our Impact Approach Unique and Relevant</vt:lpstr>
      <vt:lpstr>How our Impact Approach Connects With Our Brand</vt:lpstr>
      <vt:lpstr>PowerPoint Presentation</vt:lpstr>
      <vt:lpstr>Current Product Examples</vt:lpstr>
      <vt:lpstr>2028 Goals</vt:lpstr>
      <vt:lpstr>2018 - 2028 US Impact Goals</vt:lpstr>
      <vt:lpstr>Global Results Framework</vt:lpstr>
      <vt:lpstr>PowerPoint Presentation</vt:lpstr>
      <vt:lpstr>PowerPoint Presentation</vt:lpstr>
    </vt:vector>
  </TitlesOfParts>
  <Company>United Way System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Development Fast Track</dc:title>
  <dc:creator>Chin.Stephanie</dc:creator>
  <cp:lastModifiedBy>Melissa Anese</cp:lastModifiedBy>
  <cp:revision>122</cp:revision>
  <cp:lastPrinted>2017-01-10T19:41:18Z</cp:lastPrinted>
  <dcterms:created xsi:type="dcterms:W3CDTF">2016-12-19T17:09:16Z</dcterms:created>
  <dcterms:modified xsi:type="dcterms:W3CDTF">2017-06-21T18:30:10Z</dcterms:modified>
</cp:coreProperties>
</file>