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887" r:id="rId2"/>
  </p:sldMasterIdLst>
  <p:notesMasterIdLst>
    <p:notesMasterId r:id="rId32"/>
  </p:notesMasterIdLst>
  <p:handoutMasterIdLst>
    <p:handoutMasterId r:id="rId33"/>
  </p:handoutMasterIdLst>
  <p:sldIdLst>
    <p:sldId id="403" r:id="rId3"/>
    <p:sldId id="398" r:id="rId4"/>
    <p:sldId id="414" r:id="rId5"/>
    <p:sldId id="386" r:id="rId6"/>
    <p:sldId id="438" r:id="rId7"/>
    <p:sldId id="410" r:id="rId8"/>
    <p:sldId id="411" r:id="rId9"/>
    <p:sldId id="412" r:id="rId10"/>
    <p:sldId id="413" r:id="rId11"/>
    <p:sldId id="409" r:id="rId12"/>
    <p:sldId id="405" r:id="rId13"/>
    <p:sldId id="407" r:id="rId14"/>
    <p:sldId id="408" r:id="rId15"/>
    <p:sldId id="387" r:id="rId16"/>
    <p:sldId id="415" r:id="rId17"/>
    <p:sldId id="436" r:id="rId18"/>
    <p:sldId id="439" r:id="rId19"/>
    <p:sldId id="401" r:id="rId20"/>
    <p:sldId id="391" r:id="rId21"/>
    <p:sldId id="416" r:id="rId22"/>
    <p:sldId id="437" r:id="rId23"/>
    <p:sldId id="428" r:id="rId24"/>
    <p:sldId id="429" r:id="rId25"/>
    <p:sldId id="430" r:id="rId26"/>
    <p:sldId id="431" r:id="rId27"/>
    <p:sldId id="432" r:id="rId28"/>
    <p:sldId id="433" r:id="rId29"/>
    <p:sldId id="434" r:id="rId30"/>
    <p:sldId id="435" r:id="rId31"/>
  </p:sldIdLst>
  <p:sldSz cx="9144000" cy="6858000" type="screen4x3"/>
  <p:notesSz cx="6934200" cy="9232900"/>
  <p:custDataLst>
    <p:tags r:id="rId3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7AA"/>
    <a:srgbClr val="F0E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0972" autoAdjust="0"/>
  </p:normalViewPr>
  <p:slideViewPr>
    <p:cSldViewPr snapToGrid="0">
      <p:cViewPr varScale="1">
        <p:scale>
          <a:sx n="51" d="100"/>
          <a:sy n="51" d="100"/>
        </p:scale>
        <p:origin x="-19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Itemizers vs Non-Itemizers </a:t>
            </a:r>
          </a:p>
        </c:rich>
      </c:tx>
      <c:layout>
        <c:manualLayout>
          <c:xMode val="edge"/>
          <c:yMode val="edge"/>
          <c:x val="0.26103169179287738"/>
          <c:y val="3.9730606179765142E-2"/>
        </c:manualLayout>
      </c:layout>
      <c:overlay val="0"/>
      <c:spPr>
        <a:noFill/>
        <a:ln>
          <a:noFill/>
        </a:ln>
        <a:effectLst/>
      </c:spPr>
    </c:title>
    <c:autoTitleDeleted val="0"/>
    <c:plotArea>
      <c:layout>
        <c:manualLayout>
          <c:layoutTarget val="inner"/>
          <c:xMode val="edge"/>
          <c:yMode val="edge"/>
          <c:x val="8.1103601667022851E-2"/>
          <c:y val="0.12595196778483586"/>
          <c:w val="0.89698826958696654"/>
          <c:h val="0.80205308610417014"/>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2"/>
                <c:pt idx="0">
                  <c:v>Current law</c:v>
                </c:pt>
                <c:pt idx="1">
                  <c:v>Proposals</c:v>
                </c:pt>
              </c:strCache>
            </c:strRef>
          </c:cat>
          <c:val>
            <c:numRef>
              <c:f>Sheet1!$B$2:$B$4</c:f>
              <c:numCache>
                <c:formatCode>General</c:formatCode>
                <c:ptCount val="3"/>
                <c:pt idx="0">
                  <c:v>70</c:v>
                </c:pt>
                <c:pt idx="1">
                  <c:v>95</c:v>
                </c:pt>
              </c:numCache>
            </c:numRef>
          </c:val>
          <c:extLst xmlns:c16r2="http://schemas.microsoft.com/office/drawing/2015/06/chart">
            <c:ext xmlns:c16="http://schemas.microsoft.com/office/drawing/2014/chart" uri="{C3380CC4-5D6E-409C-BE32-E72D297353CC}">
              <c16:uniqueId val="{00000000-D18B-45F2-8044-90185A2F7B72}"/>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manualLayout>
                  <c:x val="4.1832001889884202E-3"/>
                  <c:y val="6.253465202229940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3200" dirty="0" smtClean="0">
                        <a:solidFill>
                          <a:schemeClr val="bg1"/>
                        </a:solidFill>
                      </a:rPr>
                      <a:t>30%</a:t>
                    </a:r>
                    <a:endParaRPr lang="en-US" sz="3200" dirty="0">
                      <a:solidFill>
                        <a:schemeClr val="bg1"/>
                      </a:solidFill>
                    </a:endParaRP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18B-45F2-8044-90185A2F7B72}"/>
                </c:ext>
                <c:ext xmlns:c15="http://schemas.microsoft.com/office/drawing/2012/chart" uri="{CE6537A1-D6FC-4f65-9D91-7224C49458BB}">
                  <c15:layout>
                    <c:manualLayout>
                      <c:w val="0.14579289298662443"/>
                      <c:h val="0.12659315596093565"/>
                    </c:manualLayout>
                  </c15:layout>
                  <c15:dlblFieldTable/>
                  <c15:showDataLabelsRange val="0"/>
                </c:ext>
              </c:extLst>
            </c:dLbl>
            <c:dLbl>
              <c:idx val="1"/>
              <c:layout>
                <c:manualLayout>
                  <c:x val="0.15812496714376229"/>
                  <c:y val="-5.25282804817160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4400" dirty="0" smtClean="0">
                        <a:solidFill>
                          <a:srgbClr val="539ED0"/>
                        </a:solidFill>
                      </a:rPr>
                      <a:t>5%</a:t>
                    </a:r>
                    <a:endParaRPr lang="en-US" sz="4400" dirty="0">
                      <a:solidFill>
                        <a:srgbClr val="539ED0"/>
                      </a:solidFill>
                    </a:endParaRP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18B-45F2-8044-90185A2F7B72}"/>
                </c:ext>
                <c:ext xmlns:c15="http://schemas.microsoft.com/office/drawing/2012/chart" uri="{CE6537A1-D6FC-4f65-9D91-7224C49458BB}">
                  <c15:layout>
                    <c:manualLayout>
                      <c:w val="0.15237731596126053"/>
                      <c:h val="0.2091375967179180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Current law</c:v>
                </c:pt>
                <c:pt idx="1">
                  <c:v>Proposals</c:v>
                </c:pt>
              </c:strCache>
            </c:strRef>
          </c:cat>
          <c:val>
            <c:numRef>
              <c:f>Sheet1!$C$2:$C$4</c:f>
              <c:numCache>
                <c:formatCode>General</c:formatCode>
                <c:ptCount val="3"/>
                <c:pt idx="0">
                  <c:v>30</c:v>
                </c:pt>
                <c:pt idx="1">
                  <c:v>5</c:v>
                </c:pt>
              </c:numCache>
            </c:numRef>
          </c:val>
          <c:extLst xmlns:c16r2="http://schemas.microsoft.com/office/drawing/2015/06/chart">
            <c:ext xmlns:c16="http://schemas.microsoft.com/office/drawing/2014/chart" uri="{C3380CC4-5D6E-409C-BE32-E72D297353CC}">
              <c16:uniqueId val="{00000001-D18B-45F2-8044-90185A2F7B72}"/>
            </c:ext>
          </c:extLst>
        </c:ser>
        <c:dLbls>
          <c:showLegendKey val="0"/>
          <c:showVal val="0"/>
          <c:showCatName val="0"/>
          <c:showSerName val="0"/>
          <c:showPercent val="0"/>
          <c:showBubbleSize val="0"/>
        </c:dLbls>
        <c:gapWidth val="150"/>
        <c:overlap val="100"/>
        <c:axId val="121438720"/>
        <c:axId val="166717696"/>
      </c:barChart>
      <c:catAx>
        <c:axId val="1214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717696"/>
        <c:crosses val="autoZero"/>
        <c:auto val="1"/>
        <c:lblAlgn val="ctr"/>
        <c:lblOffset val="100"/>
        <c:noMultiLvlLbl val="0"/>
      </c:catAx>
      <c:valAx>
        <c:axId val="16671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43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0.53644</cdr:x>
      <cdr:y>0.21474</cdr:y>
    </cdr:from>
    <cdr:to>
      <cdr:x>0.62708</cdr:x>
      <cdr:y>0.25762</cdr:y>
    </cdr:to>
    <cdr:cxnSp macro="">
      <cdr:nvCxnSpPr>
        <cdr:cNvPr id="3" name="Straight Connector 2">
          <a:extLst xmlns:a="http://schemas.openxmlformats.org/drawingml/2006/main">
            <a:ext uri="{FF2B5EF4-FFF2-40B4-BE49-F238E27FC236}">
              <a16:creationId xmlns:a16="http://schemas.microsoft.com/office/drawing/2014/main" xmlns="" id="{D71F1109-5E3B-49C3-A41D-54AC84F77293}"/>
            </a:ext>
          </a:extLst>
        </cdr:cNvPr>
        <cdr:cNvCxnSpPr/>
      </cdr:nvCxnSpPr>
      <cdr:spPr>
        <a:xfrm xmlns:a="http://schemas.openxmlformats.org/drawingml/2006/main" flipV="1">
          <a:off x="4071500" y="1090281"/>
          <a:ext cx="687977" cy="217715"/>
        </a:xfrm>
        <a:prstGeom xmlns:a="http://schemas.openxmlformats.org/drawingml/2006/main" prst="line">
          <a:avLst/>
        </a:prstGeom>
        <a:ln xmlns:a="http://schemas.openxmlformats.org/drawingml/2006/main" w="285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04820" cy="461645"/>
          </a:xfrm>
          <a:prstGeom prst="rect">
            <a:avLst/>
          </a:prstGeom>
          <a:noFill/>
          <a:ln>
            <a:noFill/>
          </a:ln>
          <a:effectLst/>
          <a:extLst>
            <a:ext uri="{FAA26D3D-D897-4be2-8F04-BA451C77F1D7}"/>
          </a:extLst>
        </p:spPr>
        <p:txBody>
          <a:bodyPr vert="horz" wrap="square" lIns="92376" tIns="46188" rIns="92376" bIns="46188" numCol="1" anchor="t"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5" name="Rectangle 3"/>
          <p:cNvSpPr>
            <a:spLocks noGrp="1" noChangeArrowheads="1"/>
          </p:cNvSpPr>
          <p:nvPr>
            <p:ph type="dt" sz="quarter" idx="1"/>
          </p:nvPr>
        </p:nvSpPr>
        <p:spPr bwMode="auto">
          <a:xfrm>
            <a:off x="3929380" y="0"/>
            <a:ext cx="3004820" cy="461645"/>
          </a:xfrm>
          <a:prstGeom prst="rect">
            <a:avLst/>
          </a:prstGeom>
          <a:noFill/>
          <a:ln>
            <a:noFill/>
          </a:ln>
          <a:effectLst/>
          <a:extLst>
            <a:ext uri="{FAA26D3D-D897-4be2-8F04-BA451C77F1D7}"/>
          </a:extLst>
        </p:spPr>
        <p:txBody>
          <a:bodyPr vert="horz" wrap="square" lIns="92376" tIns="46188" rIns="92376" bIns="46188" numCol="1" anchor="t" anchorCtr="0" compatLnSpc="1">
            <a:prstTxWarp prst="textNoShape">
              <a:avLst/>
            </a:prstTxWarp>
          </a:bodyPr>
          <a:lstStyle>
            <a:lvl1pPr algn="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6" name="Rectangle 4"/>
          <p:cNvSpPr>
            <a:spLocks noGrp="1" noChangeArrowheads="1"/>
          </p:cNvSpPr>
          <p:nvPr>
            <p:ph type="ftr" sz="quarter" idx="2"/>
          </p:nvPr>
        </p:nvSpPr>
        <p:spPr bwMode="auto">
          <a:xfrm>
            <a:off x="0" y="8771255"/>
            <a:ext cx="3004820" cy="461645"/>
          </a:xfrm>
          <a:prstGeom prst="rect">
            <a:avLst/>
          </a:prstGeom>
          <a:noFill/>
          <a:ln>
            <a:noFill/>
          </a:ln>
          <a:effectLst/>
          <a:extLst>
            <a:ext uri="{FAA26D3D-D897-4be2-8F04-BA451C77F1D7}"/>
          </a:extLst>
        </p:spPr>
        <p:txBody>
          <a:bodyPr vert="horz" wrap="square" lIns="92376" tIns="46188" rIns="92376" bIns="46188" numCol="1" anchor="b"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7" name="Rectangle 5"/>
          <p:cNvSpPr>
            <a:spLocks noGrp="1" noChangeArrowheads="1"/>
          </p:cNvSpPr>
          <p:nvPr>
            <p:ph type="sldNum" sz="quarter" idx="3"/>
          </p:nvPr>
        </p:nvSpPr>
        <p:spPr bwMode="auto">
          <a:xfrm>
            <a:off x="3929380" y="8771255"/>
            <a:ext cx="3004820" cy="461645"/>
          </a:xfrm>
          <a:prstGeom prst="rect">
            <a:avLst/>
          </a:prstGeom>
          <a:noFill/>
          <a:ln>
            <a:noFill/>
          </a:ln>
          <a:effectLst/>
          <a:extLst>
            <a:ext uri="{FAA26D3D-D897-4be2-8F04-BA451C77F1D7}"/>
          </a:extLst>
        </p:spPr>
        <p:txBody>
          <a:bodyPr vert="horz" wrap="square" lIns="92376" tIns="46188" rIns="92376" bIns="46188" numCol="1" anchor="b" anchorCtr="0" compatLnSpc="1">
            <a:prstTxWarp prst="textNoShape">
              <a:avLst/>
            </a:prstTxWarp>
          </a:bodyPr>
          <a:lstStyle>
            <a:lvl1pPr algn="r">
              <a:defRPr sz="1200">
                <a:ea typeface="ＭＳ Ｐゴシック" pitchFamily="-106" charset="-128"/>
              </a:defRPr>
            </a:lvl1pPr>
          </a:lstStyle>
          <a:p>
            <a:pPr>
              <a:defRPr/>
            </a:pPr>
            <a:fld id="{D5E86643-0143-4FED-8EDD-60AD789D1383}" type="slidenum">
              <a:rPr lang="en-US"/>
              <a:pPr>
                <a:defRPr/>
              </a:pPr>
              <a:t>‹#›</a:t>
            </a:fld>
            <a:endParaRPr lang="en-US"/>
          </a:p>
        </p:txBody>
      </p:sp>
    </p:spTree>
    <p:extLst>
      <p:ext uri="{BB962C8B-B14F-4D97-AF65-F5344CB8AC3E}">
        <p14:creationId xmlns:p14="http://schemas.microsoft.com/office/powerpoint/2010/main" val="235468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4820" cy="461645"/>
          </a:xfrm>
          <a:prstGeom prst="rect">
            <a:avLst/>
          </a:prstGeom>
          <a:noFill/>
          <a:ln>
            <a:noFill/>
          </a:ln>
          <a:effectLst/>
          <a:extLst>
            <a:ext uri="{FAA26D3D-D897-4be2-8F04-BA451C77F1D7}"/>
          </a:extLst>
        </p:spPr>
        <p:txBody>
          <a:bodyPr vert="horz" wrap="square" lIns="92376" tIns="46188" rIns="92376" bIns="46188" numCol="1" anchor="t"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9" name="Rectangle 3"/>
          <p:cNvSpPr>
            <a:spLocks noGrp="1" noChangeArrowheads="1"/>
          </p:cNvSpPr>
          <p:nvPr>
            <p:ph type="dt" idx="1"/>
          </p:nvPr>
        </p:nvSpPr>
        <p:spPr bwMode="auto">
          <a:xfrm>
            <a:off x="3929380" y="0"/>
            <a:ext cx="3004820" cy="461645"/>
          </a:xfrm>
          <a:prstGeom prst="rect">
            <a:avLst/>
          </a:prstGeom>
          <a:noFill/>
          <a:ln>
            <a:noFill/>
          </a:ln>
          <a:effectLst/>
          <a:extLst>
            <a:ext uri="{FAA26D3D-D897-4be2-8F04-BA451C77F1D7}"/>
          </a:extLst>
        </p:spPr>
        <p:txBody>
          <a:bodyPr vert="horz" wrap="square" lIns="92376" tIns="46188" rIns="92376" bIns="46188" numCol="1" anchor="t" anchorCtr="0" compatLnSpc="1">
            <a:prstTxWarp prst="textNoShape">
              <a:avLst/>
            </a:prstTxWarp>
          </a:bodyPr>
          <a:lstStyle>
            <a:lvl1pPr algn="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4560" y="4385628"/>
            <a:ext cx="5085080" cy="4154805"/>
          </a:xfrm>
          <a:prstGeom prst="rect">
            <a:avLst/>
          </a:prstGeom>
          <a:noFill/>
          <a:ln>
            <a:noFill/>
          </a:ln>
          <a:effectLst/>
          <a:extLst>
            <a:ext uri="{FAA26D3D-D897-4be2-8F04-BA451C77F1D7}"/>
          </a:extLst>
        </p:spPr>
        <p:txBody>
          <a:bodyPr vert="horz" wrap="square" lIns="92376" tIns="46188" rIns="92376" bIns="461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1255"/>
            <a:ext cx="3004820" cy="461645"/>
          </a:xfrm>
          <a:prstGeom prst="rect">
            <a:avLst/>
          </a:prstGeom>
          <a:noFill/>
          <a:ln>
            <a:noFill/>
          </a:ln>
          <a:effectLst/>
          <a:extLst>
            <a:ext uri="{FAA26D3D-D897-4be2-8F04-BA451C77F1D7}"/>
          </a:extLst>
        </p:spPr>
        <p:txBody>
          <a:bodyPr vert="horz" wrap="square" lIns="92376" tIns="46188" rIns="92376" bIns="46188" numCol="1" anchor="b"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103" name="Rectangle 7"/>
          <p:cNvSpPr>
            <a:spLocks noGrp="1" noChangeArrowheads="1"/>
          </p:cNvSpPr>
          <p:nvPr>
            <p:ph type="sldNum" sz="quarter" idx="5"/>
          </p:nvPr>
        </p:nvSpPr>
        <p:spPr bwMode="auto">
          <a:xfrm>
            <a:off x="3929380" y="8771255"/>
            <a:ext cx="3004820" cy="461645"/>
          </a:xfrm>
          <a:prstGeom prst="rect">
            <a:avLst/>
          </a:prstGeom>
          <a:noFill/>
          <a:ln>
            <a:noFill/>
          </a:ln>
          <a:effectLst/>
          <a:extLst>
            <a:ext uri="{FAA26D3D-D897-4be2-8F04-BA451C77F1D7}"/>
          </a:extLst>
        </p:spPr>
        <p:txBody>
          <a:bodyPr vert="horz" wrap="square" lIns="92376" tIns="46188" rIns="92376" bIns="46188" numCol="1" anchor="b" anchorCtr="0" compatLnSpc="1">
            <a:prstTxWarp prst="textNoShape">
              <a:avLst/>
            </a:prstTxWarp>
          </a:bodyPr>
          <a:lstStyle>
            <a:lvl1pPr algn="r">
              <a:defRPr sz="1200">
                <a:latin typeface="Times New Roman" pitchFamily="-84" charset="0"/>
                <a:ea typeface="ＭＳ Ｐゴシック" pitchFamily="-106" charset="-128"/>
              </a:defRPr>
            </a:lvl1pPr>
          </a:lstStyle>
          <a:p>
            <a:pPr>
              <a:defRPr/>
            </a:pPr>
            <a:fld id="{D7C641B6-6095-4509-98F9-987166FA583F}" type="slidenum">
              <a:rPr lang="en-US"/>
              <a:pPr>
                <a:defRPr/>
              </a:pPr>
              <a:t>‹#›</a:t>
            </a:fld>
            <a:endParaRPr lang="en-US"/>
          </a:p>
        </p:txBody>
      </p:sp>
    </p:spTree>
    <p:extLst>
      <p:ext uri="{BB962C8B-B14F-4D97-AF65-F5344CB8AC3E}">
        <p14:creationId xmlns:p14="http://schemas.microsoft.com/office/powerpoint/2010/main" val="3329278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a:t>
            </a:fld>
            <a:endParaRPr lang="en-US"/>
          </a:p>
        </p:txBody>
      </p:sp>
    </p:spTree>
    <p:extLst>
      <p:ext uri="{BB962C8B-B14F-4D97-AF65-F5344CB8AC3E}">
        <p14:creationId xmlns:p14="http://schemas.microsoft.com/office/powerpoint/2010/main" val="58949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14</a:t>
            </a:fld>
            <a:endParaRPr lang="en-US"/>
          </a:p>
        </p:txBody>
      </p:sp>
    </p:spTree>
    <p:extLst>
      <p:ext uri="{BB962C8B-B14F-4D97-AF65-F5344CB8AC3E}">
        <p14:creationId xmlns:p14="http://schemas.microsoft.com/office/powerpoint/2010/main" val="394175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15</a:t>
            </a:fld>
            <a:endParaRPr lang="en-US"/>
          </a:p>
        </p:txBody>
      </p:sp>
    </p:spTree>
    <p:extLst>
      <p:ext uri="{BB962C8B-B14F-4D97-AF65-F5344CB8AC3E}">
        <p14:creationId xmlns:p14="http://schemas.microsoft.com/office/powerpoint/2010/main" val="179189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91634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427829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Caitlin</a:t>
            </a: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Arial" panose="020B0604020202020204" pitchFamily="34" charset="0"/>
                <a:ea typeface="MS PGothic" panose="020B0600070205080204" pitchFamily="34" charset="-128"/>
              </a:defRPr>
            </a:lvl1pPr>
            <a:lvl2pPr marL="742950" indent="-285750" defTabSz="935038">
              <a:defRPr sz="2400">
                <a:solidFill>
                  <a:schemeClr val="tx1"/>
                </a:solidFill>
                <a:latin typeface="Arial" panose="020B0604020202020204" pitchFamily="34" charset="0"/>
                <a:ea typeface="MS PGothic" panose="020B0600070205080204" pitchFamily="34" charset="-128"/>
              </a:defRPr>
            </a:lvl2pPr>
            <a:lvl3pPr marL="1143000" indent="-228600" defTabSz="935038">
              <a:defRPr sz="2400">
                <a:solidFill>
                  <a:schemeClr val="tx1"/>
                </a:solidFill>
                <a:latin typeface="Arial" panose="020B0604020202020204" pitchFamily="34" charset="0"/>
                <a:ea typeface="MS PGothic" panose="020B0600070205080204" pitchFamily="34" charset="-128"/>
              </a:defRPr>
            </a:lvl3pPr>
            <a:lvl4pPr marL="1600200" indent="-228600" defTabSz="935038">
              <a:defRPr sz="2400">
                <a:solidFill>
                  <a:schemeClr val="tx1"/>
                </a:solidFill>
                <a:latin typeface="Arial" panose="020B0604020202020204" pitchFamily="34" charset="0"/>
                <a:ea typeface="MS PGothic" panose="020B0600070205080204" pitchFamily="34" charset="-128"/>
              </a:defRPr>
            </a:lvl4pPr>
            <a:lvl5pPr marL="2057400" indent="-228600" defTabSz="935038">
              <a:defRPr sz="2400">
                <a:solidFill>
                  <a:schemeClr val="tx1"/>
                </a:solidFill>
                <a:latin typeface="Arial" panose="020B0604020202020204" pitchFamily="34" charset="0"/>
                <a:ea typeface="MS PGothic" panose="020B0600070205080204" pitchFamily="34" charset="-128"/>
              </a:defRPr>
            </a:lvl5pPr>
            <a:lvl6pPr marL="2514600" indent="-228600" defTabSz="9350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50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50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50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577A94-788E-4ED9-A77F-31F4B0165F4D}" type="slidenum">
              <a:rPr lang="en-US" altLang="en-US" sz="1200" smtClean="0">
                <a:latin typeface="Times New Roman" panose="02020603050405020304" pitchFamily="18" charset="0"/>
              </a:rPr>
              <a:pPr/>
              <a:t>18</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402740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only works for UW</a:t>
            </a:r>
            <a:r>
              <a:rPr lang="en-US" baseline="0" dirty="0" smtClean="0"/>
              <a:t> staff who can access United Way Online). </a:t>
            </a: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19</a:t>
            </a:fld>
            <a:endParaRPr lang="en-US"/>
          </a:p>
        </p:txBody>
      </p:sp>
    </p:spTree>
    <p:extLst>
      <p:ext uri="{BB962C8B-B14F-4D97-AF65-F5344CB8AC3E}">
        <p14:creationId xmlns:p14="http://schemas.microsoft.com/office/powerpoint/2010/main" val="369533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20</a:t>
            </a:fld>
            <a:endParaRPr lang="en-US"/>
          </a:p>
        </p:txBody>
      </p:sp>
    </p:spTree>
    <p:extLst>
      <p:ext uri="{BB962C8B-B14F-4D97-AF65-F5344CB8AC3E}">
        <p14:creationId xmlns:p14="http://schemas.microsoft.com/office/powerpoint/2010/main" val="119191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231137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indent="-344488">
              <a:defRPr/>
            </a:pPr>
            <a:endParaRPr lang="en-US" altLang="en-US" dirty="0" smtClean="0">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4</a:t>
            </a:fld>
            <a:endParaRPr lang="en-US"/>
          </a:p>
        </p:txBody>
      </p:sp>
    </p:spTree>
    <p:extLst>
      <p:ext uri="{BB962C8B-B14F-4D97-AF65-F5344CB8AC3E}">
        <p14:creationId xmlns:p14="http://schemas.microsoft.com/office/powerpoint/2010/main" val="171270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Currently, the charitable deduction is available to tax payers who itemize, or about 30% of taxpayers. </a:t>
            </a:r>
          </a:p>
          <a:p>
            <a:pPr marL="171450" indent="-171450">
              <a:buFont typeface="Arial" panose="020B0604020202020204" pitchFamily="34" charset="0"/>
              <a:buChar char="•"/>
            </a:pPr>
            <a:r>
              <a:rPr lang="en-US" dirty="0"/>
              <a:t>The proposal, would decrease the incentive to itemize by increasing the standard deduction </a:t>
            </a:r>
          </a:p>
          <a:p>
            <a:pPr marL="171450" indent="-171450">
              <a:buFont typeface="Arial" panose="020B0604020202020204" pitchFamily="34" charset="0"/>
              <a:buChar char="•"/>
            </a:pPr>
            <a:r>
              <a:rPr lang="en-US" dirty="0"/>
              <a:t>Studies suggest this would result in about a $13 billion reduction in gifts to the charitable sector </a:t>
            </a:r>
          </a:p>
          <a:p>
            <a:pPr marL="171450" indent="-171450">
              <a:buFont typeface="Arial" panose="020B0604020202020204" pitchFamily="34" charset="0"/>
              <a:buChar char="•"/>
            </a:pPr>
            <a:r>
              <a:rPr lang="en-US" dirty="0"/>
              <a:t>Representative Mark Walker (R-NC), Chairman of the Republican Study Committee, introduced HR 3988 that would keep in place the charitable deduction to itemizers, but would also institute a charitable deduction for taxpayers taking the standard deduction, up to 1/3</a:t>
            </a:r>
            <a:r>
              <a:rPr lang="en-US" baseline="30000" dirty="0"/>
              <a:t>rd</a:t>
            </a:r>
            <a:r>
              <a:rPr lang="en-US" dirty="0"/>
              <a:t> of the standard deduction. So: </a:t>
            </a:r>
          </a:p>
          <a:p>
            <a:pPr marL="628650" lvl="1" indent="-171450">
              <a:buFont typeface="Arial" panose="020B0604020202020204" pitchFamily="34" charset="0"/>
              <a:buChar char="•"/>
            </a:pPr>
            <a:r>
              <a:rPr lang="en-US" dirty="0"/>
              <a:t>Under the House proposal, a single filer, claiming the increased standard deduction, could also deduct their charitable gift up to $4,000. (Married filers could deduct up to $8,000) </a:t>
            </a:r>
          </a:p>
          <a:p>
            <a:pPr marL="628650" lvl="1" indent="-171450">
              <a:buFont typeface="Arial" panose="020B0604020202020204" pitchFamily="34" charset="0"/>
              <a:buChar char="•"/>
            </a:pPr>
            <a:r>
              <a:rPr lang="en-US" dirty="0"/>
              <a:t>While United Way is not in support of any kind of cut, cap, or floor on the charitable deduction, this proposal is the most encourage policy we’ve seen in a long time. We’re encouraging support of this legislation on the House side, while advocating for a universal charitable deduction in the Senate. </a:t>
            </a:r>
          </a:p>
          <a:p>
            <a:pPr marL="628650" lvl="1" indent="-171450">
              <a:buFont typeface="Arial" panose="020B0604020202020204" pitchFamily="34" charset="0"/>
              <a:buChar char="•"/>
            </a:pPr>
            <a:r>
              <a:rPr lang="en-US" dirty="0"/>
              <a:t>The current call to action link on UnitedWay.org calls for Members of Congress to co-sponsor HR 3988</a:t>
            </a:r>
          </a:p>
          <a:p>
            <a:pPr marL="171450" lvl="0" indent="-171450">
              <a:buFont typeface="Arial" panose="020B0604020202020204" pitchFamily="34" charset="0"/>
              <a:buChar char="•"/>
            </a:pPr>
            <a:r>
              <a:rPr lang="en-US" dirty="0"/>
              <a:t>The ultimate goal is a “universal charitable deduction”. Or simply, for every taxpayer, no matter their income or size of their gift, to be able to apple CD. </a:t>
            </a:r>
          </a:p>
          <a:p>
            <a:pPr marL="628650" lvl="1" indent="-171450">
              <a:buFont typeface="Arial" panose="020B0604020202020204" pitchFamily="34" charset="0"/>
              <a:buChar char="•"/>
            </a:pPr>
            <a:r>
              <a:rPr lang="en-US" dirty="0"/>
              <a:t>*The term “universal” has a bad connotation when messaging to conservatives.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0891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 wrote that text out</a:t>
            </a:r>
            <a:r>
              <a:rPr lang="en-US" baseline="0" dirty="0" smtClean="0"/>
              <a:t> for you but you might want to cut the text and just say some of this info</a:t>
            </a:r>
          </a:p>
          <a:p>
            <a:endParaRPr lang="en-US" baseline="0" dirty="0" smtClean="0"/>
          </a:p>
          <a:p>
            <a:r>
              <a:rPr lang="en-US" dirty="0" smtClean="0"/>
              <a:t>(this is sometimes referred</a:t>
            </a:r>
            <a:r>
              <a:rPr lang="en-US" baseline="0" dirty="0" smtClean="0"/>
              <a:t> to as the “childless” population – but that’s not really accurate. In many cases these are non-custodial parents who have a big role in their children’s lives). </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Max amount of the credit is $506 compared with nearly $6,269 for larger families</a:t>
            </a:r>
          </a:p>
          <a:p>
            <a:pPr>
              <a:defRPr/>
            </a:pPr>
            <a:endParaRPr lang="en-US" altLang="en-US" dirty="0" smtClean="0">
              <a:ea typeface="MS PGothic" panose="020B0600070205080204" pitchFamily="34" charset="-128"/>
            </a:endParaRPr>
          </a:p>
          <a:p>
            <a:pPr marL="344488" indent="-344488">
              <a:defRPr/>
            </a:pPr>
            <a:r>
              <a:rPr lang="en-US" altLang="en-US" dirty="0" smtClean="0">
                <a:ea typeface="MS PGothic" panose="020B0600070205080204" pitchFamily="34" charset="-128"/>
              </a:rPr>
              <a:t>Single filers no longer eligible after earning $14,880</a:t>
            </a:r>
          </a:p>
          <a:p>
            <a:pPr marL="344488" indent="-344488">
              <a:defRPr/>
            </a:pPr>
            <a:endParaRPr lang="en-US" altLang="en-US" dirty="0" smtClean="0">
              <a:ea typeface="MS PGothic" panose="020B0600070205080204" pitchFamily="34" charset="-128"/>
            </a:endParaRPr>
          </a:p>
          <a:p>
            <a:pPr marL="287338" lvl="1">
              <a:defRPr/>
            </a:pPr>
            <a:r>
              <a:rPr lang="en-US" altLang="en-US" sz="1800" dirty="0" smtClean="0">
                <a:ea typeface="MS PGothic" panose="020B0600070205080204" pitchFamily="34" charset="-128"/>
              </a:rPr>
              <a:t>EITC, primarily designed for working parents</a:t>
            </a:r>
          </a:p>
          <a:p>
            <a:pPr marL="630238" lvl="1" indent="-342900">
              <a:buFontTx/>
              <a:buChar char="•"/>
              <a:defRPr/>
            </a:pPr>
            <a:r>
              <a:rPr lang="en-US" altLang="en-US" sz="1800" dirty="0" smtClean="0">
                <a:ea typeface="MS PGothic" panose="020B0600070205080204" pitchFamily="34" charset="-128"/>
              </a:rPr>
              <a:t>Working parents, individuals age 25-64</a:t>
            </a:r>
            <a:endParaRPr lang="en-US" altLang="en-US" dirty="0" smtClean="0">
              <a:ea typeface="MS PGothic" panose="020B0600070205080204" pitchFamily="34" charset="-128"/>
            </a:endParaRPr>
          </a:p>
          <a:p>
            <a:pPr marL="630238" lvl="1" indent="-342900">
              <a:buFontTx/>
              <a:buChar char="•"/>
              <a:defRPr/>
            </a:pPr>
            <a:r>
              <a:rPr lang="en-US" altLang="en-US" sz="1800" dirty="0" smtClean="0">
                <a:ea typeface="MS PGothic" panose="020B0600070205080204" pitchFamily="34" charset="-128"/>
              </a:rPr>
              <a:t>Under income thresholds</a:t>
            </a:r>
          </a:p>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6</a:t>
            </a:fld>
            <a:endParaRPr lang="en-US"/>
          </a:p>
        </p:txBody>
      </p:sp>
    </p:spTree>
    <p:extLst>
      <p:ext uri="{BB962C8B-B14F-4D97-AF65-F5344CB8AC3E}">
        <p14:creationId xmlns:p14="http://schemas.microsoft.com/office/powerpoint/2010/main" val="212225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7</a:t>
            </a:fld>
            <a:endParaRPr lang="en-US"/>
          </a:p>
        </p:txBody>
      </p:sp>
    </p:spTree>
    <p:extLst>
      <p:ext uri="{BB962C8B-B14F-4D97-AF65-F5344CB8AC3E}">
        <p14:creationId xmlns:p14="http://schemas.microsoft.com/office/powerpoint/2010/main" val="296248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8</a:t>
            </a:fld>
            <a:endParaRPr lang="en-US"/>
          </a:p>
        </p:txBody>
      </p:sp>
    </p:spTree>
    <p:extLst>
      <p:ext uri="{BB962C8B-B14F-4D97-AF65-F5344CB8AC3E}">
        <p14:creationId xmlns:p14="http://schemas.microsoft.com/office/powerpoint/2010/main" val="370409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9</a:t>
            </a:fld>
            <a:endParaRPr lang="en-US"/>
          </a:p>
        </p:txBody>
      </p:sp>
    </p:spTree>
    <p:extLst>
      <p:ext uri="{BB962C8B-B14F-4D97-AF65-F5344CB8AC3E}">
        <p14:creationId xmlns:p14="http://schemas.microsoft.com/office/powerpoint/2010/main" val="254899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indent="-344488">
              <a:defRPr/>
            </a:pPr>
            <a:endParaRPr lang="en-US" altLang="en-US" dirty="0" smtClean="0">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10</a:t>
            </a:fld>
            <a:endParaRPr lang="en-US"/>
          </a:p>
        </p:txBody>
      </p:sp>
    </p:spTree>
    <p:extLst>
      <p:ext uri="{BB962C8B-B14F-4D97-AF65-F5344CB8AC3E}">
        <p14:creationId xmlns:p14="http://schemas.microsoft.com/office/powerpoint/2010/main" val="378780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older working</a:t>
            </a:r>
            <a:r>
              <a:rPr lang="en-US" baseline="0" dirty="0" smtClean="0"/>
              <a:t> adults with grown children.</a:t>
            </a:r>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11</a:t>
            </a:fld>
            <a:endParaRPr lang="en-US"/>
          </a:p>
        </p:txBody>
      </p:sp>
    </p:spTree>
    <p:extLst>
      <p:ext uri="{BB962C8B-B14F-4D97-AF65-F5344CB8AC3E}">
        <p14:creationId xmlns:p14="http://schemas.microsoft.com/office/powerpoint/2010/main" val="2997984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2"/>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smtClean="0"/>
              <a:t>Click to edit Master title style</a:t>
            </a:r>
            <a:endParaRPr lang="en-US" noProof="0" dirty="0" smtClean="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70203271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98620" y="1600200"/>
            <a:ext cx="8546760" cy="4384676"/>
          </a:xfrm>
        </p:spPr>
        <p:txBody>
          <a:bodyPr lIns="0" rIns="0" anchor="ctr"/>
          <a:lstStyle>
            <a:lvl1pPr algn="ctr">
              <a:defRPr sz="2400"/>
            </a:lvl1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C0510F07-587D-4E14-83FD-2AB33AADB2AC}" type="slidenum">
              <a:rPr lang="en-US"/>
              <a:pPr>
                <a:defRPr/>
              </a:pPr>
              <a:t>‹#›</a:t>
            </a:fld>
            <a:endParaRPr lang="en-US"/>
          </a:p>
        </p:txBody>
      </p:sp>
    </p:spTree>
    <p:extLst>
      <p:ext uri="{BB962C8B-B14F-4D97-AF65-F5344CB8AC3E}">
        <p14:creationId xmlns:p14="http://schemas.microsoft.com/office/powerpoint/2010/main" val="22463737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20" y="1595930"/>
            <a:ext cx="8595360" cy="4388945"/>
          </a:xfrm>
        </p:spPr>
        <p:txBody>
          <a:bodyPr lIns="0" rIns="0"/>
          <a:lstStyle>
            <a:lvl1pPr algn="ctr">
              <a:defRPr sz="2400"/>
            </a:lvl1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34195CC-9A4F-4D98-B297-9FC8305D6F1C}" type="slidenum">
              <a:rPr lang="en-US"/>
              <a:pPr>
                <a:defRPr/>
              </a:pPr>
              <a:t>‹#›</a:t>
            </a:fld>
            <a:endParaRPr lang="en-US"/>
          </a:p>
        </p:txBody>
      </p:sp>
    </p:spTree>
    <p:extLst>
      <p:ext uri="{BB962C8B-B14F-4D97-AF65-F5344CB8AC3E}">
        <p14:creationId xmlns:p14="http://schemas.microsoft.com/office/powerpoint/2010/main" val="31137208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9144000" cy="4820374"/>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Subtitle 2"/>
          <p:cNvSpPr>
            <a:spLocks noGrp="1"/>
          </p:cNvSpPr>
          <p:nvPr>
            <p:ph type="subTitle" idx="1" hasCustomPrompt="1"/>
          </p:nvPr>
        </p:nvSpPr>
        <p:spPr>
          <a:xfrm>
            <a:off x="1323976" y="5353776"/>
            <a:ext cx="5073560" cy="610323"/>
          </a:xfrm>
        </p:spPr>
        <p:txBody>
          <a:bodyPr>
            <a:normAutofit/>
          </a:bodyPr>
          <a:lstStyle>
            <a:lvl1pPr marL="0" indent="0" algn="l">
              <a:buNone/>
              <a:defRPr sz="27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of presentation</a:t>
            </a:r>
          </a:p>
        </p:txBody>
      </p:sp>
      <p:sp>
        <p:nvSpPr>
          <p:cNvPr id="21" name="Text Placeholder 20"/>
          <p:cNvSpPr>
            <a:spLocks noGrp="1"/>
          </p:cNvSpPr>
          <p:nvPr>
            <p:ph type="body" sz="quarter" idx="11"/>
          </p:nvPr>
        </p:nvSpPr>
        <p:spPr>
          <a:xfrm>
            <a:off x="1324373" y="6052999"/>
            <a:ext cx="5073162" cy="489675"/>
          </a:xfrm>
        </p:spPr>
        <p:txBody>
          <a:bodyPr>
            <a:normAutofit/>
          </a:bodyPr>
          <a:lstStyle>
            <a:lvl1pPr marL="0" indent="0">
              <a:buNone/>
              <a:defRPr sz="1350"/>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491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3901148"/>
          </a:xfrm>
          <a:prstGeom prst="rect">
            <a:avLst/>
          </a:prstGeom>
        </p:spPr>
      </p:pic>
      <p:sp>
        <p:nvSpPr>
          <p:cNvPr id="2" name="Title 1"/>
          <p:cNvSpPr>
            <a:spLocks noGrp="1"/>
          </p:cNvSpPr>
          <p:nvPr>
            <p:ph type="title"/>
          </p:nvPr>
        </p:nvSpPr>
        <p:spPr>
          <a:xfrm>
            <a:off x="525916" y="2157549"/>
            <a:ext cx="8370434" cy="2337434"/>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5916" y="4494984"/>
            <a:ext cx="8370434"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1774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13" name="Picture 12"/>
          <p:cNvPicPr>
            <a:picLocks noChangeAspect="1"/>
          </p:cNvPicPr>
          <p:nvPr userDrawn="1"/>
        </p:nvPicPr>
        <p:blipFill rotWithShape="1">
          <a:blip r:embed="rId2">
            <a:alphaModFix amt="12000"/>
            <a:extLst>
              <a:ext uri="{28A0092B-C50C-407E-A947-70E740481C1C}">
                <a14:useLocalDpi xmlns:a14="http://schemas.microsoft.com/office/drawing/2010/main" val="0"/>
              </a:ext>
            </a:extLst>
          </a:blip>
          <a:srcRect r="-1221"/>
          <a:stretch/>
        </p:blipFill>
        <p:spPr>
          <a:xfrm>
            <a:off x="-104775" y="509089"/>
            <a:ext cx="9686925" cy="3901148"/>
          </a:xfrm>
          <a:prstGeom prst="rect">
            <a:avLst/>
          </a:prstGeom>
        </p:spPr>
      </p:pic>
      <p:sp>
        <p:nvSpPr>
          <p:cNvPr id="2" name="Title 1"/>
          <p:cNvSpPr>
            <a:spLocks noGrp="1"/>
          </p:cNvSpPr>
          <p:nvPr>
            <p:ph type="title"/>
          </p:nvPr>
        </p:nvSpPr>
        <p:spPr>
          <a:xfrm>
            <a:off x="525916" y="2157549"/>
            <a:ext cx="8360909" cy="2337434"/>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5916" y="4494984"/>
            <a:ext cx="836090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2673838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13" name="Picture 12"/>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r="-1221"/>
          <a:stretch/>
        </p:blipFill>
        <p:spPr>
          <a:xfrm>
            <a:off x="-104775" y="509089"/>
            <a:ext cx="9686925" cy="3901148"/>
          </a:xfrm>
          <a:prstGeom prst="rect">
            <a:avLst/>
          </a:prstGeom>
        </p:spPr>
      </p:pic>
      <p:sp>
        <p:nvSpPr>
          <p:cNvPr id="2" name="Title 1"/>
          <p:cNvSpPr>
            <a:spLocks noGrp="1"/>
          </p:cNvSpPr>
          <p:nvPr>
            <p:ph type="title"/>
          </p:nvPr>
        </p:nvSpPr>
        <p:spPr>
          <a:xfrm>
            <a:off x="525916" y="2157549"/>
            <a:ext cx="8389484" cy="2337434"/>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5916" y="4494984"/>
            <a:ext cx="8389484"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402094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13" name="Picture 12"/>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r="-1221"/>
          <a:stretch/>
        </p:blipFill>
        <p:spPr>
          <a:xfrm>
            <a:off x="-104775" y="509089"/>
            <a:ext cx="9686925" cy="3901148"/>
          </a:xfrm>
          <a:prstGeom prst="rect">
            <a:avLst/>
          </a:prstGeom>
        </p:spPr>
      </p:pic>
      <p:sp>
        <p:nvSpPr>
          <p:cNvPr id="2" name="Title 1"/>
          <p:cNvSpPr>
            <a:spLocks noGrp="1"/>
          </p:cNvSpPr>
          <p:nvPr>
            <p:ph type="title"/>
          </p:nvPr>
        </p:nvSpPr>
        <p:spPr>
          <a:xfrm>
            <a:off x="525916" y="2157549"/>
            <a:ext cx="8379959" cy="2337434"/>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25916" y="4494984"/>
            <a:ext cx="837995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236419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989863"/>
            <a:ext cx="8480426"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349250" y="328043"/>
            <a:ext cx="1533525" cy="1351825"/>
          </a:xfrm>
          <a:prstGeom prst="rect">
            <a:avLst/>
          </a:prstGeom>
        </p:spPr>
      </p:pic>
      <p:sp>
        <p:nvSpPr>
          <p:cNvPr id="16"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17" name="Straight Connector 16"/>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85124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349250" y="328043"/>
            <a:ext cx="1533525" cy="1351825"/>
          </a:xfrm>
          <a:prstGeom prst="rect">
            <a:avLst/>
          </a:prstGeom>
        </p:spPr>
      </p:pic>
      <p:sp>
        <p:nvSpPr>
          <p:cNvPr id="9" name="Content Placeholder 2"/>
          <p:cNvSpPr>
            <a:spLocks noGrp="1"/>
          </p:cNvSpPr>
          <p:nvPr>
            <p:ph sz="half" idx="1"/>
          </p:nvPr>
        </p:nvSpPr>
        <p:spPr>
          <a:xfrm>
            <a:off x="349249"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sp>
        <p:nvSpPr>
          <p:cNvPr id="14"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15" name="Straight Connector 14"/>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377428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349250" y="328043"/>
            <a:ext cx="1533525" cy="1351825"/>
          </a:xfrm>
          <a:prstGeom prst="rect">
            <a:avLst/>
          </a:prstGeom>
        </p:spPr>
      </p:pic>
      <p:sp>
        <p:nvSpPr>
          <p:cNvPr id="9"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sp>
        <p:nvSpPr>
          <p:cNvPr id="11"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13" name="Straight Connector 12"/>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364118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smtClean="0"/>
              <a:t>Click to edit Master title style</a:t>
            </a:r>
            <a:endParaRPr lang="en-US" noProof="0" dirty="0" smtClean="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smtClean="0"/>
              <a:t>Click to edit Master subtitle style</a:t>
            </a:r>
            <a:endParaRPr lang="en-US" noProof="0" dirty="0" smtClean="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4190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2066926" y="493136"/>
            <a:ext cx="6448424" cy="1151075"/>
          </a:xfrm>
        </p:spPr>
        <p:txBody>
          <a:bodyPr/>
          <a:lstStyle>
            <a:lvl1pPr>
              <a:defRPr>
                <a:solidFill>
                  <a:schemeClr val="accent5"/>
                </a:solidFill>
              </a:defRPr>
            </a:lvl1pPr>
          </a:lstStyle>
          <a:p>
            <a:r>
              <a:rPr lang="en-US"/>
              <a:t>Click to edit Master title style</a:t>
            </a:r>
            <a:endParaRPr lang="en-US" dirty="0"/>
          </a:p>
        </p:txBody>
      </p:sp>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349250" y="328043"/>
            <a:ext cx="1533525" cy="1351825"/>
          </a:xfrm>
          <a:prstGeom prst="rect">
            <a:avLst/>
          </a:prstGeom>
        </p:spPr>
      </p:pic>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cxnSp>
        <p:nvCxnSpPr>
          <p:cNvPr id="9" name="Straight Connector 8"/>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3876786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1"/>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27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135181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1950" y="397505"/>
            <a:ext cx="1533525" cy="1327089"/>
          </a:xfrm>
          <a:prstGeom prst="rect">
            <a:avLst/>
          </a:prstGeom>
        </p:spPr>
      </p:pic>
      <p:sp>
        <p:nvSpPr>
          <p:cNvPr id="3" name="Content Placeholder 2"/>
          <p:cNvSpPr>
            <a:spLocks noGrp="1"/>
          </p:cNvSpPr>
          <p:nvPr>
            <p:ph idx="1"/>
          </p:nvPr>
        </p:nvSpPr>
        <p:spPr>
          <a:xfrm>
            <a:off x="349250" y="1989863"/>
            <a:ext cx="8166100"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sp>
        <p:nvSpPr>
          <p:cNvPr id="13"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14" name="Straight Connector 13"/>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1484250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1950" y="397505"/>
            <a:ext cx="1533525" cy="1327089"/>
          </a:xfrm>
          <a:prstGeom prst="rect">
            <a:avLst/>
          </a:prstGeom>
        </p:spPr>
      </p:pic>
      <p:sp>
        <p:nvSpPr>
          <p:cNvPr id="20"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21" name="Straight Connector 20"/>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1556948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1950" y="397505"/>
            <a:ext cx="1533525" cy="1327089"/>
          </a:xfrm>
          <a:prstGeom prst="rect">
            <a:avLst/>
          </a:prstGeom>
        </p:spPr>
      </p:pic>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sp>
        <p:nvSpPr>
          <p:cNvPr id="15" name="Title 1"/>
          <p:cNvSpPr>
            <a:spLocks noGrp="1"/>
          </p:cNvSpPr>
          <p:nvPr>
            <p:ph type="title"/>
          </p:nvPr>
        </p:nvSpPr>
        <p:spPr>
          <a:xfrm>
            <a:off x="2066925" y="493136"/>
            <a:ext cx="6686550" cy="1151075"/>
          </a:xfrm>
        </p:spPr>
        <p:txBody>
          <a:bodyPr anchor="b"/>
          <a:lstStyle>
            <a:lvl1pPr>
              <a:defRPr>
                <a:solidFill>
                  <a:schemeClr val="accent5"/>
                </a:solidFill>
              </a:defRPr>
            </a:lvl1pPr>
          </a:lstStyle>
          <a:p>
            <a:r>
              <a:rPr lang="en-US"/>
              <a:t>Click to edit Master title style</a:t>
            </a:r>
            <a:endParaRPr lang="en-US" dirty="0"/>
          </a:p>
        </p:txBody>
      </p:sp>
      <p:cxnSp>
        <p:nvCxnSpPr>
          <p:cNvPr id="16" name="Straight Connector 15"/>
          <p:cNvCxnSpPr/>
          <p:nvPr userDrawn="1"/>
        </p:nvCxnSpPr>
        <p:spPr>
          <a:xfrm flipV="1">
            <a:off x="2162175" y="1580711"/>
            <a:ext cx="66675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3658029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1"/>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27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255676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989863"/>
            <a:ext cx="8480426"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76225" y="493136"/>
            <a:ext cx="8553450" cy="1151075"/>
          </a:xfrm>
        </p:spPr>
        <p:txBody>
          <a:bodyPr anchor="b"/>
          <a:lstStyle>
            <a:lvl1pPr>
              <a:defRPr>
                <a:solidFill>
                  <a:schemeClr val="accent5"/>
                </a:solidFill>
              </a:defRPr>
            </a:lvl1pPr>
          </a:lstStyle>
          <a:p>
            <a:r>
              <a:rPr lang="en-US"/>
              <a:t>Click to edit Master title style</a:t>
            </a:r>
            <a:endParaRPr lang="en-US" dirty="0"/>
          </a:p>
        </p:txBody>
      </p:sp>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cxnSp>
        <p:nvCxnSpPr>
          <p:cNvPr id="4" name="Straight Connector 3"/>
          <p:cNvCxnSpPr/>
          <p:nvPr userDrawn="1"/>
        </p:nvCxnSpPr>
        <p:spPr>
          <a:xfrm flipV="1">
            <a:off x="371475" y="1572435"/>
            <a:ext cx="8458200" cy="390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2132406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27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B69291-A384-1346-A27A-D0A1C91B6C32}"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3901148"/>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001567" y="6083301"/>
            <a:ext cx="1018608" cy="667475"/>
          </a:xfrm>
          <a:prstGeom prst="rect">
            <a:avLst/>
          </a:prstGeom>
        </p:spPr>
      </p:pic>
    </p:spTree>
    <p:extLst>
      <p:ext uri="{BB962C8B-B14F-4D97-AF65-F5344CB8AC3E}">
        <p14:creationId xmlns:p14="http://schemas.microsoft.com/office/powerpoint/2010/main" val="24342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smtClean="0"/>
              <a:t>Click to edit Master title style</a:t>
            </a:r>
            <a:endParaRPr lang="en-US" noProof="0" dirty="0" smtClean="0"/>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smtClean="0"/>
              <a:t>Click to edit Master subtitle style</a:t>
            </a:r>
            <a:endParaRPr lang="en-US" noProof="0" dirty="0" smtClean="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570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8" name="Rectangle 7"/>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spcBef>
                <a:spcPts val="0"/>
              </a:spcBef>
              <a:buFontTx/>
              <a:buNone/>
              <a:defRPr sz="1600">
                <a:solidFill>
                  <a:schemeClr val="tx1"/>
                </a:solidFill>
              </a:defRPr>
            </a:lvl1pPr>
          </a:lstStyle>
          <a:p>
            <a:pPr lvl="0"/>
            <a:r>
              <a:rPr lang="en-US" noProof="0" smtClean="0"/>
              <a:t>Click to edit Master subtitle style</a:t>
            </a:r>
            <a:endParaRPr lang="en-US" noProof="0" dirty="0" smtClean="0"/>
          </a:p>
        </p:txBody>
      </p:sp>
      <p:sp>
        <p:nvSpPr>
          <p:cNvPr id="7" name="Rectangle 6"/>
          <p:cNvSpPr>
            <a:spLocks noGrp="1" noChangeArrowheads="1"/>
          </p:cNvSpPr>
          <p:nvPr>
            <p:ph type="ctrTitle"/>
          </p:nvPr>
        </p:nvSpPr>
        <p:spPr bwMode="white">
          <a:xfrm>
            <a:off x="548640" y="270933"/>
            <a:ext cx="7589520" cy="2446869"/>
          </a:xfrm>
        </p:spPr>
        <p:txBody>
          <a:bodyPr lIns="0" tIns="45720" anchor="b"/>
          <a:lstStyle>
            <a:lvl1pPr>
              <a:defRPr sz="3200">
                <a:solidFill>
                  <a:schemeClr val="accent3"/>
                </a:solidFill>
              </a:defRPr>
            </a:lvl1pPr>
          </a:lstStyle>
          <a:p>
            <a:pPr lvl="0"/>
            <a:r>
              <a:rPr lang="en-US" noProof="0" smtClean="0"/>
              <a:t>Click to edit Master title style</a:t>
            </a:r>
            <a:endParaRPr lang="en-US" noProof="0" dirty="0" smtClean="0"/>
          </a:p>
        </p:txBody>
      </p:sp>
      <p:sp>
        <p:nvSpPr>
          <p:cNvPr id="6" name="Content Placeholder 2"/>
          <p:cNvSpPr>
            <a:spLocks noGrp="1"/>
          </p:cNvSpPr>
          <p:nvPr>
            <p:ph idx="10"/>
          </p:nvPr>
        </p:nvSpPr>
        <p:spPr>
          <a:xfrm>
            <a:off x="548640" y="2700863"/>
            <a:ext cx="758952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Content Placeholder 2"/>
          <p:cNvSpPr>
            <a:spLocks noGrp="1"/>
          </p:cNvSpPr>
          <p:nvPr>
            <p:ph idx="11"/>
          </p:nvPr>
        </p:nvSpPr>
        <p:spPr>
          <a:xfrm>
            <a:off x="274320" y="5257800"/>
            <a:ext cx="6400800" cy="777240"/>
          </a:xfrm>
        </p:spPr>
        <p:txBody>
          <a:bodyPr lIns="0" tIns="45720" rIns="0"/>
          <a:lstStyle>
            <a:lvl1pPr>
              <a:buFontTx/>
              <a:buNone/>
              <a:defRPr sz="2800" b="1"/>
            </a:lvl1pPr>
          </a:lstStyle>
          <a:p>
            <a:pPr lvl="0"/>
            <a:r>
              <a:rPr lang="en-US" smtClean="0"/>
              <a:t>Click to edit Master text styles</a:t>
            </a:r>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53082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smtClean="0"/>
              <a:t>Click to edit Master subtitle style</a:t>
            </a:r>
            <a:endParaRPr lang="en-US" noProof="0" dirty="0" smtClean="0"/>
          </a:p>
        </p:txBody>
      </p:sp>
      <p:sp>
        <p:nvSpPr>
          <p:cNvPr id="7" name="Rectangle 6"/>
          <p:cNvSpPr>
            <a:spLocks noGrp="1" noChangeArrowheads="1"/>
          </p:cNvSpPr>
          <p:nvPr>
            <p:ph type="ctrTitle"/>
          </p:nvPr>
        </p:nvSpPr>
        <p:spPr bwMode="white">
          <a:xfrm>
            <a:off x="270929" y="5257800"/>
            <a:ext cx="6400800" cy="777240"/>
          </a:xfrm>
        </p:spPr>
        <p:txBody>
          <a:bodyPr lIns="0" tIns="45720"/>
          <a:lstStyle>
            <a:lvl1pPr>
              <a:defRPr sz="2400">
                <a:solidFill>
                  <a:schemeClr val="tx1"/>
                </a:solidFill>
              </a:defRPr>
            </a:lvl1pPr>
          </a:lstStyle>
          <a:p>
            <a:pPr lvl="0"/>
            <a:r>
              <a:rPr lang="en-US" noProof="0" smtClean="0"/>
              <a:t>Click to edit Master title style</a:t>
            </a:r>
            <a:endParaRPr lang="en-US" noProof="0" dirty="0" smtClean="0"/>
          </a:p>
        </p:txBody>
      </p:sp>
      <p:sp>
        <p:nvSpPr>
          <p:cNvPr id="8" name="Picture Placeholder 2"/>
          <p:cNvSpPr>
            <a:spLocks noGrp="1"/>
          </p:cNvSpPr>
          <p:nvPr>
            <p:ph type="pic" idx="11"/>
          </p:nvPr>
        </p:nvSpPr>
        <p:spPr>
          <a:xfrm>
            <a:off x="274320" y="274320"/>
            <a:ext cx="859536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smtClean="0"/>
              <a:t>Click icon to add picture</a:t>
            </a:r>
            <a:endParaRPr lang="en-US" noProof="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78414" y="5248530"/>
            <a:ext cx="206870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375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20E6A34-D18C-448D-9E59-F06A322BE9B9}" type="slidenum">
              <a:rPr lang="en-US"/>
              <a:pPr>
                <a:defRPr/>
              </a:pPr>
              <a:t>‹#›</a:t>
            </a:fld>
            <a:endParaRPr lang="en-US"/>
          </a:p>
        </p:txBody>
      </p:sp>
    </p:spTree>
    <p:extLst>
      <p:ext uri="{BB962C8B-B14F-4D97-AF65-F5344CB8AC3E}">
        <p14:creationId xmlns:p14="http://schemas.microsoft.com/office/powerpoint/2010/main" val="7822846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638" y="1598237"/>
            <a:ext cx="8594725" cy="4396130"/>
          </a:xfrm>
        </p:spPr>
        <p:txBody>
          <a:bodyPr anchor="ctr"/>
          <a:lstStyle>
            <a:lvl1pPr marL="0" indent="0">
              <a:buFontTx/>
              <a:buNone/>
              <a:defRPr sz="2400"/>
            </a:lvl1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E90AB00A-8196-4375-A4E7-1A56BC9D6224}" type="slidenum">
              <a:rPr lang="en-US"/>
              <a:pPr>
                <a:defRPr/>
              </a:pPr>
              <a:t>‹#›</a:t>
            </a:fld>
            <a:endParaRPr lang="en-US"/>
          </a:p>
        </p:txBody>
      </p:sp>
    </p:spTree>
    <p:extLst>
      <p:ext uri="{BB962C8B-B14F-4D97-AF65-F5344CB8AC3E}">
        <p14:creationId xmlns:p14="http://schemas.microsoft.com/office/powerpoint/2010/main" val="3184464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smtClean="0"/>
              <a:t>Click to edit Master title style</a:t>
            </a:r>
            <a:endParaRPr lang="en-US" dirty="0"/>
          </a:p>
        </p:txBody>
      </p:sp>
      <p:sp>
        <p:nvSpPr>
          <p:cNvPr id="8" name="Content Placeholder 2"/>
          <p:cNvSpPr>
            <a:spLocks noGrp="1"/>
          </p:cNvSpPr>
          <p:nvPr>
            <p:ph idx="1"/>
          </p:nvPr>
        </p:nvSpPr>
        <p:spPr>
          <a:xfrm>
            <a:off x="274320" y="1604963"/>
            <a:ext cx="4297680" cy="4379913"/>
          </a:xfrm>
        </p:spPr>
        <p:txBody>
          <a:bodyPr rIns="182880"/>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6"/>
          </p:nvPr>
        </p:nvSpPr>
        <p:spPr>
          <a:xfrm>
            <a:off x="4572000" y="1604964"/>
            <a:ext cx="4297680" cy="4379912"/>
          </a:xfrm>
        </p:spPr>
        <p:txBody>
          <a:bodyPr rIns="182880"/>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ftr" sz="quarter" idx="17"/>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6" name="Rectangle 9"/>
          <p:cNvSpPr>
            <a:spLocks noGrp="1" noChangeArrowheads="1"/>
          </p:cNvSpPr>
          <p:nvPr>
            <p:ph type="sldNum" sz="quarter" idx="18"/>
          </p:nvPr>
        </p:nvSpPr>
        <p:spPr>
          <a:ln/>
        </p:spPr>
        <p:txBody>
          <a:bodyPr/>
          <a:lstStyle>
            <a:lvl1pPr>
              <a:defRPr/>
            </a:lvl1pPr>
          </a:lstStyle>
          <a:p>
            <a:pPr>
              <a:defRPr/>
            </a:pPr>
            <a:fld id="{D7259599-DF18-4B77-85EB-D20A99C78C63}" type="slidenum">
              <a:rPr lang="en-US"/>
              <a:pPr>
                <a:defRPr/>
              </a:pPr>
              <a:t>‹#›</a:t>
            </a:fld>
            <a:endParaRPr lang="en-US"/>
          </a:p>
        </p:txBody>
      </p:sp>
    </p:spTree>
    <p:extLst>
      <p:ext uri="{BB962C8B-B14F-4D97-AF65-F5344CB8AC3E}">
        <p14:creationId xmlns:p14="http://schemas.microsoft.com/office/powerpoint/2010/main" val="429179041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smtClean="0"/>
              <a:t>Click to edit Master title style</a:t>
            </a:r>
            <a:endParaRPr lang="en-US" dirty="0"/>
          </a:p>
        </p:txBody>
      </p:sp>
      <p:sp>
        <p:nvSpPr>
          <p:cNvPr id="8" name="Content Placeholder 2"/>
          <p:cNvSpPr>
            <a:spLocks noGrp="1"/>
          </p:cNvSpPr>
          <p:nvPr>
            <p:ph idx="1"/>
          </p:nvPr>
        </p:nvSpPr>
        <p:spPr>
          <a:xfrm>
            <a:off x="274320" y="2514600"/>
            <a:ext cx="4297680" cy="3470276"/>
          </a:xfrm>
        </p:spPr>
        <p:txBody>
          <a:bodyPr rIns="182880"/>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274320" y="1600200"/>
            <a:ext cx="4297680" cy="685800"/>
          </a:xfrm>
        </p:spPr>
        <p:txBody>
          <a:bodyPr rIns="182880"/>
          <a:lstStyle>
            <a:lvl1pPr marL="0">
              <a:buFontTx/>
              <a:buNone/>
              <a:defRPr b="1">
                <a:solidFill>
                  <a:schemeClr val="accent4"/>
                </a:solidFill>
              </a:defRPr>
            </a:lvl1pPr>
          </a:lstStyle>
          <a:p>
            <a:pPr lvl="0"/>
            <a:r>
              <a:rPr lang="en-US" smtClean="0"/>
              <a:t>Click to edit Master text styles</a:t>
            </a:r>
          </a:p>
        </p:txBody>
      </p:sp>
      <p:sp>
        <p:nvSpPr>
          <p:cNvPr id="11" name="Content Placeholder 2"/>
          <p:cNvSpPr>
            <a:spLocks noGrp="1"/>
          </p:cNvSpPr>
          <p:nvPr>
            <p:ph idx="16"/>
          </p:nvPr>
        </p:nvSpPr>
        <p:spPr>
          <a:xfrm>
            <a:off x="4572000" y="2514600"/>
            <a:ext cx="4297680" cy="3470275"/>
          </a:xfrm>
        </p:spPr>
        <p:txBody>
          <a:bodyPr rIns="182880"/>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7"/>
          </p:nvPr>
        </p:nvSpPr>
        <p:spPr>
          <a:xfrm>
            <a:off x="4572000" y="1600200"/>
            <a:ext cx="4297680" cy="685800"/>
          </a:xfrm>
        </p:spPr>
        <p:txBody>
          <a:bodyPr rIns="182880"/>
          <a:lstStyle>
            <a:lvl1pPr marL="0">
              <a:buFontTx/>
              <a:buNone/>
              <a:defRPr b="1">
                <a:solidFill>
                  <a:schemeClr val="accent4"/>
                </a:solidFill>
              </a:defRPr>
            </a:lvl1pPr>
          </a:lstStyle>
          <a:p>
            <a:pPr lvl="0"/>
            <a:r>
              <a:rPr lang="en-US" smtClean="0"/>
              <a:t>Click to edit Master text styles</a:t>
            </a:r>
          </a:p>
        </p:txBody>
      </p:sp>
      <p:sp>
        <p:nvSpPr>
          <p:cNvPr id="9" name="Rectangle 8"/>
          <p:cNvSpPr>
            <a:spLocks noGrp="1" noChangeArrowheads="1"/>
          </p:cNvSpPr>
          <p:nvPr>
            <p:ph type="ftr" sz="quarter" idx="18"/>
          </p:nvPr>
        </p:nvSpPr>
        <p:spPr>
          <a:ln/>
        </p:spPr>
        <p:txBody>
          <a:bodyPr/>
          <a:lstStyle>
            <a:lvl1pPr>
              <a:defRPr/>
            </a:lvl1pPr>
          </a:lstStyle>
          <a:p>
            <a:pPr>
              <a:defRPr/>
            </a:pPr>
            <a:fld id="{2A7DA33C-7952-41FD-BE20-050733A75A2D}" type="datetime4">
              <a:rPr lang="en-US"/>
              <a:pPr>
                <a:defRPr/>
              </a:pPr>
              <a:t>November 8, 2017</a:t>
            </a:fld>
            <a:endParaRPr lang="en-US"/>
          </a:p>
        </p:txBody>
      </p:sp>
      <p:sp>
        <p:nvSpPr>
          <p:cNvPr id="13" name="Rectangle 9"/>
          <p:cNvSpPr>
            <a:spLocks noGrp="1" noChangeArrowheads="1"/>
          </p:cNvSpPr>
          <p:nvPr>
            <p:ph type="sldNum" sz="quarter" idx="19"/>
          </p:nvPr>
        </p:nvSpPr>
        <p:spPr>
          <a:ln/>
        </p:spPr>
        <p:txBody>
          <a:bodyPr/>
          <a:lstStyle>
            <a:lvl1pPr>
              <a:defRPr/>
            </a:lvl1pPr>
          </a:lstStyle>
          <a:p>
            <a:pPr>
              <a:defRPr/>
            </a:pPr>
            <a:fld id="{EC235D83-C11D-41D9-B78B-1A202BADAB08}" type="slidenum">
              <a:rPr lang="en-US"/>
              <a:pPr>
                <a:defRPr/>
              </a:pPr>
              <a:t>‹#›</a:t>
            </a:fld>
            <a:endParaRPr lang="en-US"/>
          </a:p>
        </p:txBody>
      </p:sp>
    </p:spTree>
    <p:extLst>
      <p:ext uri="{BB962C8B-B14F-4D97-AF65-F5344CB8AC3E}">
        <p14:creationId xmlns:p14="http://schemas.microsoft.com/office/powerpoint/2010/main" val="413573240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274638" y="271463"/>
            <a:ext cx="8594725" cy="5741987"/>
          </a:xfrm>
          <a:prstGeom prst="rect">
            <a:avLst/>
          </a:prstGeom>
          <a:solidFill>
            <a:srgbClr val="E6D7AA"/>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3075" name="Rectangle 6"/>
          <p:cNvSpPr>
            <a:spLocks noGrp="1" noChangeArrowheads="1"/>
          </p:cNvSpPr>
          <p:nvPr>
            <p:ph type="title"/>
          </p:nvPr>
        </p:nvSpPr>
        <p:spPr bwMode="auto">
          <a:xfrm>
            <a:off x="274638" y="274638"/>
            <a:ext cx="859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457200" bIns="0" numCol="1" anchor="t" anchorCtr="0" compatLnSpc="1">
            <a:prstTxWarp prst="textNoShape">
              <a:avLst/>
            </a:prstTxWarp>
          </a:bodyPr>
          <a:lstStyle/>
          <a:p>
            <a:pPr lvl="0"/>
            <a:r>
              <a:rPr lang="en-US" smtClean="0"/>
              <a:t>Click to edit Master title style</a:t>
            </a:r>
          </a:p>
        </p:txBody>
      </p:sp>
      <p:sp>
        <p:nvSpPr>
          <p:cNvPr id="3076" name="Rectangle 7"/>
          <p:cNvSpPr>
            <a:spLocks noGrp="1" noChangeArrowheads="1"/>
          </p:cNvSpPr>
          <p:nvPr>
            <p:ph type="body" idx="1"/>
          </p:nvPr>
        </p:nvSpPr>
        <p:spPr bwMode="auto">
          <a:xfrm>
            <a:off x="274638" y="1600200"/>
            <a:ext cx="85947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4572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8" name="Rectangle 8"/>
          <p:cNvSpPr>
            <a:spLocks noGrp="1" noChangeArrowheads="1"/>
          </p:cNvSpPr>
          <p:nvPr>
            <p:ph type="ftr" sz="quarter" idx="3"/>
          </p:nvPr>
        </p:nvSpPr>
        <p:spPr bwMode="white">
          <a:xfrm>
            <a:off x="731838" y="6264275"/>
            <a:ext cx="64008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000">
                <a:ea typeface="ＭＳ Ｐゴシック" pitchFamily="-106" charset="-128"/>
              </a:defRPr>
            </a:lvl1pPr>
          </a:lstStyle>
          <a:p>
            <a:pPr>
              <a:defRPr/>
            </a:pPr>
            <a:fld id="{2A7DA33C-7952-41FD-BE20-050733A75A2D}" type="datetime4">
              <a:rPr lang="en-US"/>
              <a:pPr>
                <a:defRPr/>
              </a:pPr>
              <a:t>November 8, 2017</a:t>
            </a:fld>
            <a:endParaRPr lang="en-US"/>
          </a:p>
        </p:txBody>
      </p:sp>
      <p:sp>
        <p:nvSpPr>
          <p:cNvPr id="61449" name="Rectangle 9"/>
          <p:cNvSpPr>
            <a:spLocks noGrp="1" noChangeArrowheads="1"/>
          </p:cNvSpPr>
          <p:nvPr>
            <p:ph type="sldNum" sz="quarter" idx="4"/>
          </p:nvPr>
        </p:nvSpPr>
        <p:spPr bwMode="white">
          <a:xfrm>
            <a:off x="274638" y="6264275"/>
            <a:ext cx="4572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200" b="1">
                <a:ea typeface="ＭＳ Ｐゴシック" pitchFamily="-106" charset="-128"/>
              </a:defRPr>
            </a:lvl1pPr>
          </a:lstStyle>
          <a:p>
            <a:pPr>
              <a:defRPr/>
            </a:pPr>
            <a:fld id="{2C09C86F-8D69-4C46-8846-6858F22C3C7B}" type="slidenum">
              <a:rPr lang="en-US"/>
              <a:pPr>
                <a:defRPr/>
              </a:pPr>
              <a:t>‹#›</a:t>
            </a:fld>
            <a:endParaRPr lang="en-US"/>
          </a:p>
        </p:txBody>
      </p:sp>
      <p:pic>
        <p:nvPicPr>
          <p:cNvPr id="3079" name="Picture 16" descr="uw_rgb_ful_h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4963" y="6235700"/>
            <a:ext cx="9429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70" r:id="rId6"/>
    <p:sldLayoutId id="2147483871" r:id="rId7"/>
    <p:sldLayoutId id="2147483872" r:id="rId8"/>
    <p:sldLayoutId id="2147483873" r:id="rId9"/>
    <p:sldLayoutId id="2147483874" r:id="rId10"/>
    <p:sldLayoutId id="2147483875" r:id="rId11"/>
  </p:sldLayoutIdLst>
  <p:transition>
    <p:wipe dir="r"/>
  </p:transition>
  <p:hf hdr="0" dt="0"/>
  <p:txStyles>
    <p:title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algn="l" rtl="0" eaLnBrk="1" fontAlgn="base" hangingPunct="1">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1" fontAlgn="base" hangingPunct="1">
        <a:spcBef>
          <a:spcPts val="1000"/>
        </a:spcBef>
        <a:spcAft>
          <a:spcPct val="0"/>
        </a:spcAft>
        <a:buClr>
          <a:schemeClr val="accent1"/>
        </a:buClr>
        <a:buChar char="•"/>
        <a:defRPr sz="2000">
          <a:solidFill>
            <a:schemeClr val="tx1"/>
          </a:solidFill>
          <a:latin typeface="+mn-lt"/>
          <a:ea typeface="+mn-ea"/>
        </a:defRPr>
      </a:lvl2pPr>
      <a:lvl3pPr marL="576263" indent="-288925" algn="l" rtl="0" eaLnBrk="1" fontAlgn="base" hangingPunct="1">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defRPr>
      </a:lvl3pPr>
      <a:lvl4pPr marL="914400" indent="-3381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4pPr>
      <a:lvl5pPr marL="1201738" indent="-287338" algn="l" rtl="0" eaLnBrk="1" fontAlgn="base" hangingPunct="1">
        <a:spcBef>
          <a:spcPts val="1000"/>
        </a:spcBef>
        <a:spcAft>
          <a:spcPct val="0"/>
        </a:spcAft>
        <a:buClr>
          <a:schemeClr val="accent1"/>
        </a:buClr>
        <a:buChar char="–"/>
        <a:defRPr sz="2000">
          <a:solidFill>
            <a:schemeClr val="tx1"/>
          </a:solidFill>
          <a:latin typeface="+mn-lt"/>
          <a:ea typeface="ヒラギノ角ゴ Pro W3" pitchFamily="-84" charset="-128"/>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0547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BBB69291-A384-1346-A27A-D0A1C91B6C32}" type="slidenum">
              <a:rPr lang="en-US" smtClean="0">
                <a:solidFill>
                  <a:srgbClr val="000000">
                    <a:tint val="75000"/>
                  </a:srgbClr>
                </a:solidFill>
                <a:latin typeface="Calibri" panose="020F0502020204030204"/>
                <a:ea typeface="+mn-ea"/>
              </a:rPr>
              <a:pPr fontAlgn="auto">
                <a:spcBef>
                  <a:spcPts val="0"/>
                </a:spcBef>
                <a:spcAft>
                  <a:spcPts val="0"/>
                </a:spcAft>
              </a:pPr>
              <a:t>‹#›</a:t>
            </a:fld>
            <a:endParaRPr lang="en-US">
              <a:solidFill>
                <a:srgbClr val="000000">
                  <a:tint val="75000"/>
                </a:srgbClr>
              </a:solidFill>
              <a:latin typeface="Calibri" panose="020F0502020204030204"/>
              <a:ea typeface="+mn-ea"/>
            </a:endParaRPr>
          </a:p>
        </p:txBody>
      </p:sp>
    </p:spTree>
    <p:extLst>
      <p:ext uri="{BB962C8B-B14F-4D97-AF65-F5344CB8AC3E}">
        <p14:creationId xmlns:p14="http://schemas.microsoft.com/office/powerpoint/2010/main" val="70725718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hf hdr="0" ftr="0" dt="0"/>
  <p:txStyles>
    <p:titleStyle>
      <a:lvl1pPr algn="l" defTabSz="685800" rtl="0" eaLnBrk="1" latinLnBrk="0" hangingPunct="1">
        <a:lnSpc>
          <a:spcPct val="90000"/>
        </a:lnSpc>
        <a:spcBef>
          <a:spcPct val="0"/>
        </a:spcBef>
        <a:buNone/>
        <a:defRPr sz="3300" b="1" i="0" kern="1200">
          <a:solidFill>
            <a:schemeClr val="accent5"/>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accent5"/>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accent5"/>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accent5"/>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accent5"/>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accent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cbpp.org/childless-workers-receive-much-smaller-average-earned-income-tax-credit-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track.us/congress/member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unitedway-my.sharepoint.com/personal/caitlin_carey_uww_unitedway_org/Documents/Forms/All.aspx?slrid=7b952a9e-202d-4000-7747-804c1f80b88a&amp;RootFolder=/personal/caitlin_carey_uww_unitedway_org/Documents/Images%20for%20EITC%20Advocacy&amp;FolderCTID=0x012000454D31BCC5266743B5768587EB73E1EB" TargetMode="External"/><Relationship Id="rId2" Type="http://schemas.openxmlformats.org/officeDocument/2006/relationships/hyperlink" Target="http://www.uwp.org/financial-stability" TargetMode="External"/><Relationship Id="rId1" Type="http://schemas.openxmlformats.org/officeDocument/2006/relationships/slideLayout" Target="../slideLayouts/slideLayout6.xml"/><Relationship Id="rId4" Type="http://schemas.openxmlformats.org/officeDocument/2006/relationships/hyperlink" Target="https://unitedway-my.sharepoint.com/personal/caitlin_carey_uww_unitedway_org/Documents/Forms/All.aspx?slrid=54e02a9e-2010-4000-2dba-f2ea3d691f71&amp;RootFolder=/personal/caitlin_carey_uww_unitedway_org/Documents/Images%20for%20EITC%20Advocacy&amp;FolderCTID=0x012000454D31BCC5266743B5768587EB73E1E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alker.house.gov/charity"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tedway.org/get-involved/take-action/fight-for-charitie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online.unitedway.org/sites/default/files/resources/Social%20Media%20for%20Tax%20Reform%2010.3.docx" TargetMode="External"/><Relationship Id="rId4" Type="http://schemas.openxmlformats.org/officeDocument/2006/relationships/hyperlink" Target="https://www.unitedway.org/get-involved/take-action/stand-up-for-working-americ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Federal Tax Reform </a:t>
            </a:r>
            <a:br>
              <a:rPr lang="en-US" dirty="0" smtClean="0"/>
            </a:br>
            <a:r>
              <a:rPr lang="en-US" dirty="0" smtClean="0"/>
              <a:t>Once in a generation opportunity to advocate for Pennsylvania workers</a:t>
            </a:r>
            <a:endParaRPr lang="en-US" dirty="0"/>
          </a:p>
        </p:txBody>
      </p:sp>
      <p:sp>
        <p:nvSpPr>
          <p:cNvPr id="5" name="Content Placeholder 4"/>
          <p:cNvSpPr>
            <a:spLocks noGrp="1"/>
          </p:cNvSpPr>
          <p:nvPr>
            <p:ph idx="11"/>
          </p:nvPr>
        </p:nvSpPr>
        <p:spPr>
          <a:xfrm>
            <a:off x="274320" y="5072743"/>
            <a:ext cx="6400800" cy="1785257"/>
          </a:xfrm>
        </p:spPr>
        <p:txBody>
          <a:bodyPr/>
          <a:lstStyle/>
          <a:p>
            <a:r>
              <a:rPr lang="en-US" dirty="0" smtClean="0"/>
              <a:t>Kristen </a:t>
            </a:r>
            <a:r>
              <a:rPr lang="en-US" dirty="0" err="1" smtClean="0"/>
              <a:t>Rotz</a:t>
            </a:r>
            <a:r>
              <a:rPr lang="en-US" dirty="0" smtClean="0"/>
              <a:t>, UWP President</a:t>
            </a:r>
          </a:p>
          <a:p>
            <a:r>
              <a:rPr lang="en-US" dirty="0" smtClean="0"/>
              <a:t>Maggie </a:t>
            </a:r>
            <a:r>
              <a:rPr lang="en-US" dirty="0" err="1" smtClean="0"/>
              <a:t>Livelsberger</a:t>
            </a:r>
            <a:r>
              <a:rPr lang="en-US" dirty="0" smtClean="0"/>
              <a:t>, UWP Public Policy and Communications Manager </a:t>
            </a:r>
            <a:endParaRPr lang="en-US" dirty="0"/>
          </a:p>
        </p:txBody>
      </p:sp>
    </p:spTree>
    <p:extLst>
      <p:ext uri="{BB962C8B-B14F-4D97-AF65-F5344CB8AC3E}">
        <p14:creationId xmlns:p14="http://schemas.microsoft.com/office/powerpoint/2010/main" val="398606779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en-US" dirty="0"/>
              <a:t>Expand EITC for </a:t>
            </a:r>
            <a:r>
              <a:rPr lang="en-US" dirty="0" smtClean="0"/>
              <a:t>Workers </a:t>
            </a:r>
            <a:r>
              <a:rPr lang="en-US" dirty="0"/>
              <a:t>Not Raising Children at Home</a:t>
            </a:r>
            <a:br>
              <a:rPr lang="en-US" dirty="0"/>
            </a:br>
            <a:endParaRPr lang="en-US" dirty="0"/>
          </a:p>
        </p:txBody>
      </p:sp>
      <p:sp>
        <p:nvSpPr>
          <p:cNvPr id="8" name="Content Placeholder 7"/>
          <p:cNvSpPr>
            <a:spLocks noGrp="1"/>
          </p:cNvSpPr>
          <p:nvPr>
            <p:ph idx="1"/>
          </p:nvPr>
        </p:nvSpPr>
        <p:spPr/>
        <p:txBody>
          <a:bodyPr/>
          <a:lstStyle/>
          <a:p>
            <a:pPr marL="342900" indent="-342900">
              <a:buFontTx/>
              <a:buChar char="-"/>
            </a:pPr>
            <a:r>
              <a:rPr lang="en-US" altLang="en-US" dirty="0"/>
              <a:t>Right now the credit is structured to help families.  </a:t>
            </a:r>
          </a:p>
          <a:p>
            <a:pPr marL="342900" indent="-342900">
              <a:buFontTx/>
              <a:buChar char="-"/>
            </a:pPr>
            <a:r>
              <a:rPr lang="en-US" altLang="en-US" dirty="0" smtClean="0"/>
              <a:t>7.5 million workers are taxed into poverty because they are not raising children at home, and that’s largely due to their exclusion from the EITC</a:t>
            </a:r>
          </a:p>
          <a:p>
            <a:pPr marL="342900" indent="-342900">
              <a:buFontTx/>
              <a:buChar char="-"/>
            </a:pPr>
            <a:r>
              <a:rPr lang="en-US" altLang="en-US" b="1" dirty="0" smtClean="0"/>
              <a:t>Young workers just starting out are entirely ineligible</a:t>
            </a:r>
            <a:r>
              <a:rPr lang="en-US" altLang="en-US" dirty="0" smtClean="0"/>
              <a:t>. You must be 25 to claim the credit unless you are raising children at home. </a:t>
            </a:r>
            <a:endParaRPr lang="en-US" altLang="en-US" dirty="0"/>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10</a:t>
            </a:fld>
            <a:endParaRPr lang="en-US"/>
          </a:p>
        </p:txBody>
      </p:sp>
      <p:pic>
        <p:nvPicPr>
          <p:cNvPr id="7" name="Picture 6" descr="Childless Workers Receive Much Smaller Average Earned Income Tax Credi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440073" y="1855686"/>
            <a:ext cx="4200853" cy="3122750"/>
          </a:xfrm>
          <a:prstGeom prst="rect">
            <a:avLst/>
          </a:prstGeom>
          <a:noFill/>
          <a:ln>
            <a:noFill/>
          </a:ln>
        </p:spPr>
      </p:pic>
    </p:spTree>
    <p:extLst>
      <p:ext uri="{BB962C8B-B14F-4D97-AF65-F5344CB8AC3E}">
        <p14:creationId xmlns:p14="http://schemas.microsoft.com/office/powerpoint/2010/main" val="424780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most impacted?</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E34195CC-9A4F-4D98-B297-9FC8305D6F1C}" type="slidenum">
              <a:rPr lang="en-US" smtClean="0"/>
              <a:pPr>
                <a:defRPr/>
              </a:pPr>
              <a:t>11</a:t>
            </a:fld>
            <a:endParaRPr lang="en-US"/>
          </a:p>
        </p:txBody>
      </p:sp>
      <p:pic>
        <p:nvPicPr>
          <p:cNvPr id="6" name="Picture 5"/>
          <p:cNvPicPr>
            <a:picLocks noChangeAspect="1"/>
          </p:cNvPicPr>
          <p:nvPr/>
        </p:nvPicPr>
        <p:blipFill>
          <a:blip r:embed="rId3"/>
          <a:stretch>
            <a:fillRect/>
          </a:stretch>
        </p:blipFill>
        <p:spPr>
          <a:xfrm>
            <a:off x="274320" y="1995843"/>
            <a:ext cx="8696732" cy="3289389"/>
          </a:xfrm>
          <a:prstGeom prst="rect">
            <a:avLst/>
          </a:prstGeom>
        </p:spPr>
      </p:pic>
    </p:spTree>
    <p:extLst>
      <p:ext uri="{BB962C8B-B14F-4D97-AF65-F5344CB8AC3E}">
        <p14:creationId xmlns:p14="http://schemas.microsoft.com/office/powerpoint/2010/main" val="199481261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EITC - PA Impacts</a:t>
            </a:r>
            <a:endParaRPr lang="en-US" dirty="0"/>
          </a:p>
        </p:txBody>
      </p:sp>
      <p:sp>
        <p:nvSpPr>
          <p:cNvPr id="3" name="Content Placeholder 2"/>
          <p:cNvSpPr>
            <a:spLocks noGrp="1"/>
          </p:cNvSpPr>
          <p:nvPr>
            <p:ph idx="1"/>
          </p:nvPr>
        </p:nvSpPr>
        <p:spPr/>
        <p:txBody>
          <a:bodyPr/>
          <a:lstStyle/>
          <a:p>
            <a:r>
              <a:rPr lang="en-US" b="1" dirty="0" smtClean="0"/>
              <a:t>In Pennsylvania</a:t>
            </a:r>
            <a:r>
              <a:rPr lang="en-US" dirty="0" smtClean="0"/>
              <a:t>, this expansion would help 554,000 people including:</a:t>
            </a:r>
          </a:p>
          <a:p>
            <a:pPr marL="342900" indent="-342900">
              <a:buFont typeface="Arial" panose="020B0604020202020204" pitchFamily="34" charset="0"/>
              <a:buChar char="•"/>
            </a:pPr>
            <a:r>
              <a:rPr lang="en-US" dirty="0" smtClean="0"/>
              <a:t>30,000 military members / veterans </a:t>
            </a:r>
          </a:p>
          <a:p>
            <a:pPr marL="342900" indent="-342900">
              <a:buFont typeface="Arial" panose="020B0604020202020204" pitchFamily="34" charset="0"/>
              <a:buChar char="•"/>
            </a:pPr>
            <a:r>
              <a:rPr lang="en-US" dirty="0" smtClean="0"/>
              <a:t>166,000 young workers</a:t>
            </a:r>
          </a:p>
          <a:p>
            <a:pPr marL="342900" indent="-342900">
              <a:buFont typeface="Arial" panose="020B0604020202020204" pitchFamily="34" charset="0"/>
              <a:buChar char="•"/>
            </a:pPr>
            <a:r>
              <a:rPr lang="en-US" dirty="0" smtClean="0"/>
              <a:t>61,000 rural workers</a:t>
            </a:r>
          </a:p>
          <a:p>
            <a:endParaRPr lang="en-US" dirty="0" smtClean="0"/>
          </a:p>
          <a:p>
            <a:endParaRPr lang="en-US" dirty="0"/>
          </a:p>
          <a:p>
            <a:endParaRPr lang="en-US" dirty="0"/>
          </a:p>
        </p:txBody>
      </p:sp>
      <p:sp>
        <p:nvSpPr>
          <p:cNvPr id="5" name="Footer Placeholder 4"/>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6" name="Slide Number Placeholder 5"/>
          <p:cNvSpPr>
            <a:spLocks noGrp="1"/>
          </p:cNvSpPr>
          <p:nvPr>
            <p:ph type="sldNum" sz="quarter" idx="11"/>
          </p:nvPr>
        </p:nvSpPr>
        <p:spPr/>
        <p:txBody>
          <a:bodyPr/>
          <a:lstStyle/>
          <a:p>
            <a:pPr>
              <a:defRPr/>
            </a:pPr>
            <a:fld id="{D7259599-DF18-4B77-85EB-D20A99C78C63}" type="slidenum">
              <a:rPr lang="en-US" smtClean="0"/>
              <a:pPr>
                <a:defRPr/>
              </a:pPr>
              <a:t>12</a:t>
            </a:fld>
            <a:endParaRPr lang="en-US"/>
          </a:p>
        </p:txBody>
      </p:sp>
      <p:pic>
        <p:nvPicPr>
          <p:cNvPr id="7" name="Picture 6"/>
          <p:cNvPicPr>
            <a:picLocks noChangeAspect="1"/>
          </p:cNvPicPr>
          <p:nvPr/>
        </p:nvPicPr>
        <p:blipFill>
          <a:blip r:embed="rId2"/>
          <a:stretch>
            <a:fillRect/>
          </a:stretch>
        </p:blipFill>
        <p:spPr>
          <a:xfrm>
            <a:off x="293773" y="3552824"/>
            <a:ext cx="8575590" cy="2400632"/>
          </a:xfrm>
          <a:prstGeom prst="rect">
            <a:avLst/>
          </a:prstGeom>
        </p:spPr>
      </p:pic>
    </p:spTree>
    <p:extLst>
      <p:ext uri="{BB962C8B-B14F-4D97-AF65-F5344CB8AC3E}">
        <p14:creationId xmlns:p14="http://schemas.microsoft.com/office/powerpoint/2010/main" val="315230654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Federal Tax Reform proposals for EITC</a:t>
            </a:r>
            <a:endParaRPr lang="en-US" dirty="0"/>
          </a:p>
        </p:txBody>
      </p:sp>
      <p:sp>
        <p:nvSpPr>
          <p:cNvPr id="7" name="Content Placeholder 6"/>
          <p:cNvSpPr>
            <a:spLocks noGrp="1"/>
          </p:cNvSpPr>
          <p:nvPr>
            <p:ph idx="1"/>
          </p:nvPr>
        </p:nvSpPr>
        <p:spPr>
          <a:xfrm>
            <a:off x="274638" y="1609344"/>
            <a:ext cx="8594725" cy="4385022"/>
          </a:xfrm>
        </p:spPr>
        <p:txBody>
          <a:bodyPr/>
          <a:lstStyle/>
          <a:p>
            <a:r>
              <a:rPr lang="en-US" dirty="0" smtClean="0"/>
              <a:t>The House proposal maintains the EITC as a refundable tax credit. </a:t>
            </a:r>
          </a:p>
          <a:p>
            <a:endParaRPr lang="en-US" dirty="0"/>
          </a:p>
          <a:p>
            <a:r>
              <a:rPr lang="en-US" dirty="0" smtClean="0"/>
              <a:t>The House proposal includes an additional change for EITC - requiring SSNs. There may be additional provisions affecting EITC in the Chairman’s amendment for the House.  </a:t>
            </a:r>
          </a:p>
          <a:p>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13</a:t>
            </a:fld>
            <a:endParaRPr lang="en-US"/>
          </a:p>
        </p:txBody>
      </p:sp>
    </p:spTree>
    <p:extLst>
      <p:ext uri="{BB962C8B-B14F-4D97-AF65-F5344CB8AC3E}">
        <p14:creationId xmlns:p14="http://schemas.microsoft.com/office/powerpoint/2010/main" val="378157497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Focus: Strengthen the Child Tax Credit for low-income families and those with young children</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932350" y="2446232"/>
            <a:ext cx="2543175" cy="1981200"/>
          </a:xfrm>
          <a:prstGeom prst="rect">
            <a:avLst/>
          </a:prstGeom>
        </p:spPr>
      </p:pic>
      <p:pic>
        <p:nvPicPr>
          <p:cNvPr id="7" name="Picture 2" descr="Poverty Rate Highest For the Youngest Childr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970" y="1936709"/>
            <a:ext cx="4298583" cy="332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4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Federal Tax Reform proposals for CTC</a:t>
            </a:r>
            <a:endParaRPr lang="en-US" dirty="0"/>
          </a:p>
        </p:txBody>
      </p:sp>
      <p:sp>
        <p:nvSpPr>
          <p:cNvPr id="7" name="Content Placeholder 6"/>
          <p:cNvSpPr>
            <a:spLocks noGrp="1"/>
          </p:cNvSpPr>
          <p:nvPr>
            <p:ph idx="1"/>
          </p:nvPr>
        </p:nvSpPr>
        <p:spPr>
          <a:xfrm>
            <a:off x="274638" y="1609344"/>
            <a:ext cx="8594725" cy="4385022"/>
          </a:xfrm>
        </p:spPr>
        <p:txBody>
          <a:bodyPr/>
          <a:lstStyle/>
          <a:p>
            <a:r>
              <a:rPr lang="en-US" dirty="0" smtClean="0"/>
              <a:t>The House proposal does several things to strengthen the Child Tax Credit for middle and upper income families – it increases the maximum credit ($1600 per child), doubles the income level at which the credit phases out,  and indexes for inflation. </a:t>
            </a:r>
          </a:p>
          <a:p>
            <a:endParaRPr lang="en-US" dirty="0"/>
          </a:p>
          <a:p>
            <a:r>
              <a:rPr lang="en-US" dirty="0" smtClean="0"/>
              <a:t>The House proposal does nothing to strengthen the CTC for the poorest families in our country. The first $3000 of income is still excluded, and the tax credit scales up gradually based on income. </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15</a:t>
            </a:fld>
            <a:endParaRPr lang="en-US"/>
          </a:p>
        </p:txBody>
      </p:sp>
    </p:spTree>
    <p:extLst>
      <p:ext uri="{BB962C8B-B14F-4D97-AF65-F5344CB8AC3E}">
        <p14:creationId xmlns:p14="http://schemas.microsoft.com/office/powerpoint/2010/main" val="215218802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4" name="Footer Placeholder 3"/>
          <p:cNvSpPr>
            <a:spLocks noGrp="1"/>
          </p:cNvSpPr>
          <p:nvPr>
            <p:ph type="ftr" sz="quarter" idx="17"/>
          </p:nvPr>
        </p:nvSpPr>
        <p:spPr/>
        <p:txBody>
          <a:bodyPr/>
          <a:lstStyle/>
          <a:p>
            <a:pPr>
              <a:defRPr/>
            </a:pPr>
            <a:fld id="{2A7DA33C-7952-41FD-BE20-050733A75A2D}" type="datetime4">
              <a:rPr lang="en-US" smtClean="0">
                <a:solidFill>
                  <a:srgbClr val="10167F"/>
                </a:solidFill>
              </a:rPr>
              <a:pPr>
                <a:defRPr/>
              </a:pPr>
              <a:t>November 8, 2017</a:t>
            </a:fld>
            <a:endParaRPr lang="en-US">
              <a:solidFill>
                <a:srgbClr val="10167F"/>
              </a:solidFill>
            </a:endParaRPr>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solidFill>
                  <a:srgbClr val="10167F"/>
                </a:solidFill>
              </a:rPr>
              <a:pPr>
                <a:defRPr/>
              </a:pPr>
              <a:t>16</a:t>
            </a:fld>
            <a:endParaRPr lang="en-US">
              <a:solidFill>
                <a:srgbClr val="10167F"/>
              </a:solidFill>
            </a:endParaRPr>
          </a:p>
        </p:txBody>
      </p:sp>
      <p:pic>
        <p:nvPicPr>
          <p:cNvPr id="6" name="Content Placeholder 5">
            <a:extLst>
              <a:ext uri="{FF2B5EF4-FFF2-40B4-BE49-F238E27FC236}">
                <a16:creationId xmlns="" xmlns:a16="http://schemas.microsoft.com/office/drawing/2014/main" id="{9D217FBD-3DA2-404D-9777-319276F9203B}"/>
              </a:ext>
            </a:extLst>
          </p:cNvPr>
          <p:cNvPicPr>
            <a:picLocks noGrp="1" noChangeAspect="1"/>
          </p:cNvPicPr>
          <p:nvPr>
            <p:ph idx="1"/>
          </p:nvPr>
        </p:nvPicPr>
        <p:blipFill rotWithShape="1">
          <a:blip r:embed="rId3"/>
          <a:srcRect b="19730"/>
          <a:stretch/>
        </p:blipFill>
        <p:spPr>
          <a:xfrm>
            <a:off x="2349500" y="477838"/>
            <a:ext cx="4126425" cy="5303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1667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a:t>
            </a:r>
            <a:r>
              <a:rPr lang="en-US" dirty="0"/>
              <a:t/>
            </a:r>
            <a:br>
              <a:rPr lang="en-US" dirty="0"/>
            </a:br>
            <a:endParaRPr lang="en-US" dirty="0"/>
          </a:p>
        </p:txBody>
      </p:sp>
      <p:sp>
        <p:nvSpPr>
          <p:cNvPr id="8" name="Content Placeholder 7"/>
          <p:cNvSpPr>
            <a:spLocks noGrp="1"/>
          </p:cNvSpPr>
          <p:nvPr>
            <p:ph idx="1"/>
          </p:nvPr>
        </p:nvSpPr>
        <p:spPr>
          <a:xfrm>
            <a:off x="274320" y="1417320"/>
            <a:ext cx="8595360" cy="4567557"/>
          </a:xfrm>
        </p:spPr>
        <p:txBody>
          <a:bodyPr/>
          <a:lstStyle/>
          <a:p>
            <a:pPr marL="342900" indent="-342900">
              <a:buFontTx/>
              <a:buChar char="-"/>
            </a:pPr>
            <a:r>
              <a:rPr lang="en-US" dirty="0" smtClean="0"/>
              <a:t>Eliminating the estate tax – United Way has no position</a:t>
            </a:r>
          </a:p>
          <a:p>
            <a:pPr marL="342900" indent="-342900">
              <a:buFontTx/>
              <a:buChar char="-"/>
            </a:pPr>
            <a:r>
              <a:rPr lang="en-US" dirty="0" smtClean="0"/>
              <a:t>Johnson Amendment (nonpartisan political activity ban for 501(c)(3)s – not a priority for United Way, we are not advocating on this topic. The House proposes to make changes limited in scope to allow churches and integrated auxiliaries to endorse candidates in “regular and customary activities” or for “de </a:t>
            </a:r>
            <a:r>
              <a:rPr lang="en-US" dirty="0" err="1" smtClean="0"/>
              <a:t>minimis</a:t>
            </a:r>
            <a:r>
              <a:rPr lang="en-US" dirty="0" smtClean="0"/>
              <a:t>” expenses</a:t>
            </a:r>
          </a:p>
          <a:p>
            <a:r>
              <a:rPr lang="en-US" dirty="0" smtClean="0"/>
              <a:t>-   Deductions for mortgage interest, state and local taxes, etc. – United Way has no position</a:t>
            </a:r>
          </a:p>
          <a:p>
            <a:pPr marL="342900" indent="-342900">
              <a:buFontTx/>
              <a:buChar char="-"/>
            </a:pPr>
            <a:endParaRPr lang="en-US" dirty="0"/>
          </a:p>
        </p:txBody>
      </p:sp>
      <p:sp>
        <p:nvSpPr>
          <p:cNvPr id="4" name="Footer Placeholder 3"/>
          <p:cNvSpPr>
            <a:spLocks noGrp="1"/>
          </p:cNvSpPr>
          <p:nvPr>
            <p:ph type="ftr" sz="quarter" idx="17"/>
          </p:nvPr>
        </p:nvSpPr>
        <p:spPr/>
        <p:txBody>
          <a:bodyPr/>
          <a:lstStyle/>
          <a:p>
            <a:pPr>
              <a:defRPr/>
            </a:pPr>
            <a:fld id="{2A7DA33C-7952-41FD-BE20-050733A75A2D}" type="datetime4">
              <a:rPr lang="en-US" smtClean="0">
                <a:solidFill>
                  <a:srgbClr val="10167F"/>
                </a:solidFill>
              </a:rPr>
              <a:pPr>
                <a:defRPr/>
              </a:pPr>
              <a:t>November 8, 2017</a:t>
            </a:fld>
            <a:endParaRPr lang="en-US">
              <a:solidFill>
                <a:srgbClr val="10167F"/>
              </a:solidFill>
            </a:endParaRPr>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solidFill>
                  <a:srgbClr val="10167F"/>
                </a:solidFill>
              </a:rPr>
              <a:pPr>
                <a:defRPr/>
              </a:pPr>
              <a:t>17</a:t>
            </a:fld>
            <a:endParaRPr lang="en-US">
              <a:solidFill>
                <a:srgbClr val="10167F"/>
              </a:solidFill>
            </a:endParaRPr>
          </a:p>
        </p:txBody>
      </p:sp>
    </p:spTree>
    <p:extLst>
      <p:ext uri="{BB962C8B-B14F-4D97-AF65-F5344CB8AC3E}">
        <p14:creationId xmlns:p14="http://schemas.microsoft.com/office/powerpoint/2010/main" val="84575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2" descr="http://createarts.org/wp-content/uploads/2015/06/calen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324" y="528637"/>
            <a:ext cx="207486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p:cNvSpPr>
            <a:spLocks noGrp="1"/>
          </p:cNvSpPr>
          <p:nvPr>
            <p:ph type="title"/>
          </p:nvPr>
        </p:nvSpPr>
        <p:spPr/>
        <p:txBody>
          <a:bodyPr/>
          <a:lstStyle/>
          <a:p>
            <a:r>
              <a:rPr lang="en-US" altLang="en-US" dirty="0" smtClean="0"/>
              <a:t>Key Dates to Strategize Around</a:t>
            </a:r>
          </a:p>
        </p:txBody>
      </p:sp>
      <p:sp>
        <p:nvSpPr>
          <p:cNvPr id="3" name="Content Placeholder 2"/>
          <p:cNvSpPr>
            <a:spLocks noGrp="1"/>
          </p:cNvSpPr>
          <p:nvPr>
            <p:ph idx="1"/>
          </p:nvPr>
        </p:nvSpPr>
        <p:spPr>
          <a:xfrm>
            <a:off x="274638" y="1238250"/>
            <a:ext cx="8594725" cy="4746625"/>
          </a:xfrm>
        </p:spPr>
        <p:txBody>
          <a:bodyPr/>
          <a:lstStyle/>
          <a:p>
            <a:pPr marL="342900" indent="-342900">
              <a:buFontTx/>
              <a:buChar char="-"/>
              <a:defRPr/>
            </a:pPr>
            <a:r>
              <a:rPr lang="en-US" b="1" dirty="0" smtClean="0"/>
              <a:t>Nov. 20-24: </a:t>
            </a:r>
            <a:r>
              <a:rPr lang="en-US" b="1" dirty="0" smtClean="0">
                <a:solidFill>
                  <a:srgbClr val="C00000"/>
                </a:solidFill>
              </a:rPr>
              <a:t>House and Senate State Work Period</a:t>
            </a:r>
            <a:endParaRPr lang="en-US" b="1" dirty="0">
              <a:solidFill>
                <a:srgbClr val="C00000"/>
              </a:solidFill>
            </a:endParaRPr>
          </a:p>
          <a:p>
            <a:pPr marL="342900" indent="-342900">
              <a:buFontTx/>
              <a:buChar char="-"/>
              <a:defRPr/>
            </a:pPr>
            <a:r>
              <a:rPr lang="en-US" b="1" dirty="0" smtClean="0"/>
              <a:t>Dec. 18-29: </a:t>
            </a:r>
            <a:r>
              <a:rPr lang="en-US" b="1" dirty="0" smtClean="0">
                <a:solidFill>
                  <a:srgbClr val="C00000"/>
                </a:solidFill>
              </a:rPr>
              <a:t>House and Senate State Work Period</a:t>
            </a:r>
          </a:p>
          <a:p>
            <a:pPr marL="342900" indent="-342900">
              <a:buFontTx/>
              <a:buChar char="-"/>
              <a:defRPr/>
            </a:pPr>
            <a:r>
              <a:rPr lang="en-US" b="1" dirty="0" smtClean="0"/>
              <a:t>End of Year: </a:t>
            </a:r>
            <a:r>
              <a:rPr lang="en-US" b="1" dirty="0" smtClean="0">
                <a:solidFill>
                  <a:srgbClr val="C00000"/>
                </a:solidFill>
              </a:rPr>
              <a:t>Beat the Clock</a:t>
            </a:r>
          </a:p>
          <a:p>
            <a:pPr>
              <a:defRPr/>
            </a:pPr>
            <a:r>
              <a:rPr lang="en-US" b="1" dirty="0"/>
              <a:t>	</a:t>
            </a:r>
            <a:r>
              <a:rPr lang="en-US" dirty="0"/>
              <a:t>T</a:t>
            </a:r>
            <a:r>
              <a:rPr lang="en-US" dirty="0" smtClean="0"/>
              <a:t>ell a story about year-end impacts on charitable giving, 	supporting the idea that the deduction is 	an incentive which 	people respond to </a:t>
            </a:r>
            <a:endParaRPr lang="en-US" b="1" dirty="0" smtClean="0"/>
          </a:p>
          <a:p>
            <a:pPr marL="342900" indent="-342900">
              <a:buFontTx/>
              <a:buChar char="-"/>
              <a:defRPr/>
            </a:pPr>
            <a:r>
              <a:rPr lang="en-US" b="1" dirty="0" smtClean="0"/>
              <a:t>January 26, 2018: </a:t>
            </a:r>
            <a:r>
              <a:rPr lang="en-US" b="1" dirty="0" smtClean="0">
                <a:solidFill>
                  <a:schemeClr val="accent5"/>
                </a:solidFill>
              </a:rPr>
              <a:t>EITC Awareness Day</a:t>
            </a:r>
          </a:p>
          <a:p>
            <a:pPr lvl="1" indent="0">
              <a:buFontTx/>
              <a:buNone/>
              <a:defRPr/>
            </a:pPr>
            <a:r>
              <a:rPr lang="en-US" dirty="0" smtClean="0"/>
              <a:t>	Consider Op-Eds, Letters, Social Media</a:t>
            </a:r>
            <a:endParaRPr lang="en-US" b="1" dirty="0" smtClean="0">
              <a:solidFill>
                <a:schemeClr val="accent5"/>
              </a:solidFill>
            </a:endParaRPr>
          </a:p>
          <a:p>
            <a:pPr marL="342900" indent="-342900">
              <a:buFontTx/>
              <a:buChar char="-"/>
              <a:defRPr/>
            </a:pPr>
            <a:endParaRPr lang="en-US" dirty="0" smtClean="0"/>
          </a:p>
          <a:p>
            <a:pPr marL="630238" lvl="1" indent="-342900">
              <a:buFontTx/>
              <a:buChar char="-"/>
              <a:defRPr/>
            </a:pPr>
            <a:endParaRPr lang="en-US" dirty="0" smtClean="0"/>
          </a:p>
          <a:p>
            <a:pPr marL="342900" indent="-342900">
              <a:buFontTx/>
              <a:buChar char="-"/>
              <a:defRPr/>
            </a:pPr>
            <a:endParaRPr lang="en-US" dirty="0"/>
          </a:p>
        </p:txBody>
      </p:sp>
      <p:sp>
        <p:nvSpPr>
          <p:cNvPr id="8090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67AC16-87B5-4CBA-AF97-93A3511BB822}" type="slidenum">
              <a:rPr lang="en-US" altLang="en-US" sz="1200" smtClean="0">
                <a:solidFill>
                  <a:srgbClr val="10167F"/>
                </a:solidFill>
              </a:rPr>
              <a:pPr/>
              <a:t>18</a:t>
            </a:fld>
            <a:endParaRPr lang="en-US" altLang="en-US" sz="1200" smtClean="0">
              <a:solidFill>
                <a:srgbClr val="10167F"/>
              </a:solidFill>
            </a:endParaRPr>
          </a:p>
        </p:txBody>
      </p:sp>
    </p:spTree>
    <p:extLst>
      <p:ext uri="{BB962C8B-B14F-4D97-AF65-F5344CB8AC3E}">
        <p14:creationId xmlns:p14="http://schemas.microsoft.com/office/powerpoint/2010/main" val="3404125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Reform Hub </a:t>
            </a:r>
            <a:r>
              <a:rPr lang="en-US" dirty="0"/>
              <a:t/>
            </a:r>
            <a:br>
              <a:rPr lang="en-US" dirty="0"/>
            </a:br>
            <a:r>
              <a:rPr lang="en-US" dirty="0"/>
              <a:t>https://online.unitedway.org/taxreformhub</a:t>
            </a:r>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19</a:t>
            </a:fld>
            <a:endParaRPr lang="en-US"/>
          </a:p>
        </p:txBody>
      </p:sp>
      <p:pic>
        <p:nvPicPr>
          <p:cNvPr id="7" name="Picture 6"/>
          <p:cNvPicPr>
            <a:picLocks noChangeAspect="1"/>
          </p:cNvPicPr>
          <p:nvPr/>
        </p:nvPicPr>
        <p:blipFill>
          <a:blip r:embed="rId3"/>
          <a:stretch>
            <a:fillRect/>
          </a:stretch>
        </p:blipFill>
        <p:spPr>
          <a:xfrm>
            <a:off x="6890087" y="348908"/>
            <a:ext cx="1468467" cy="656491"/>
          </a:xfrm>
          <a:prstGeom prst="rect">
            <a:avLst/>
          </a:prstGeom>
        </p:spPr>
      </p:pic>
      <p:pic>
        <p:nvPicPr>
          <p:cNvPr id="8" name="Content Placeholder 7"/>
          <p:cNvPicPr>
            <a:picLocks noGrp="1" noChangeAspect="1"/>
          </p:cNvPicPr>
          <p:nvPr>
            <p:ph idx="1"/>
          </p:nvPr>
        </p:nvPicPr>
        <p:blipFill>
          <a:blip r:embed="rId4"/>
          <a:stretch>
            <a:fillRect/>
          </a:stretch>
        </p:blipFill>
        <p:spPr>
          <a:xfrm>
            <a:off x="672609" y="1600200"/>
            <a:ext cx="7798783" cy="4384675"/>
          </a:xfrm>
          <a:prstGeom prst="rect">
            <a:avLst/>
          </a:prstGeom>
        </p:spPr>
      </p:pic>
    </p:spTree>
    <p:extLst>
      <p:ext uri="{BB962C8B-B14F-4D97-AF65-F5344CB8AC3E}">
        <p14:creationId xmlns:p14="http://schemas.microsoft.com/office/powerpoint/2010/main" val="122893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Tax Reform in process</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q"/>
            </a:pPr>
            <a:r>
              <a:rPr lang="en-US" dirty="0" smtClean="0"/>
              <a:t>The House and Senate have both voted on a budget bill which sets the process in motion. It kicked off a process known as “reconciliation” during which the Senate only needs 51 votes to pass a proposal. </a:t>
            </a:r>
          </a:p>
          <a:p>
            <a:pPr marL="342900" indent="-342900">
              <a:buFont typeface="Wingdings" panose="05000000000000000000" pitchFamily="2" charset="2"/>
              <a:buChar char="q"/>
            </a:pPr>
            <a:r>
              <a:rPr lang="en-US" dirty="0" smtClean="0"/>
              <a:t>The House vote was very close, revealing divides over how much money is being spent, as well as the proposed elimination of some deductions such as the one for local taxes. </a:t>
            </a:r>
          </a:p>
          <a:p>
            <a:pPr marL="342900" indent="-342900">
              <a:buFont typeface="Wingdings" panose="05000000000000000000" pitchFamily="2" charset="2"/>
              <a:buChar char="q"/>
            </a:pPr>
            <a:r>
              <a:rPr lang="en-US" dirty="0" smtClean="0"/>
              <a:t>The actual tax reform bill was introduced November 2 – House wants to vote before Nov. 23. Senate is crafting their own plan.  </a:t>
            </a:r>
          </a:p>
          <a:p>
            <a:pPr marL="342900" indent="-342900">
              <a:buFont typeface="Wingdings" panose="05000000000000000000" pitchFamily="2" charset="2"/>
              <a:buChar char="q"/>
            </a:pPr>
            <a:r>
              <a:rPr lang="en-US" dirty="0" smtClean="0"/>
              <a:t>There will be a push to complete tax reform by the end of the year, and pressure to deliver based on the inability to meet campaign promises on health care. </a:t>
            </a:r>
          </a:p>
          <a:p>
            <a:pPr marL="342900" indent="-342900">
              <a:buFont typeface="Wingdings" panose="05000000000000000000" pitchFamily="2" charset="2"/>
              <a:buChar char="q"/>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a:t>
            </a:fld>
            <a:endParaRPr lang="en-US"/>
          </a:p>
        </p:txBody>
      </p:sp>
    </p:spTree>
    <p:extLst>
      <p:ext uri="{BB962C8B-B14F-4D97-AF65-F5344CB8AC3E}">
        <p14:creationId xmlns:p14="http://schemas.microsoft.com/office/powerpoint/2010/main" val="119776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857476"/>
          </a:xfrm>
        </p:spPr>
        <p:txBody>
          <a:bodyPr/>
          <a:lstStyle/>
          <a:p>
            <a:r>
              <a:rPr lang="en-US" dirty="0" smtClean="0"/>
              <a:t>Congressional Meetings </a:t>
            </a:r>
            <a:endParaRPr lang="en-US" dirty="0"/>
          </a:p>
        </p:txBody>
      </p:sp>
      <p:sp>
        <p:nvSpPr>
          <p:cNvPr id="3" name="Content Placeholder 2"/>
          <p:cNvSpPr>
            <a:spLocks noGrp="1"/>
          </p:cNvSpPr>
          <p:nvPr>
            <p:ph idx="1"/>
          </p:nvPr>
        </p:nvSpPr>
        <p:spPr>
          <a:xfrm>
            <a:off x="274638" y="932329"/>
            <a:ext cx="9030727" cy="5908094"/>
          </a:xfrm>
        </p:spPr>
        <p:txBody>
          <a:bodyPr/>
          <a:lstStyle/>
          <a:p>
            <a:pPr marL="342900" indent="-342900">
              <a:buFont typeface="Arial" panose="020B0604020202020204" pitchFamily="34" charset="0"/>
              <a:buChar char="•"/>
            </a:pPr>
            <a:r>
              <a:rPr lang="en-US" b="1" dirty="0" smtClean="0"/>
              <a:t>November Congressional Recess: Nov. 20</a:t>
            </a:r>
            <a:r>
              <a:rPr lang="en-US" b="1" baseline="30000" dirty="0" smtClean="0"/>
              <a:t>th</a:t>
            </a:r>
            <a:r>
              <a:rPr lang="en-US" b="1" dirty="0" smtClean="0"/>
              <a:t>-24</a:t>
            </a:r>
            <a:r>
              <a:rPr lang="en-US" b="1" baseline="30000" dirty="0" smtClean="0"/>
              <a:t>th</a:t>
            </a:r>
            <a:r>
              <a:rPr lang="en-US" b="1" dirty="0" smtClean="0"/>
              <a:t> </a:t>
            </a:r>
          </a:p>
          <a:p>
            <a:pPr marL="1033463" lvl="2" indent="-457200">
              <a:buFont typeface="+mj-lt"/>
              <a:buAutoNum type="arabicPeriod"/>
            </a:pPr>
            <a:r>
              <a:rPr lang="en-US" sz="1800" dirty="0" smtClean="0"/>
              <a:t>Find your local office </a:t>
            </a:r>
            <a:endParaRPr lang="en-US" sz="1800" dirty="0"/>
          </a:p>
          <a:p>
            <a:pPr marL="1428750" lvl="3" indent="-514350">
              <a:buFont typeface="+mj-lt"/>
              <a:buAutoNum type="romanLcPeriod"/>
            </a:pPr>
            <a:r>
              <a:rPr lang="en-US" sz="1800" dirty="0">
                <a:hlinkClick r:id="rId3"/>
              </a:rPr>
              <a:t>https://</a:t>
            </a:r>
            <a:r>
              <a:rPr lang="en-US" sz="1800" dirty="0" smtClean="0">
                <a:hlinkClick r:id="rId3"/>
              </a:rPr>
              <a:t>www.govtrack.us/congress/members</a:t>
            </a:r>
            <a:endParaRPr lang="en-US" sz="1800" dirty="0" smtClean="0"/>
          </a:p>
          <a:p>
            <a:pPr marL="1428750" lvl="3" indent="-514350">
              <a:buFont typeface="+mj-lt"/>
              <a:buAutoNum type="romanLcPeriod"/>
            </a:pPr>
            <a:r>
              <a:rPr lang="en-US" sz="1800" dirty="0" smtClean="0"/>
              <a:t>Focus on Senators</a:t>
            </a:r>
          </a:p>
          <a:p>
            <a:pPr marL="1716088" lvl="4" indent="-514350">
              <a:buFont typeface="+mj-lt"/>
              <a:buAutoNum type="romanLcPeriod"/>
            </a:pPr>
            <a:r>
              <a:rPr lang="en-US" sz="1800" dirty="0" smtClean="0"/>
              <a:t>Senator Toomey on Senate Finance Committee   </a:t>
            </a:r>
          </a:p>
          <a:p>
            <a:pPr marL="1033463" lvl="2" indent="-457200">
              <a:buFont typeface="+mj-lt"/>
              <a:buAutoNum type="arabicPeriod"/>
            </a:pPr>
            <a:r>
              <a:rPr lang="en-US" sz="1800" dirty="0" smtClean="0"/>
              <a:t>Know your content</a:t>
            </a:r>
          </a:p>
          <a:p>
            <a:pPr marL="1428750" lvl="3" indent="-514350">
              <a:buFont typeface="+mj-lt"/>
              <a:buAutoNum type="romanLcPeriod"/>
            </a:pPr>
            <a:r>
              <a:rPr lang="en-US" sz="1800" dirty="0" smtClean="0"/>
              <a:t>Topics for discussion </a:t>
            </a:r>
          </a:p>
          <a:p>
            <a:pPr marL="1428750" lvl="3" indent="-514350">
              <a:buFont typeface="+mj-lt"/>
              <a:buAutoNum type="romanLcPeriod"/>
            </a:pPr>
            <a:r>
              <a:rPr lang="en-US" sz="1800" dirty="0" smtClean="0"/>
              <a:t>You are the expert- value add</a:t>
            </a:r>
          </a:p>
          <a:p>
            <a:pPr marL="1033463" lvl="2" indent="-457200">
              <a:buFont typeface="+mj-lt"/>
              <a:buAutoNum type="arabicPeriod"/>
            </a:pPr>
            <a:r>
              <a:rPr lang="en-US" sz="1800" dirty="0" smtClean="0"/>
              <a:t>Make the call </a:t>
            </a:r>
          </a:p>
          <a:p>
            <a:pPr marL="1428750" lvl="3" indent="-514350">
              <a:buFont typeface="+mj-lt"/>
              <a:buAutoNum type="romanLcPeriod"/>
            </a:pPr>
            <a:r>
              <a:rPr lang="en-US" sz="1800" dirty="0" smtClean="0"/>
              <a:t>Speak to the scheduler- May be in D.C. or district office </a:t>
            </a:r>
          </a:p>
          <a:p>
            <a:pPr marL="1033463" lvl="2" indent="-457200">
              <a:buFont typeface="+mj-lt"/>
              <a:buAutoNum type="arabicPeriod"/>
            </a:pPr>
            <a:r>
              <a:rPr lang="en-US" sz="1800" dirty="0" smtClean="0"/>
              <a:t>Let the office know you’re a constituent </a:t>
            </a:r>
          </a:p>
          <a:p>
            <a:pPr marL="1033463" lvl="2" indent="-457200">
              <a:buFont typeface="+mj-lt"/>
              <a:buAutoNum type="arabicPeriod"/>
            </a:pPr>
            <a:r>
              <a:rPr lang="en-US" sz="1800" dirty="0" smtClean="0"/>
              <a:t>Follow-up </a:t>
            </a:r>
          </a:p>
          <a:p>
            <a:pPr marL="1428750" lvl="3" indent="-514350">
              <a:buFont typeface="+mj-lt"/>
              <a:buAutoNum type="romanLcPeriod"/>
            </a:pPr>
            <a:r>
              <a:rPr lang="en-US" sz="1800" dirty="0" smtClean="0"/>
              <a:t>Before the meeting confirm details and send thank you following </a:t>
            </a:r>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dirty="0"/>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20</a:t>
            </a:fld>
            <a:endParaRPr lang="en-US"/>
          </a:p>
        </p:txBody>
      </p:sp>
    </p:spTree>
    <p:extLst>
      <p:ext uri="{BB962C8B-B14F-4D97-AF65-F5344CB8AC3E}">
        <p14:creationId xmlns:p14="http://schemas.microsoft.com/office/powerpoint/2010/main" val="190286649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857476"/>
          </a:xfrm>
        </p:spPr>
        <p:txBody>
          <a:bodyPr/>
          <a:lstStyle/>
          <a:p>
            <a:r>
              <a:rPr lang="en-US" dirty="0" smtClean="0"/>
              <a:t>Congressional Meetings – Tax Reform Asks</a:t>
            </a:r>
            <a:endParaRPr lang="en-US" dirty="0"/>
          </a:p>
        </p:txBody>
      </p:sp>
      <p:sp>
        <p:nvSpPr>
          <p:cNvPr id="3" name="Content Placeholder 2"/>
          <p:cNvSpPr>
            <a:spLocks noGrp="1"/>
          </p:cNvSpPr>
          <p:nvPr>
            <p:ph idx="1"/>
          </p:nvPr>
        </p:nvSpPr>
        <p:spPr>
          <a:xfrm>
            <a:off x="274638" y="1175657"/>
            <a:ext cx="8594725" cy="5664766"/>
          </a:xfrm>
        </p:spPr>
        <p:txBody>
          <a:bodyPr/>
          <a:lstStyle/>
          <a:p>
            <a:r>
              <a:rPr lang="en-US" b="1" dirty="0" smtClean="0"/>
              <a:t>Congress should make sure </a:t>
            </a:r>
            <a:r>
              <a:rPr lang="en-US" b="1" dirty="0"/>
              <a:t>all Americans continue to have the ability to deduct their charitable giving</a:t>
            </a:r>
          </a:p>
          <a:p>
            <a:pPr marL="630238" lvl="1" indent="-342900">
              <a:buFont typeface="Arial" panose="020B0604020202020204" pitchFamily="34" charset="0"/>
              <a:buChar char="•"/>
            </a:pPr>
            <a:r>
              <a:rPr lang="en-US" b="1" i="1" dirty="0" smtClean="0"/>
              <a:t>House: co-sponsor HR 3988 (capped universal deduction)</a:t>
            </a:r>
          </a:p>
          <a:p>
            <a:pPr marL="630238" lvl="1" indent="-342900">
              <a:buFont typeface="Arial" panose="020B0604020202020204" pitchFamily="34" charset="0"/>
              <a:buChar char="•"/>
            </a:pPr>
            <a:r>
              <a:rPr lang="en-US" b="1" i="1" dirty="0" smtClean="0"/>
              <a:t>Senate: expand the charitable deduction to all taxpayers</a:t>
            </a:r>
          </a:p>
          <a:p>
            <a:r>
              <a:rPr lang="en-US" b="1" dirty="0" smtClean="0"/>
              <a:t>Congress </a:t>
            </a:r>
            <a:r>
              <a:rPr lang="en-US" b="1" dirty="0"/>
              <a:t>should build on the success of </a:t>
            </a:r>
            <a:r>
              <a:rPr lang="en-US" b="1" dirty="0" smtClean="0"/>
              <a:t>pro-work</a:t>
            </a:r>
            <a:r>
              <a:rPr lang="en-US" b="1" dirty="0"/>
              <a:t>, anti-poverty policies, and expand the EITC and the low-income CTC, in tax reform. </a:t>
            </a:r>
          </a:p>
          <a:p>
            <a:pPr marL="630238" lvl="1" indent="-342900">
              <a:buFont typeface="Arial" panose="020B0604020202020204" pitchFamily="34" charset="0"/>
              <a:buChar char="•"/>
            </a:pPr>
            <a:r>
              <a:rPr lang="en-US" b="1" i="1" dirty="0" smtClean="0"/>
              <a:t>Increase the maximum credit for workers </a:t>
            </a:r>
            <a:r>
              <a:rPr lang="en-US" b="1" i="1" dirty="0"/>
              <a:t>not raising children at </a:t>
            </a:r>
            <a:r>
              <a:rPr lang="en-US" b="1" i="1" dirty="0" smtClean="0"/>
              <a:t>home to $1000 (from $500) and lower the age of eligibility to 21</a:t>
            </a:r>
          </a:p>
          <a:p>
            <a:pPr marL="630238" lvl="1" indent="-342900">
              <a:buFont typeface="Arial" panose="020B0604020202020204" pitchFamily="34" charset="0"/>
              <a:buChar char="•"/>
            </a:pPr>
            <a:r>
              <a:rPr lang="en-US" b="1" i="1" dirty="0" smtClean="0"/>
              <a:t>Count the first dollar of income for the CTC, and increase how quickly taxpayers are eligible for higher credits</a:t>
            </a:r>
            <a:endParaRPr lang="en-US" b="1" i="1" dirty="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solidFill>
                  <a:srgbClr val="10167F"/>
                </a:solidFill>
              </a:rPr>
              <a:pPr>
                <a:defRPr/>
              </a:pPr>
              <a:t>November 8, 2017</a:t>
            </a:fld>
            <a:endParaRPr lang="en-US" dirty="0">
              <a:solidFill>
                <a:srgbClr val="10167F"/>
              </a:solidFill>
            </a:endParaRPr>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solidFill>
                  <a:srgbClr val="10167F"/>
                </a:solidFill>
              </a:rPr>
              <a:pPr>
                <a:defRPr/>
              </a:pPr>
              <a:t>21</a:t>
            </a:fld>
            <a:endParaRPr lang="en-US">
              <a:solidFill>
                <a:srgbClr val="10167F"/>
              </a:solidFill>
            </a:endParaRPr>
          </a:p>
        </p:txBody>
      </p:sp>
    </p:spTree>
    <p:extLst>
      <p:ext uri="{BB962C8B-B14F-4D97-AF65-F5344CB8AC3E}">
        <p14:creationId xmlns:p14="http://schemas.microsoft.com/office/powerpoint/2010/main" val="342392623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Engagement </a:t>
            </a:r>
            <a:endParaRPr lang="en-US" dirty="0"/>
          </a:p>
        </p:txBody>
      </p:sp>
      <p:sp>
        <p:nvSpPr>
          <p:cNvPr id="3" name="Content Placeholder 2"/>
          <p:cNvSpPr>
            <a:spLocks noGrp="1"/>
          </p:cNvSpPr>
          <p:nvPr>
            <p:ph idx="1"/>
          </p:nvPr>
        </p:nvSpPr>
        <p:spPr>
          <a:xfrm>
            <a:off x="274638" y="914400"/>
            <a:ext cx="8594725" cy="5070475"/>
          </a:xfrm>
        </p:spPr>
        <p:txBody>
          <a:bodyPr/>
          <a:lstStyle/>
          <a:p>
            <a:r>
              <a:rPr lang="en-US" b="1" u="sng" dirty="0" smtClean="0"/>
              <a:t>Tips for Engagement: </a:t>
            </a:r>
          </a:p>
          <a:p>
            <a:pPr marL="342900" indent="-342900">
              <a:buFont typeface="Arial" panose="020B0604020202020204" pitchFamily="34" charset="0"/>
              <a:buChar char="•"/>
            </a:pPr>
            <a:r>
              <a:rPr lang="en-US" dirty="0" smtClean="0"/>
              <a:t>Hashtags to Use: #</a:t>
            </a:r>
            <a:r>
              <a:rPr lang="en-US" dirty="0" err="1" smtClean="0"/>
              <a:t>UWAdvocate</a:t>
            </a:r>
            <a:r>
              <a:rPr lang="en-US" dirty="0" smtClean="0"/>
              <a:t> #EITC #</a:t>
            </a:r>
            <a:r>
              <a:rPr lang="en-US" dirty="0" err="1" smtClean="0"/>
              <a:t>expandEITC</a:t>
            </a:r>
            <a:r>
              <a:rPr lang="en-US" dirty="0" smtClean="0"/>
              <a:t> #</a:t>
            </a:r>
            <a:r>
              <a:rPr lang="en-US" dirty="0" err="1" smtClean="0"/>
              <a:t>taxreform</a:t>
            </a:r>
            <a:r>
              <a:rPr lang="en-US" dirty="0" smtClean="0"/>
              <a:t> </a:t>
            </a:r>
          </a:p>
          <a:p>
            <a:pPr marL="630238" lvl="1" indent="-342900">
              <a:buFont typeface="Arial" panose="020B0604020202020204" pitchFamily="34" charset="0"/>
              <a:buChar char="•"/>
            </a:pPr>
            <a:r>
              <a:rPr lang="en-US" dirty="0" smtClean="0"/>
              <a:t>Work best on Twitter and Instagram </a:t>
            </a:r>
          </a:p>
          <a:p>
            <a:pPr marL="342900" indent="-342900">
              <a:buFont typeface="Arial" panose="020B0604020202020204" pitchFamily="34" charset="0"/>
              <a:buChar char="•"/>
            </a:pPr>
            <a:r>
              <a:rPr lang="en-US" dirty="0" smtClean="0"/>
              <a:t>Include photos and videos. UWW has some on the Tax Reform Hub and any local photos/videos would be great to include! </a:t>
            </a:r>
          </a:p>
          <a:p>
            <a:pPr marL="342900" indent="-342900">
              <a:buFont typeface="Arial" panose="020B0604020202020204" pitchFamily="34" charset="0"/>
              <a:buChar char="•"/>
            </a:pPr>
            <a:r>
              <a:rPr lang="en-US" dirty="0" smtClean="0"/>
              <a:t>Consider linking to blog posts or news article that illustrate the local impact of policies </a:t>
            </a:r>
          </a:p>
          <a:p>
            <a:pPr marL="342900" indent="-342900">
              <a:buFont typeface="Arial" panose="020B0604020202020204" pitchFamily="34" charset="0"/>
              <a:buChar char="•"/>
            </a:pPr>
            <a:r>
              <a:rPr lang="en-US" dirty="0" smtClean="0"/>
              <a:t>On Instagram, consider putting the call to action link in your bio and adding the line “Take action to join the fight by clicking the link in our bio” </a:t>
            </a:r>
          </a:p>
          <a:p>
            <a:pPr marL="342900" indent="-342900">
              <a:buFont typeface="Arial" panose="020B0604020202020204" pitchFamily="34" charset="0"/>
              <a:buChar char="•"/>
            </a:pPr>
            <a:r>
              <a:rPr lang="en-US" dirty="0" smtClean="0"/>
              <a:t>Consider sharing the calls to action via your email lists to amplify the message further</a:t>
            </a:r>
          </a:p>
          <a:p>
            <a:pPr marL="342900" indent="-342900">
              <a:buFont typeface="Arial" panose="020B0604020202020204" pitchFamily="34" charset="0"/>
              <a:buChar char="•"/>
            </a:pPr>
            <a:r>
              <a:rPr lang="en-US" dirty="0" smtClean="0"/>
              <a:t>Find your member of Congress and their Twitter handle here.  </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22</a:t>
            </a:fld>
            <a:endParaRPr lang="en-US"/>
          </a:p>
        </p:txBody>
      </p:sp>
    </p:spTree>
    <p:extLst>
      <p:ext uri="{BB962C8B-B14F-4D97-AF65-F5344CB8AC3E}">
        <p14:creationId xmlns:p14="http://schemas.microsoft.com/office/powerpoint/2010/main" val="367381869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Engagement </a:t>
            </a:r>
            <a:endParaRPr lang="en-US" dirty="0"/>
          </a:p>
        </p:txBody>
      </p:sp>
      <p:sp>
        <p:nvSpPr>
          <p:cNvPr id="3" name="Content Placeholder 2"/>
          <p:cNvSpPr>
            <a:spLocks noGrp="1"/>
          </p:cNvSpPr>
          <p:nvPr>
            <p:ph idx="1"/>
          </p:nvPr>
        </p:nvSpPr>
        <p:spPr>
          <a:xfrm>
            <a:off x="274638" y="914400"/>
            <a:ext cx="8594725" cy="5070475"/>
          </a:xfrm>
        </p:spPr>
        <p:txBody>
          <a:bodyPr/>
          <a:lstStyle/>
          <a:p>
            <a:r>
              <a:rPr lang="en-US" b="1" u="sng" dirty="0" smtClean="0"/>
              <a:t>Sample Tweets Directed Towards Members of Congress: </a:t>
            </a:r>
          </a:p>
          <a:p>
            <a:r>
              <a:rPr lang="en-US" dirty="0" smtClean="0"/>
              <a:t>@Member of Congress Expand the #EITC in #</a:t>
            </a:r>
            <a:r>
              <a:rPr lang="en-US" dirty="0" err="1" smtClean="0"/>
              <a:t>taxreform</a:t>
            </a:r>
            <a:r>
              <a:rPr lang="en-US" dirty="0" smtClean="0"/>
              <a:t> to help workers keep more of what they earn. #</a:t>
            </a:r>
            <a:r>
              <a:rPr lang="en-US" dirty="0" err="1" smtClean="0"/>
              <a:t>UWAdvocate</a:t>
            </a:r>
            <a:r>
              <a:rPr lang="en-US" dirty="0" smtClean="0"/>
              <a:t> #</a:t>
            </a:r>
            <a:r>
              <a:rPr lang="en-US" dirty="0" err="1" smtClean="0"/>
              <a:t>expandEITC</a:t>
            </a:r>
            <a:r>
              <a:rPr lang="en-US" dirty="0" smtClean="0"/>
              <a:t> </a:t>
            </a:r>
          </a:p>
          <a:p>
            <a:r>
              <a:rPr lang="en-US" dirty="0" smtClean="0"/>
              <a:t>@Member of Congress Expand the low income #CTC in #</a:t>
            </a:r>
            <a:r>
              <a:rPr lang="en-US" dirty="0" err="1" smtClean="0"/>
              <a:t>taxreform</a:t>
            </a:r>
            <a:r>
              <a:rPr lang="en-US" dirty="0" smtClean="0"/>
              <a:t> to help families that need it most #</a:t>
            </a:r>
            <a:r>
              <a:rPr lang="en-US" dirty="0" err="1" smtClean="0"/>
              <a:t>UWAdvocate</a:t>
            </a:r>
            <a:r>
              <a:rPr lang="en-US" dirty="0" smtClean="0"/>
              <a:t> #</a:t>
            </a:r>
            <a:r>
              <a:rPr lang="en-US" dirty="0" err="1" smtClean="0"/>
              <a:t>expandEITC</a:t>
            </a:r>
            <a:r>
              <a:rPr lang="en-US" dirty="0" smtClean="0"/>
              <a:t> </a:t>
            </a:r>
          </a:p>
          <a:p>
            <a:r>
              <a:rPr lang="en-US" dirty="0" smtClean="0"/>
              <a:t>Congress, let’s work for working Americans.  And make the tax code work for them too. #</a:t>
            </a:r>
            <a:r>
              <a:rPr lang="en-US" dirty="0" err="1" smtClean="0"/>
              <a:t>expandEITC</a:t>
            </a:r>
            <a:r>
              <a:rPr lang="en-US" dirty="0" smtClean="0"/>
              <a:t> and low-income #CTC in #</a:t>
            </a:r>
            <a:r>
              <a:rPr lang="en-US" dirty="0" err="1" smtClean="0"/>
              <a:t>taxreform</a:t>
            </a:r>
            <a:endParaRPr lang="en-US" dirty="0" smtClean="0"/>
          </a:p>
          <a:p>
            <a:r>
              <a:rPr lang="en-US" b="1" u="sng" dirty="0" smtClean="0"/>
              <a:t>Sample Tweets to Engage the General Public: </a:t>
            </a:r>
          </a:p>
          <a:p>
            <a:r>
              <a:rPr lang="en-US" dirty="0" smtClean="0"/>
              <a:t>If Congress expands #EITC in #</a:t>
            </a:r>
            <a:r>
              <a:rPr lang="en-US" dirty="0" err="1" smtClean="0"/>
              <a:t>taxreform</a:t>
            </a:r>
            <a:r>
              <a:rPr lang="en-US" dirty="0" smtClean="0"/>
              <a:t> it would help 554,000 workers/vets/rural/young/occupation in PA #</a:t>
            </a:r>
            <a:r>
              <a:rPr lang="en-US" dirty="0" err="1" smtClean="0"/>
              <a:t>UWAdvocate</a:t>
            </a:r>
            <a:r>
              <a:rPr lang="en-US" dirty="0" smtClean="0"/>
              <a:t> </a:t>
            </a:r>
          </a:p>
          <a:p>
            <a:r>
              <a:rPr lang="en-US" dirty="0" smtClean="0"/>
              <a:t>Tell @Member of Congress to stand up for rural workers, veterans, and young Pennsylvanians in #</a:t>
            </a:r>
            <a:r>
              <a:rPr lang="en-US" dirty="0" err="1" smtClean="0"/>
              <a:t>taxreform</a:t>
            </a:r>
            <a:r>
              <a:rPr lang="en-US" dirty="0" smtClean="0"/>
              <a:t> </a:t>
            </a:r>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23</a:t>
            </a:fld>
            <a:endParaRPr lang="en-US"/>
          </a:p>
        </p:txBody>
      </p:sp>
    </p:spTree>
    <p:extLst>
      <p:ext uri="{BB962C8B-B14F-4D97-AF65-F5344CB8AC3E}">
        <p14:creationId xmlns:p14="http://schemas.microsoft.com/office/powerpoint/2010/main" val="126887635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Engagement </a:t>
            </a:r>
            <a:endParaRPr lang="en-US" dirty="0"/>
          </a:p>
        </p:txBody>
      </p:sp>
      <p:sp>
        <p:nvSpPr>
          <p:cNvPr id="3" name="Content Placeholder 2"/>
          <p:cNvSpPr>
            <a:spLocks noGrp="1"/>
          </p:cNvSpPr>
          <p:nvPr>
            <p:ph idx="1"/>
          </p:nvPr>
        </p:nvSpPr>
        <p:spPr>
          <a:xfrm>
            <a:off x="274638" y="1001486"/>
            <a:ext cx="8869362" cy="4983389"/>
          </a:xfrm>
        </p:spPr>
        <p:txBody>
          <a:bodyPr/>
          <a:lstStyle/>
          <a:p>
            <a:r>
              <a:rPr lang="en-US" b="1" u="sng" dirty="0" smtClean="0"/>
              <a:t>Facebook/Instagram Examples:</a:t>
            </a:r>
          </a:p>
          <a:p>
            <a:pPr marL="342900" indent="-342900">
              <a:buFont typeface="Arial" panose="020B0604020202020204" pitchFamily="34" charset="0"/>
              <a:buChar char="•"/>
            </a:pPr>
            <a:r>
              <a:rPr lang="en-US" dirty="0" smtClean="0"/>
              <a:t>United Way fights for the health, education, and financial stability of every person in every community.  We are the volunteers preparing taxes free of charge for the single mother of three.  We are the neighbor that shows up at 3</a:t>
            </a:r>
            <a:r>
              <a:rPr lang="en-US" baseline="30000" dirty="0" smtClean="0"/>
              <a:t>rd</a:t>
            </a:r>
            <a:r>
              <a:rPr lang="en-US" dirty="0" smtClean="0"/>
              <a:t> shift, asking plant workers for $5 a paycheck to better the community.  We are the hand raisers and the game changers. We work for hard-working Americans.  Let’s make sure Congress works for them too.  Take action now, so that those teetering on the edge of poverty, can keep more of what they’ve earned. Take action to join out fight: unitedway.co/2jXCF0t7. </a:t>
            </a:r>
          </a:p>
          <a:p>
            <a:pPr marL="342900" indent="-342900">
              <a:buFont typeface="Arial" panose="020B0604020202020204" pitchFamily="34" charset="0"/>
              <a:buChar char="•"/>
            </a:pPr>
            <a:r>
              <a:rPr lang="en-US" dirty="0" smtClean="0"/>
              <a:t>The EITC makes an important difference in the lives of 26 million working families across the country.  It helps by allowing them to keep more of what they earn, bringing $64 billion to main street economies and communities for basics like transportation, groceries, and childcare.  </a:t>
            </a:r>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24</a:t>
            </a:fld>
            <a:endParaRPr lang="en-US"/>
          </a:p>
        </p:txBody>
      </p:sp>
    </p:spTree>
    <p:extLst>
      <p:ext uri="{BB962C8B-B14F-4D97-AF65-F5344CB8AC3E}">
        <p14:creationId xmlns:p14="http://schemas.microsoft.com/office/powerpoint/2010/main" val="6694528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Specific Infographics and Stories to Share  </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25</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286" y="846138"/>
            <a:ext cx="7750629" cy="5162776"/>
          </a:xfrm>
        </p:spPr>
      </p:pic>
    </p:spTree>
    <p:extLst>
      <p:ext uri="{BB962C8B-B14F-4D97-AF65-F5344CB8AC3E}">
        <p14:creationId xmlns:p14="http://schemas.microsoft.com/office/powerpoint/2010/main" val="11528721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Specific Infographics and Stories to Share </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26</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37" y="1132114"/>
            <a:ext cx="8594725" cy="4876800"/>
          </a:xfrm>
        </p:spPr>
      </p:pic>
    </p:spTree>
    <p:extLst>
      <p:ext uri="{BB962C8B-B14F-4D97-AF65-F5344CB8AC3E}">
        <p14:creationId xmlns:p14="http://schemas.microsoft.com/office/powerpoint/2010/main" val="363761471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Specific Infographics and Stories to Share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39" y="1023257"/>
            <a:ext cx="8594724" cy="4985657"/>
          </a:xfrm>
        </p:spPr>
      </p:pic>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27</a:t>
            </a:fld>
            <a:endParaRPr lang="en-US"/>
          </a:p>
        </p:txBody>
      </p:sp>
    </p:spTree>
    <p:extLst>
      <p:ext uri="{BB962C8B-B14F-4D97-AF65-F5344CB8AC3E}">
        <p14:creationId xmlns:p14="http://schemas.microsoft.com/office/powerpoint/2010/main" val="356463047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Specific Infographics and Stories to Share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39" y="1110342"/>
            <a:ext cx="8594724" cy="4898571"/>
          </a:xfrm>
        </p:spPr>
      </p:pic>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28</a:t>
            </a:fld>
            <a:endParaRPr lang="en-US"/>
          </a:p>
        </p:txBody>
      </p:sp>
    </p:spTree>
    <p:extLst>
      <p:ext uri="{BB962C8B-B14F-4D97-AF65-F5344CB8AC3E}">
        <p14:creationId xmlns:p14="http://schemas.microsoft.com/office/powerpoint/2010/main" val="1044937949"/>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Specific Infographics and Stories to Share </a:t>
            </a:r>
            <a:endParaRPr lang="en-US" dirty="0"/>
          </a:p>
        </p:txBody>
      </p:sp>
      <p:sp>
        <p:nvSpPr>
          <p:cNvPr id="3" name="Content Placeholder 2"/>
          <p:cNvSpPr>
            <a:spLocks noGrp="1"/>
          </p:cNvSpPr>
          <p:nvPr>
            <p:ph idx="1"/>
          </p:nvPr>
        </p:nvSpPr>
        <p:spPr>
          <a:xfrm>
            <a:off x="274638" y="1600200"/>
            <a:ext cx="8594725" cy="4452257"/>
          </a:xfrm>
        </p:spPr>
        <p:txBody>
          <a:bodyPr/>
          <a:lstStyle/>
          <a:p>
            <a:pPr marL="342900" indent="-342900">
              <a:buFont typeface="Arial" panose="020B0604020202020204" pitchFamily="34" charset="0"/>
              <a:buChar char="•"/>
            </a:pPr>
            <a:r>
              <a:rPr lang="en-US" sz="2800" dirty="0" smtClean="0"/>
              <a:t>More state specific infographics and stories are available on the UWP members’ only site here</a:t>
            </a:r>
            <a:r>
              <a:rPr lang="en-US" sz="2800" dirty="0"/>
              <a:t>: </a:t>
            </a:r>
            <a:r>
              <a:rPr lang="en-US" sz="2800" dirty="0">
                <a:hlinkClick r:id="rId2"/>
              </a:rPr>
              <a:t>http://</a:t>
            </a:r>
            <a:r>
              <a:rPr lang="en-US" sz="2800" dirty="0" smtClean="0">
                <a:hlinkClick r:id="rId2"/>
              </a:rPr>
              <a:t>www.uwp.org/financial-stability</a:t>
            </a:r>
            <a:r>
              <a:rPr lang="en-US" sz="2800" dirty="0" smtClean="0"/>
              <a:t> </a:t>
            </a:r>
          </a:p>
          <a:p>
            <a:pPr marL="342900" indent="-342900">
              <a:buFont typeface="Arial" panose="020B0604020202020204" pitchFamily="34" charset="0"/>
              <a:buChar char="•"/>
            </a:pPr>
            <a:r>
              <a:rPr lang="en-US" sz="2800" dirty="0" smtClean="0"/>
              <a:t>To find more stories to share, you can look through UWW’s story </a:t>
            </a:r>
            <a:r>
              <a:rPr lang="en-US" sz="2800" smtClean="0"/>
              <a:t>bank </a:t>
            </a:r>
            <a:r>
              <a:rPr lang="en-US" sz="2800" smtClean="0">
                <a:hlinkClick r:id="rId3"/>
              </a:rPr>
              <a:t>here</a:t>
            </a:r>
            <a:r>
              <a:rPr lang="en-US" sz="2800" smtClean="0"/>
              <a:t>. </a:t>
            </a:r>
            <a:endParaRPr lang="en-US" sz="2800" dirty="0" smtClean="0"/>
          </a:p>
          <a:p>
            <a:pPr marL="342900" indent="-342900">
              <a:buFont typeface="Arial" panose="020B0604020202020204" pitchFamily="34" charset="0"/>
              <a:buChar char="•"/>
            </a:pPr>
            <a:r>
              <a:rPr lang="en-US" sz="2800" dirty="0" smtClean="0">
                <a:hlinkClick r:id="rId4"/>
              </a:rPr>
              <a:t>Images for </a:t>
            </a:r>
            <a:r>
              <a:rPr lang="en-US" sz="2800" dirty="0">
                <a:hlinkClick r:id="rId4"/>
              </a:rPr>
              <a:t>social </a:t>
            </a:r>
            <a:r>
              <a:rPr lang="en-US" sz="2800" dirty="0" smtClean="0">
                <a:hlinkClick r:id="rId4"/>
              </a:rPr>
              <a:t>media</a:t>
            </a:r>
            <a:endParaRPr lang="en-US" sz="2800"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29</a:t>
            </a:fld>
            <a:endParaRPr lang="en-US"/>
          </a:p>
        </p:txBody>
      </p:sp>
    </p:spTree>
    <p:extLst>
      <p:ext uri="{BB962C8B-B14F-4D97-AF65-F5344CB8AC3E}">
        <p14:creationId xmlns:p14="http://schemas.microsoft.com/office/powerpoint/2010/main" val="42962149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Way Policy Goals</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q"/>
            </a:pPr>
            <a:r>
              <a:rPr lang="en-US" dirty="0" smtClean="0"/>
              <a:t>Make sure all Americans continue to have the ability to deduct their charitable giving</a:t>
            </a:r>
          </a:p>
          <a:p>
            <a:pPr marL="342900" indent="-342900">
              <a:buFont typeface="Wingdings" panose="05000000000000000000" pitchFamily="2" charset="2"/>
              <a:buChar char="q"/>
            </a:pPr>
            <a:r>
              <a:rPr lang="en-US" dirty="0" smtClean="0"/>
              <a:t>Protect and expand </a:t>
            </a:r>
            <a:r>
              <a:rPr lang="en-US" dirty="0"/>
              <a:t>EITC for </a:t>
            </a:r>
            <a:r>
              <a:rPr lang="en-US" dirty="0" smtClean="0"/>
              <a:t>workers </a:t>
            </a:r>
            <a:r>
              <a:rPr lang="en-US" dirty="0"/>
              <a:t>n</a:t>
            </a:r>
            <a:r>
              <a:rPr lang="en-US" dirty="0" smtClean="0"/>
              <a:t>ot </a:t>
            </a:r>
            <a:r>
              <a:rPr lang="en-US" dirty="0"/>
              <a:t>r</a:t>
            </a:r>
            <a:r>
              <a:rPr lang="en-US" dirty="0" smtClean="0"/>
              <a:t>aising </a:t>
            </a:r>
            <a:r>
              <a:rPr lang="en-US" dirty="0"/>
              <a:t>c</a:t>
            </a:r>
            <a:r>
              <a:rPr lang="en-US" dirty="0" smtClean="0"/>
              <a:t>hildren </a:t>
            </a:r>
            <a:r>
              <a:rPr lang="en-US" dirty="0"/>
              <a:t>at h</a:t>
            </a:r>
            <a:r>
              <a:rPr lang="en-US" dirty="0" smtClean="0"/>
              <a:t>ome</a:t>
            </a:r>
          </a:p>
          <a:p>
            <a:pPr marL="342900" indent="-342900">
              <a:buFont typeface="Wingdings" panose="05000000000000000000" pitchFamily="2" charset="2"/>
              <a:buChar char="q"/>
            </a:pPr>
            <a:r>
              <a:rPr lang="en-US" dirty="0"/>
              <a:t>Strengthen the Child Tax Credit </a:t>
            </a:r>
            <a:r>
              <a:rPr lang="en-US" dirty="0" smtClean="0"/>
              <a:t>for very </a:t>
            </a:r>
            <a:r>
              <a:rPr lang="en-US" dirty="0"/>
              <a:t>low-income </a:t>
            </a:r>
            <a:r>
              <a:rPr lang="en-US" dirty="0" smtClean="0"/>
              <a:t>families, especially those </a:t>
            </a:r>
            <a:r>
              <a:rPr lang="en-US" dirty="0"/>
              <a:t>with young </a:t>
            </a:r>
            <a:r>
              <a:rPr lang="en-US" dirty="0" smtClean="0"/>
              <a:t>children (lowest priority)</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1"/>
          </p:nvPr>
        </p:nvSpPr>
        <p:spPr/>
        <p:txBody>
          <a:bodyPr/>
          <a:lstStyle/>
          <a:p>
            <a:pPr>
              <a:defRPr/>
            </a:pPr>
            <a:fld id="{620E6A34-D18C-448D-9E59-F06A322BE9B9}" type="slidenum">
              <a:rPr lang="en-US" smtClean="0"/>
              <a:pPr>
                <a:defRPr/>
              </a:pPr>
              <a:t>3</a:t>
            </a:fld>
            <a:endParaRPr lang="en-US"/>
          </a:p>
        </p:txBody>
      </p:sp>
    </p:spTree>
    <p:extLst>
      <p:ext uri="{BB962C8B-B14F-4D97-AF65-F5344CB8AC3E}">
        <p14:creationId xmlns:p14="http://schemas.microsoft.com/office/powerpoint/2010/main" val="86594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Make sure all Americans have access to the charitable giving deduction</a:t>
            </a:r>
            <a:r>
              <a:rPr lang="en-US" dirty="0"/>
              <a:t/>
            </a:r>
            <a:br>
              <a:rPr lang="en-US" dirty="0"/>
            </a:br>
            <a:endParaRPr lang="en-US" dirty="0"/>
          </a:p>
        </p:txBody>
      </p:sp>
      <p:sp>
        <p:nvSpPr>
          <p:cNvPr id="8" name="Content Placeholder 7"/>
          <p:cNvSpPr>
            <a:spLocks noGrp="1"/>
          </p:cNvSpPr>
          <p:nvPr>
            <p:ph idx="1"/>
          </p:nvPr>
        </p:nvSpPr>
        <p:spPr>
          <a:xfrm>
            <a:off x="274320" y="1604963"/>
            <a:ext cx="8595360" cy="4379913"/>
          </a:xfrm>
        </p:spPr>
        <p:txBody>
          <a:bodyPr/>
          <a:lstStyle/>
          <a:p>
            <a:pPr marL="342900" indent="-342900">
              <a:buFontTx/>
              <a:buChar char="-"/>
            </a:pPr>
            <a:r>
              <a:rPr lang="en-US" altLang="en-US" dirty="0" smtClean="0"/>
              <a:t>Proposal to increase the standard deduction while keeping the charitable tax incentive as a deduction for those who itemize = far fewer Americans will see a tax benefit from their charitable giving</a:t>
            </a:r>
          </a:p>
          <a:p>
            <a:pPr marL="342900" indent="-342900">
              <a:buFontTx/>
              <a:buChar char="-"/>
            </a:pPr>
            <a:r>
              <a:rPr lang="en-US" b="1" dirty="0" smtClean="0"/>
              <a:t>BOTTOM LINE</a:t>
            </a:r>
            <a:r>
              <a:rPr lang="en-US" dirty="0" smtClean="0"/>
              <a:t>: </a:t>
            </a:r>
            <a:r>
              <a:rPr lang="en-US" b="1" dirty="0" smtClean="0"/>
              <a:t>Only </a:t>
            </a:r>
            <a:r>
              <a:rPr lang="en-US" b="1" dirty="0"/>
              <a:t>5% of Americans are expected to itemize their taxes because of the increase in the standard deduction</a:t>
            </a:r>
            <a:r>
              <a:rPr lang="en-US" dirty="0"/>
              <a:t>. This means </a:t>
            </a:r>
            <a:r>
              <a:rPr lang="en-US" b="1" dirty="0"/>
              <a:t>28 million people </a:t>
            </a:r>
            <a:r>
              <a:rPr lang="en-US" b="1" dirty="0" smtClean="0"/>
              <a:t>(representing 36% of the country’s giving) will </a:t>
            </a:r>
            <a:r>
              <a:rPr lang="en-US" b="1" dirty="0"/>
              <a:t>be taxed on their donations to charities</a:t>
            </a:r>
            <a:r>
              <a:rPr lang="en-US" dirty="0"/>
              <a:t>. Provisions in current proposals could result in </a:t>
            </a:r>
            <a:r>
              <a:rPr lang="en-US" b="1" dirty="0"/>
              <a:t>at least $13.1 billion less in giving each year</a:t>
            </a:r>
            <a:endParaRPr lang="en-US" altLang="en-US" b="1" dirty="0"/>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4</a:t>
            </a:fld>
            <a:endParaRPr lang="en-US"/>
          </a:p>
        </p:txBody>
      </p:sp>
    </p:spTree>
    <p:extLst>
      <p:ext uri="{BB962C8B-B14F-4D97-AF65-F5344CB8AC3E}">
        <p14:creationId xmlns:p14="http://schemas.microsoft.com/office/powerpoint/2010/main" val="4232434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13ADB3D-C7E9-4887-8413-F38896FA95EA}"/>
              </a:ext>
            </a:extLst>
          </p:cNvPr>
          <p:cNvSpPr>
            <a:spLocks noGrp="1"/>
          </p:cNvSpPr>
          <p:nvPr>
            <p:ph type="sldNum" sz="quarter" idx="4"/>
          </p:nvPr>
        </p:nvSpPr>
        <p:spPr/>
        <p:txBody>
          <a:bodyPr/>
          <a:lstStyle/>
          <a:p>
            <a:fld id="{BBB69291-A384-1346-A27A-D0A1C91B6C32}" type="slidenum">
              <a:rPr lang="en-US" smtClean="0">
                <a:solidFill>
                  <a:srgbClr val="000000">
                    <a:tint val="75000"/>
                  </a:srgbClr>
                </a:solidFill>
              </a:rPr>
              <a:pPr/>
              <a:t>5</a:t>
            </a:fld>
            <a:endParaRPr lang="en-US">
              <a:solidFill>
                <a:srgbClr val="000000">
                  <a:tint val="75000"/>
                </a:srgbClr>
              </a:solidFill>
            </a:endParaRPr>
          </a:p>
        </p:txBody>
      </p:sp>
      <p:sp>
        <p:nvSpPr>
          <p:cNvPr id="4" name="Title 3">
            <a:extLst>
              <a:ext uri="{FF2B5EF4-FFF2-40B4-BE49-F238E27FC236}">
                <a16:creationId xmlns:a16="http://schemas.microsoft.com/office/drawing/2014/main" xmlns="" id="{BD2EAA3C-88B4-4984-BEFC-037130E63408}"/>
              </a:ext>
            </a:extLst>
          </p:cNvPr>
          <p:cNvSpPr>
            <a:spLocks noGrp="1"/>
          </p:cNvSpPr>
          <p:nvPr>
            <p:ph type="title"/>
          </p:nvPr>
        </p:nvSpPr>
        <p:spPr/>
        <p:txBody>
          <a:bodyPr>
            <a:normAutofit/>
          </a:bodyPr>
          <a:lstStyle/>
          <a:p>
            <a:r>
              <a:rPr lang="en-US" sz="4050" dirty="0">
                <a:latin typeface="Roboto Condensed" panose="02000000000000000000" pitchFamily="2" charset="0"/>
                <a:ea typeface="Roboto Condensed" panose="02000000000000000000" pitchFamily="2" charset="0"/>
                <a:cs typeface="Roboto Condensed" panose="02000000000000000000" pitchFamily="2" charset="0"/>
              </a:rPr>
              <a:t>Charitable Deduction</a:t>
            </a:r>
          </a:p>
        </p:txBody>
      </p:sp>
      <p:graphicFrame>
        <p:nvGraphicFramePr>
          <p:cNvPr id="11" name="Content Placeholder 10">
            <a:extLst>
              <a:ext uri="{FF2B5EF4-FFF2-40B4-BE49-F238E27FC236}">
                <a16:creationId xmlns:a16="http://schemas.microsoft.com/office/drawing/2014/main" xmlns="" id="{0053894A-273E-4247-9E80-539D10A3AE57}"/>
              </a:ext>
            </a:extLst>
          </p:cNvPr>
          <p:cNvGraphicFramePr>
            <a:graphicFrameLocks noGrp="1"/>
          </p:cNvGraphicFramePr>
          <p:nvPr>
            <p:ph idx="1"/>
            <p:extLst>
              <p:ext uri="{D42A27DB-BD31-4B8C-83A1-F6EECF244321}">
                <p14:modId xmlns:p14="http://schemas.microsoft.com/office/powerpoint/2010/main" val="1124838568"/>
              </p:ext>
            </p:extLst>
          </p:nvPr>
        </p:nvGraphicFramePr>
        <p:xfrm>
          <a:off x="3745593" y="2090408"/>
          <a:ext cx="5692412" cy="38079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2B8DC424-5939-4DBB-9559-A6965AB867E0}"/>
              </a:ext>
            </a:extLst>
          </p:cNvPr>
          <p:cNvSpPr txBox="1"/>
          <p:nvPr/>
        </p:nvSpPr>
        <p:spPr>
          <a:xfrm>
            <a:off x="226157" y="2298949"/>
            <a:ext cx="3577982" cy="4778231"/>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Current proposals= $13BN loss in charitable giving. </a:t>
            </a:r>
          </a:p>
          <a:p>
            <a:pPr fontAlgn="auto">
              <a:spcBef>
                <a:spcPts val="0"/>
              </a:spcBef>
              <a:spcAft>
                <a:spcPts val="0"/>
              </a:spcAft>
            </a:pP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14313" indent="-214313" fontAlgn="auto">
              <a:spcBef>
                <a:spcPts val="0"/>
              </a:spcBef>
              <a:spcAft>
                <a:spcPts val="0"/>
              </a:spcAft>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H.R.3988 = a charitable deduction up to 1/3</a:t>
            </a:r>
            <a:r>
              <a:rPr lang="en-US" baseline="30000" dirty="0">
                <a:solidFill>
                  <a:srgbClr val="000000"/>
                </a:solidFill>
                <a:latin typeface="Roboto" panose="02000000000000000000" pitchFamily="2" charset="0"/>
                <a:ea typeface="Roboto" panose="02000000000000000000" pitchFamily="2" charset="0"/>
                <a:cs typeface="Roboto" panose="02000000000000000000" pitchFamily="2" charset="0"/>
              </a:rPr>
              <a:t>rd</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of standard deduction. </a:t>
            </a:r>
          </a:p>
          <a:p>
            <a:pPr marL="214313" indent="-214313" fontAlgn="auto">
              <a:spcBef>
                <a:spcPts val="0"/>
              </a:spcBef>
              <a:spcAft>
                <a:spcPts val="0"/>
              </a:spcAft>
              <a:buFont typeface="Arial" panose="020B0604020202020204" pitchFamily="34" charset="0"/>
              <a:buChar char="•"/>
            </a:pP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fontAlgn="auto">
              <a:spcBef>
                <a:spcPts val="0"/>
              </a:spcBef>
              <a:spcAft>
                <a:spcPts val="0"/>
              </a:spcAft>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Goal: </a:t>
            </a:r>
          </a:p>
          <a:p>
            <a:pPr marL="214313" indent="-214313" fontAlgn="auto">
              <a:spcBef>
                <a:spcPts val="0"/>
              </a:spcBef>
              <a:spcAft>
                <a:spcPts val="0"/>
              </a:spcAft>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Universal Charitable Deduction</a:t>
            </a:r>
          </a:p>
          <a:p>
            <a:pPr marL="214313" indent="-214313" fontAlgn="auto">
              <a:spcBef>
                <a:spcPts val="0"/>
              </a:spcBef>
              <a:spcAft>
                <a:spcPts val="0"/>
              </a:spcAft>
              <a:buFont typeface="Arial" panose="020B0604020202020204" pitchFamily="34" charset="0"/>
              <a:buChar char="•"/>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Support for HR3988</a:t>
            </a:r>
          </a:p>
          <a:p>
            <a:pPr fontAlgn="auto">
              <a:spcBef>
                <a:spcPts val="0"/>
              </a:spcBef>
              <a:spcAft>
                <a:spcPts val="0"/>
              </a:spcAft>
            </a:pPr>
            <a:endParaRPr lang="en-US" sz="1350" dirty="0">
              <a:solidFill>
                <a:srgbClr val="000000"/>
              </a:solidFill>
              <a:latin typeface="Calibri" panose="020F0502020204030204"/>
              <a:ea typeface="+mn-ea"/>
            </a:endParaRPr>
          </a:p>
          <a:p>
            <a:pPr marL="214313" indent="-214313" fontAlgn="auto">
              <a:spcBef>
                <a:spcPts val="0"/>
              </a:spcBef>
              <a:spcAft>
                <a:spcPts val="0"/>
              </a:spcAft>
              <a:buFont typeface="Arial" panose="020B0604020202020204" pitchFamily="34" charset="0"/>
              <a:buChar char="•"/>
            </a:pPr>
            <a:endParaRPr lang="en-US" sz="1350" dirty="0">
              <a:solidFill>
                <a:srgbClr val="000000"/>
              </a:solidFill>
              <a:latin typeface="Calibri" panose="020F0502020204030204"/>
              <a:ea typeface="+mn-ea"/>
            </a:endParaRPr>
          </a:p>
          <a:p>
            <a:pPr marL="214313" indent="-214313" fontAlgn="auto">
              <a:spcBef>
                <a:spcPts val="0"/>
              </a:spcBef>
              <a:spcAft>
                <a:spcPts val="0"/>
              </a:spcAft>
              <a:buFont typeface="Arial" panose="020B0604020202020204" pitchFamily="34" charset="0"/>
              <a:buChar char="•"/>
            </a:pPr>
            <a:endParaRPr lang="en-US" sz="1350" dirty="0">
              <a:solidFill>
                <a:srgbClr val="000000"/>
              </a:solidFill>
              <a:latin typeface="Calibri" panose="020F0502020204030204"/>
              <a:ea typeface="+mn-ea"/>
            </a:endParaRPr>
          </a:p>
        </p:txBody>
      </p:sp>
    </p:spTree>
    <p:extLst>
      <p:ext uri="{BB962C8B-B14F-4D97-AF65-F5344CB8AC3E}">
        <p14:creationId xmlns:p14="http://schemas.microsoft.com/office/powerpoint/2010/main" val="67719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Make sure all Americans have access to the charitable giving deduction</a:t>
            </a:r>
            <a:r>
              <a:rPr lang="en-US" dirty="0"/>
              <a:t/>
            </a:r>
            <a:br>
              <a:rPr lang="en-US" dirty="0"/>
            </a:br>
            <a:endParaRPr lang="en-US" dirty="0"/>
          </a:p>
        </p:txBody>
      </p:sp>
      <p:sp>
        <p:nvSpPr>
          <p:cNvPr id="8" name="Content Placeholder 7"/>
          <p:cNvSpPr>
            <a:spLocks noGrp="1"/>
          </p:cNvSpPr>
          <p:nvPr>
            <p:ph idx="1"/>
          </p:nvPr>
        </p:nvSpPr>
        <p:spPr>
          <a:xfrm>
            <a:off x="274320" y="1604963"/>
            <a:ext cx="8595360" cy="4379913"/>
          </a:xfrm>
        </p:spPr>
        <p:txBody>
          <a:bodyPr/>
          <a:lstStyle/>
          <a:p>
            <a:pPr marL="342900" indent="-342900">
              <a:buFontTx/>
              <a:buChar char="-"/>
            </a:pPr>
            <a:r>
              <a:rPr lang="en-US" dirty="0" smtClean="0"/>
              <a:t>The </a:t>
            </a:r>
            <a:r>
              <a:rPr lang="en-US" dirty="0"/>
              <a:t>charitable deduction is a nearly century-old tradition and reflection of American values and our commitment to helping our neighbors. It is a unique incentive that encourages a selfless act. </a:t>
            </a:r>
          </a:p>
          <a:p>
            <a:pPr marL="342900" indent="-342900">
              <a:buFontTx/>
              <a:buChar char="-"/>
            </a:pPr>
            <a:r>
              <a:rPr lang="en-US" dirty="0" smtClean="0"/>
              <a:t>Expanding </a:t>
            </a:r>
            <a:r>
              <a:rPr lang="en-US" dirty="0"/>
              <a:t>the charitable deduction to all American taxpayers will preserve the American commitment to giving, and support investment in community solutions.</a:t>
            </a:r>
            <a:r>
              <a:rPr lang="en-US" altLang="en-US" dirty="0" smtClean="0"/>
              <a:t> </a:t>
            </a:r>
          </a:p>
          <a:p>
            <a:pPr marL="342900" indent="-342900">
              <a:buFontTx/>
              <a:buChar char="-"/>
            </a:pPr>
            <a:endParaRPr lang="en-US" altLang="en-US" dirty="0" smtClean="0"/>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6</a:t>
            </a:fld>
            <a:endParaRPr lang="en-US"/>
          </a:p>
        </p:txBody>
      </p:sp>
    </p:spTree>
    <p:extLst>
      <p:ext uri="{BB962C8B-B14F-4D97-AF65-F5344CB8AC3E}">
        <p14:creationId xmlns:p14="http://schemas.microsoft.com/office/powerpoint/2010/main" val="336821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 protection – US House Strategy</a:t>
            </a:r>
            <a:r>
              <a:rPr lang="en-US" dirty="0"/>
              <a:t/>
            </a:r>
            <a:br>
              <a:rPr lang="en-US" dirty="0"/>
            </a:br>
            <a:endParaRPr lang="en-US" dirty="0"/>
          </a:p>
        </p:txBody>
      </p:sp>
      <p:sp>
        <p:nvSpPr>
          <p:cNvPr id="8" name="Content Placeholder 7"/>
          <p:cNvSpPr>
            <a:spLocks noGrp="1"/>
          </p:cNvSpPr>
          <p:nvPr>
            <p:ph idx="1"/>
          </p:nvPr>
        </p:nvSpPr>
        <p:spPr>
          <a:xfrm>
            <a:off x="274320" y="987552"/>
            <a:ext cx="8595360" cy="4997325"/>
          </a:xfrm>
        </p:spPr>
        <p:txBody>
          <a:bodyPr/>
          <a:lstStyle/>
          <a:p>
            <a:pPr marL="342900" indent="-342900">
              <a:buFontTx/>
              <a:buChar char="-"/>
            </a:pPr>
            <a:r>
              <a:rPr lang="en-US" dirty="0" smtClean="0"/>
              <a:t>OUR ASK: Co-sponsor HR 3988 to create a special charitable deduction in addition to the standard deduction. </a:t>
            </a:r>
          </a:p>
          <a:p>
            <a:pPr marL="342900" indent="-342900">
              <a:buFontTx/>
              <a:buChar char="-"/>
            </a:pPr>
            <a:r>
              <a:rPr lang="en-US" dirty="0" smtClean="0"/>
              <a:t>US Representative Walker (R-NC) has introduced the </a:t>
            </a:r>
            <a:r>
              <a:rPr lang="en-US" dirty="0"/>
              <a:t>Universal Charitable Giving Act (H.R. 3988) </a:t>
            </a:r>
            <a:r>
              <a:rPr lang="en-US" dirty="0" smtClean="0"/>
              <a:t>which would do this. This proposal has a maximum benefit of 1/3 of the standard deduction – applied to the proposed SD, this means about $4k for individuals and $8k for couples. </a:t>
            </a:r>
          </a:p>
          <a:p>
            <a:pPr marL="342900" indent="-342900">
              <a:buFontTx/>
              <a:buChar char="-"/>
            </a:pPr>
            <a:r>
              <a:rPr lang="en-US" dirty="0" smtClean="0"/>
              <a:t>This </a:t>
            </a:r>
            <a:r>
              <a:rPr lang="en-US" dirty="0"/>
              <a:t>would incentivize charitable giving for low- and middle-income taxpayers, as well as protect giving for those affected by an increased standard </a:t>
            </a:r>
            <a:r>
              <a:rPr lang="en-US" dirty="0" smtClean="0"/>
              <a:t>deduction.</a:t>
            </a:r>
          </a:p>
          <a:p>
            <a:pPr marL="342900" indent="-342900">
              <a:buFontTx/>
              <a:buChar char="-"/>
            </a:pPr>
            <a:r>
              <a:rPr lang="en-US" dirty="0" smtClean="0"/>
              <a:t>A </a:t>
            </a:r>
            <a:r>
              <a:rPr lang="en-US" dirty="0"/>
              <a:t>summary of the bill from Representative Walker’s office can be found </a:t>
            </a:r>
            <a:r>
              <a:rPr lang="en-US" dirty="0">
                <a:hlinkClick r:id="rId3"/>
              </a:rPr>
              <a:t>here</a:t>
            </a:r>
            <a:r>
              <a:rPr lang="en-US" dirty="0" smtClean="0"/>
              <a:t>.</a:t>
            </a:r>
          </a:p>
          <a:p>
            <a:pPr marL="342900" indent="-342900">
              <a:buFontTx/>
              <a:buChar char="-"/>
            </a:pPr>
            <a:r>
              <a:rPr lang="en-US" altLang="en-US" dirty="0" smtClean="0"/>
              <a:t>No PA Reps are cosponsoring the Walker legislation at this time. </a:t>
            </a:r>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7</a:t>
            </a:fld>
            <a:endParaRPr lang="en-US"/>
          </a:p>
        </p:txBody>
      </p:sp>
    </p:spTree>
    <p:extLst>
      <p:ext uri="{BB962C8B-B14F-4D97-AF65-F5344CB8AC3E}">
        <p14:creationId xmlns:p14="http://schemas.microsoft.com/office/powerpoint/2010/main" val="417590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 protection – US Senate Strategy</a:t>
            </a:r>
            <a:r>
              <a:rPr lang="en-US" dirty="0"/>
              <a:t/>
            </a:r>
            <a:br>
              <a:rPr lang="en-US" dirty="0"/>
            </a:br>
            <a:endParaRPr lang="en-US" dirty="0"/>
          </a:p>
        </p:txBody>
      </p:sp>
      <p:sp>
        <p:nvSpPr>
          <p:cNvPr id="8" name="Content Placeholder 7"/>
          <p:cNvSpPr>
            <a:spLocks noGrp="1"/>
          </p:cNvSpPr>
          <p:nvPr>
            <p:ph idx="1"/>
          </p:nvPr>
        </p:nvSpPr>
        <p:spPr>
          <a:xfrm>
            <a:off x="274320" y="1417320"/>
            <a:ext cx="8595360" cy="4567557"/>
          </a:xfrm>
        </p:spPr>
        <p:txBody>
          <a:bodyPr/>
          <a:lstStyle/>
          <a:p>
            <a:pPr marL="342900" indent="-342900">
              <a:buFontTx/>
              <a:buChar char="-"/>
            </a:pPr>
            <a:r>
              <a:rPr lang="en-US" dirty="0" smtClean="0"/>
              <a:t>OUR ASK: Protect the charitable deduction by expanding it to all American taxpayers. </a:t>
            </a:r>
          </a:p>
          <a:p>
            <a:pPr marL="342900" indent="-342900">
              <a:buFontTx/>
              <a:buChar char="-"/>
            </a:pPr>
            <a:r>
              <a:rPr lang="en-US" dirty="0"/>
              <a:t>The charitable deduction is a unique incentive that encourages a selfless act and any limitation on the charitable deduction would result in reduced giving and communities would pay the price. </a:t>
            </a:r>
          </a:p>
          <a:p>
            <a:pPr marL="342900" indent="-342900">
              <a:buFontTx/>
              <a:buChar char="-"/>
            </a:pPr>
            <a:r>
              <a:rPr lang="en-US" dirty="0" smtClean="0"/>
              <a:t>At </a:t>
            </a:r>
            <a:r>
              <a:rPr lang="en-US" dirty="0"/>
              <a:t>the end of the day, it’s not about donors, or nonprofits--it’s about the children and families whose lives are strengthened through charitable giving</a:t>
            </a:r>
            <a:r>
              <a:rPr lang="en-US" dirty="0" smtClean="0"/>
              <a:t>.</a:t>
            </a:r>
          </a:p>
          <a:p>
            <a:pPr marL="342900" indent="-342900">
              <a:buFontTx/>
              <a:buChar char="-"/>
            </a:pPr>
            <a:r>
              <a:rPr lang="en-US" dirty="0"/>
              <a:t>Expanding the charitable deduction to all American taxpayers will preserve the American commitment to giving, and support investment in community solutions.</a:t>
            </a:r>
            <a:endParaRPr lang="en-US" dirty="0" smtClean="0"/>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8</a:t>
            </a:fld>
            <a:endParaRPr lang="en-US"/>
          </a:p>
        </p:txBody>
      </p:sp>
    </p:spTree>
    <p:extLst>
      <p:ext uri="{BB962C8B-B14F-4D97-AF65-F5344CB8AC3E}">
        <p14:creationId xmlns:p14="http://schemas.microsoft.com/office/powerpoint/2010/main" val="1139026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 protection – Tools for engaging boards, donors, volunteers and partner organizations</a:t>
            </a:r>
            <a:r>
              <a:rPr lang="en-US" dirty="0"/>
              <a:t/>
            </a:r>
            <a:br>
              <a:rPr lang="en-US" dirty="0"/>
            </a:br>
            <a:endParaRPr lang="en-US" dirty="0"/>
          </a:p>
        </p:txBody>
      </p:sp>
      <p:sp>
        <p:nvSpPr>
          <p:cNvPr id="8" name="Content Placeholder 7"/>
          <p:cNvSpPr>
            <a:spLocks noGrp="1"/>
          </p:cNvSpPr>
          <p:nvPr>
            <p:ph idx="1"/>
          </p:nvPr>
        </p:nvSpPr>
        <p:spPr>
          <a:xfrm>
            <a:off x="274320" y="1225296"/>
            <a:ext cx="8595360" cy="4759581"/>
          </a:xfrm>
        </p:spPr>
        <p:txBody>
          <a:bodyPr/>
          <a:lstStyle/>
          <a:p>
            <a:r>
              <a:rPr lang="en-US" b="1" dirty="0" smtClean="0"/>
              <a:t>Send a letter: </a:t>
            </a:r>
            <a:r>
              <a:rPr lang="en-US" dirty="0" smtClean="0"/>
              <a:t>(personalization encouraged)</a:t>
            </a:r>
          </a:p>
          <a:p>
            <a:r>
              <a:rPr lang="en-US" dirty="0" smtClean="0">
                <a:hlinkClick r:id="rId3"/>
              </a:rPr>
              <a:t>https</a:t>
            </a:r>
            <a:r>
              <a:rPr lang="en-US" dirty="0">
                <a:hlinkClick r:id="rId3"/>
              </a:rPr>
              <a:t>://</a:t>
            </a:r>
            <a:r>
              <a:rPr lang="en-US" dirty="0" smtClean="0">
                <a:hlinkClick r:id="rId3"/>
              </a:rPr>
              <a:t>www.unitedway.org/get-involved/take-action/fight-for-charities</a:t>
            </a:r>
            <a:endParaRPr lang="en-US" dirty="0" smtClean="0"/>
          </a:p>
          <a:p>
            <a:r>
              <a:rPr lang="en-US" dirty="0">
                <a:hlinkClick r:id="rId4"/>
              </a:rPr>
              <a:t>https://</a:t>
            </a:r>
            <a:r>
              <a:rPr lang="en-US" dirty="0" smtClean="0">
                <a:hlinkClick r:id="rId4"/>
              </a:rPr>
              <a:t>www.unitedway.org/get-involved/take-action/stand-up-for-working-americans</a:t>
            </a:r>
            <a:r>
              <a:rPr lang="en-US" dirty="0" smtClean="0"/>
              <a:t> </a:t>
            </a:r>
            <a:endParaRPr lang="en-US" b="1" dirty="0"/>
          </a:p>
          <a:p>
            <a:r>
              <a:rPr lang="en-US" b="1" dirty="0" smtClean="0"/>
              <a:t>Author an Op Ed </a:t>
            </a:r>
            <a:r>
              <a:rPr lang="en-US" dirty="0" smtClean="0"/>
              <a:t>about how important the charitable giving deduction is to the nonprofit sector as a whole. </a:t>
            </a:r>
          </a:p>
          <a:p>
            <a:r>
              <a:rPr lang="en-US" dirty="0" smtClean="0"/>
              <a:t>UWP can assist with developing an op </a:t>
            </a:r>
            <a:r>
              <a:rPr lang="en-US" dirty="0" err="1" smtClean="0"/>
              <a:t>ed</a:t>
            </a:r>
            <a:r>
              <a:rPr lang="en-US" dirty="0" smtClean="0"/>
              <a:t> that is customized for 	</a:t>
            </a:r>
            <a:r>
              <a:rPr lang="en-US" smtClean="0"/>
              <a:t>your community</a:t>
            </a:r>
            <a:endParaRPr lang="en-US" b="1" dirty="0" smtClean="0"/>
          </a:p>
          <a:p>
            <a:r>
              <a:rPr lang="en-US" b="1" dirty="0" smtClean="0"/>
              <a:t>Use your Twitter/ Facebook platform for tax reform advocacy</a:t>
            </a:r>
          </a:p>
          <a:p>
            <a:r>
              <a:rPr lang="en-US" dirty="0" smtClean="0"/>
              <a:t>Utilize UWW’s </a:t>
            </a:r>
            <a:r>
              <a:rPr lang="en-US" dirty="0" err="1" smtClean="0"/>
              <a:t>Bambu</a:t>
            </a:r>
            <a:r>
              <a:rPr lang="en-US" dirty="0" smtClean="0"/>
              <a:t> tool </a:t>
            </a:r>
          </a:p>
          <a:p>
            <a:r>
              <a:rPr lang="en-US" dirty="0" smtClean="0"/>
              <a:t>Template messages </a:t>
            </a:r>
            <a:r>
              <a:rPr lang="en-US" dirty="0" smtClean="0">
                <a:hlinkClick r:id="rId5"/>
              </a:rPr>
              <a:t>available on United Way online</a:t>
            </a:r>
            <a:endParaRPr lang="en-US" dirty="0" smtClean="0"/>
          </a:p>
          <a:p>
            <a:r>
              <a:rPr lang="en-US" dirty="0" smtClean="0"/>
              <a:t>Echo and re-post UWP’s social media messages with your own twist</a:t>
            </a:r>
          </a:p>
        </p:txBody>
      </p:sp>
      <p:sp>
        <p:nvSpPr>
          <p:cNvPr id="4" name="Footer Placeholder 3"/>
          <p:cNvSpPr>
            <a:spLocks noGrp="1"/>
          </p:cNvSpPr>
          <p:nvPr>
            <p:ph type="ftr" sz="quarter" idx="17"/>
          </p:nvPr>
        </p:nvSpPr>
        <p:spPr/>
        <p:txBody>
          <a:bodyPr/>
          <a:lstStyle/>
          <a:p>
            <a:pPr>
              <a:defRPr/>
            </a:pPr>
            <a:fld id="{2A7DA33C-7952-41FD-BE20-050733A75A2D}" type="datetime4">
              <a:rPr lang="en-US" smtClean="0"/>
              <a:pPr>
                <a:defRPr/>
              </a:pPr>
              <a:t>November 8, 2017</a:t>
            </a:fld>
            <a:endParaRPr lang="en-US"/>
          </a:p>
        </p:txBody>
      </p:sp>
      <p:sp>
        <p:nvSpPr>
          <p:cNvPr id="5" name="Slide Number Placeholder 4"/>
          <p:cNvSpPr>
            <a:spLocks noGrp="1"/>
          </p:cNvSpPr>
          <p:nvPr>
            <p:ph type="sldNum" sz="quarter" idx="18"/>
          </p:nvPr>
        </p:nvSpPr>
        <p:spPr/>
        <p:txBody>
          <a:bodyPr/>
          <a:lstStyle/>
          <a:p>
            <a:pPr>
              <a:defRPr/>
            </a:pPr>
            <a:fld id="{620E6A34-D18C-448D-9E59-F06A322BE9B9}" type="slidenum">
              <a:rPr lang="en-US" smtClean="0"/>
              <a:pPr>
                <a:defRPr/>
              </a:pPr>
              <a:t>9</a:t>
            </a:fld>
            <a:endParaRPr lang="en-US"/>
          </a:p>
        </p:txBody>
      </p:sp>
    </p:spTree>
    <p:extLst>
      <p:ext uri="{BB962C8B-B14F-4D97-AF65-F5344CB8AC3E}">
        <p14:creationId xmlns:p14="http://schemas.microsoft.com/office/powerpoint/2010/main" val="109163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United Way&amp;#x0D;&amp;#x0A;PowerPoint Presentation Template&amp;quot;&quot;/&gt;&lt;property id=&quot;20307&quot; value=&quot;325&quot;/&gt;&lt;/object&gt;&lt;object type=&quot;3&quot; unique_id=&quot;10005&quot;&gt;&lt;property id=&quot;20148&quot; value=&quot;5&quot;/&gt;&lt;property id=&quot;20300&quot; value=&quot;Slide 3 - &amp;quot;United Way&amp;#x0D;&amp;#x0A;PowerPoint Presentation Template&amp;quot;&quot;/&gt;&lt;property id=&quot;20307&quot; value=&quot;326&quot;/&gt;&lt;/object&gt;&lt;object type=&quot;3&quot; unique_id=&quot;10006&quot;&gt;&lt;property id=&quot;20148&quot; value=&quot;5&quot;/&gt;&lt;property id=&quot;20300&quot; value=&quot;Slide 4 - &amp;quot;United Way&amp;#x0D;&amp;#x0A;PowerPoint Presentation Template&amp;quot;&quot;/&gt;&lt;property id=&quot;20307&quot; value=&quot;328&quot;/&gt;&lt;/object&gt;&lt;object type=&quot;3&quot; unique_id=&quot;10007&quot;&gt;&lt;property id=&quot;20148&quot; value=&quot;5&quot;/&gt;&lt;property id=&quot;20300&quot; value=&quot;Slide 1 - &amp;quot;United Way PowerPoint Presentation Template&amp;quot;&quot;/&gt;&lt;property id=&quot;20307&quot; value=&quot;331&quot;/&gt;&lt;/object&gt;&lt;object type=&quot;3&quot; unique_id=&quot;10008&quot;&gt;&lt;property id=&quot;20148&quot; value=&quot;5&quot;/&gt;&lt;property id=&quot;20300&quot; value=&quot;Slide 5 - &amp;quot;United Way&amp;#x0D;&amp;#x0A;PowerPoint Presentation Template&amp;#x0D;&amp;#x0A;&amp;quot;&quot;/&gt;&lt;property id=&quot;20307&quot; value=&quot;332&quot;/&gt;&lt;/object&gt;&lt;object type=&quot;3&quot; unique_id=&quot;10009&quot;&gt;&lt;property id=&quot;20148&quot; value=&quot;5&quot;/&gt;&lt;property id=&quot;20300&quot; value=&quot;Slide 6 - &amp;quot;Agenda&amp;quot;&quot;/&gt;&lt;property id=&quot;20307&quot; value=&quot;314&quot;/&gt;&lt;/object&gt;&lt;object type=&quot;3&quot; unique_id=&quot;10010&quot;&gt;&lt;property id=&quot;20148&quot; value=&quot;5&quot;/&gt;&lt;property id=&quot;20300&quot; value=&quot;Slide 7 - &amp;quot;General content slides&amp;quot;&quot;/&gt;&lt;property id=&quot;20307&quot; value=&quot;316&quot;/&gt;&lt;/object&gt;&lt;object type=&quot;3&quot; unique_id=&quot;10012&quot;&gt;&lt;property id=&quot;20148&quot; value=&quot;5&quot;/&gt;&lt;property id=&quot;20300&quot; value=&quot;Slide 8 - &amp;quot;Statements and quotes&amp;quot;&quot;/&gt;&lt;property id=&quot;20307&quot; value=&quot;333&quot;/&gt;&lt;/object&gt;&lt;object type=&quot;3&quot; unique_id=&quot;10013&quot;&gt;&lt;property id=&quot;20148&quot; value=&quot;5&quot;/&gt;&lt;property id=&quot;20300&quot; value=&quot;Slide 9 - &amp;quot;Statements and quotes&amp;quot;&quot;/&gt;&lt;property id=&quot;20307&quot; value=&quot;334&quot;/&gt;&lt;/object&gt;&lt;object type=&quot;3&quot; unique_id=&quot;10015&quot;&gt;&lt;property id=&quot;20148&quot; value=&quot;5&quot;/&gt;&lt;property id=&quot;20300&quot; value=&quot;Slide 10 - &amp;quot;Columns&amp;quot;&quot;/&gt;&lt;property id=&quot;20307&quot; value=&quot;319&quot;/&gt;&lt;/object&gt;&lt;object type=&quot;3&quot; unique_id=&quot;10016&quot;&gt;&lt;property id=&quot;20148&quot; value=&quot;5&quot;/&gt;&lt;property id=&quot;20300&quot; value=&quot;Slide 11 - &amp;quot;Columns&amp;quot;&quot;/&gt;&lt;property id=&quot;20307&quot; value=&quot;337&quot;/&gt;&lt;/object&gt;&lt;object type=&quot;3&quot; unique_id=&quot;10018&quot;&gt;&lt;property id=&quot;20148&quot; value=&quot;5&quot;/&gt;&lt;property id=&quot;20300&quot; value=&quot;Slide 12 - &amp;quot;Tables, charts and graphics&amp;quot;&quot;/&gt;&lt;property id=&quot;20307&quot; value=&quot;312&quot;/&gt;&lt;/object&gt;&lt;object type=&quot;3&quot; unique_id=&quot;10019&quot;&gt;&lt;property id=&quot;20148&quot; value=&quot;5&quot;/&gt;&lt;property id=&quot;20300&quot; value=&quot;Slide 13 - &amp;quot;Table example&amp;quot;&quot;/&gt;&lt;property id=&quot;20307&quot; value=&quot;322&quot;/&gt;&lt;/object&gt;&lt;object type=&quot;3&quot; unique_id=&quot;10020&quot;&gt;&lt;property id=&quot;20148&quot; value=&quot;5&quot;/&gt;&lt;property id=&quot;20300&quot; value=&quot;Slide 14 - &amp;quot;Chart example – this example shows a heading over two lines&amp;quot;&quot;/&gt;&lt;property id=&quot;20307&quot; value=&quot;324&quot;/&gt;&lt;/object&gt;&lt;object type=&quot;3&quot; unique_id=&quot;10021&quot;&gt;&lt;property id=&quot;20148&quot; value=&quot;5&quot;/&gt;&lt;property id=&quot;20300&quot; value=&quot;Slide 15 - &amp;quot;Graphic example&amp;quot;&quot;/&gt;&lt;property id=&quot;20307&quot; value=&quot;323&quot;/&gt;&lt;/object&gt;&lt;object type=&quot;3&quot; unique_id=&quot;10022&quot;&gt;&lt;property id=&quot;20148&quot; value=&quot;5&quot;/&gt;&lt;property id=&quot;20300&quot; value=&quot;Slide 16 - &amp;quot;Thank you&amp;quot;&quot;/&gt;&lt;property id=&quot;20307&quot; value=&quot;306&quot;/&gt;&lt;/object&gt;&lt;/object&gt;&lt;/object&gt;&lt;/database&gt;"/>
  <p:tag name="SECTOMILLISECCONVERTED" val="1"/>
</p:tagLst>
</file>

<file path=ppt/theme/theme1.xml><?xml version="1.0" encoding="utf-8"?>
<a:theme xmlns:a="http://schemas.openxmlformats.org/drawingml/2006/main" name="UW PPT Template 013012Rev">
  <a:themeElements>
    <a:clrScheme name="UnitedWay_Colorsv1">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UnitedWay_Fontsv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WW Brand PowerPoint Presentation.pptx" id="{83B32396-5A13-4EAB-ADFC-CE6CDABE9A08}" vid="{7D801CA1-C0DF-49B2-8DB1-907213A9661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UnitedWay_PPT_Template_v1_2</Template>
  <TotalTime>6891</TotalTime>
  <Words>2237</Words>
  <Application>Microsoft Office PowerPoint</Application>
  <PresentationFormat>On-screen Show (4:3)</PresentationFormat>
  <Paragraphs>229</Paragraphs>
  <Slides>29</Slides>
  <Notes>17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UW PPT Template 013012Rev</vt:lpstr>
      <vt:lpstr>Office Theme</vt:lpstr>
      <vt:lpstr>Federal Tax Reform  Once in a generation opportunity to advocate for Pennsylvania workers</vt:lpstr>
      <vt:lpstr>Federal Tax Reform in process</vt:lpstr>
      <vt:lpstr>United Way Policy Goals</vt:lpstr>
      <vt:lpstr>GOAL: Make sure all Americans have access to the charitable giving deduction </vt:lpstr>
      <vt:lpstr>Charitable Deduction</vt:lpstr>
      <vt:lpstr>GOAL: Make sure all Americans have access to the charitable giving deduction </vt:lpstr>
      <vt:lpstr>Charitable Giving protection – US House Strategy </vt:lpstr>
      <vt:lpstr>Charitable Giving protection – US Senate Strategy </vt:lpstr>
      <vt:lpstr>Charitable Giving protection – Tools for engaging boards, donors, volunteers and partner organizations </vt:lpstr>
      <vt:lpstr>GOAL: Expand EITC for Workers Not Raising Children at Home </vt:lpstr>
      <vt:lpstr>Who is most impacted?</vt:lpstr>
      <vt:lpstr>EITC - PA Impacts</vt:lpstr>
      <vt:lpstr>Federal Tax Reform proposals for EITC</vt:lpstr>
      <vt:lpstr>Secondary Focus: Strengthen the Child Tax Credit for low-income families and those with young children</vt:lpstr>
      <vt:lpstr>Federal Tax Reform proposals for CTC</vt:lpstr>
      <vt:lpstr> </vt:lpstr>
      <vt:lpstr>Other Issues  </vt:lpstr>
      <vt:lpstr>Key Dates to Strategize Around</vt:lpstr>
      <vt:lpstr>Tax Reform Hub  https://online.unitedway.org/taxreformhub</vt:lpstr>
      <vt:lpstr>Congressional Meetings </vt:lpstr>
      <vt:lpstr>Congressional Meetings – Tax Reform Asks</vt:lpstr>
      <vt:lpstr>Social Media Engagement </vt:lpstr>
      <vt:lpstr>Social Media Engagement </vt:lpstr>
      <vt:lpstr>Social Media Engagement </vt:lpstr>
      <vt:lpstr>PA Specific Infographics and Stories to Share  </vt:lpstr>
      <vt:lpstr>PA Specific Infographics and Stories to Share </vt:lpstr>
      <vt:lpstr>PA Specific Infographics and Stories to Share </vt:lpstr>
      <vt:lpstr>PA Specific Infographics and Stories to Share </vt:lpstr>
      <vt:lpstr>PA Specific Infographics and Stories to Share </vt:lpstr>
    </vt:vector>
  </TitlesOfParts>
  <Company>United Way System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Way PowerPoint Presentation Template</dc:title>
  <dc:creator>Aliberti.Matthew</dc:creator>
  <cp:lastModifiedBy>Windows User</cp:lastModifiedBy>
  <cp:revision>129</cp:revision>
  <cp:lastPrinted>2012-03-20T13:56:20Z</cp:lastPrinted>
  <dcterms:created xsi:type="dcterms:W3CDTF">2016-09-09T20:38:24Z</dcterms:created>
  <dcterms:modified xsi:type="dcterms:W3CDTF">2017-11-08T18:10:06Z</dcterms:modified>
</cp:coreProperties>
</file>