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83" r:id="rId3"/>
    <p:sldMasterId id="2147483693" r:id="rId4"/>
    <p:sldMasterId id="2147483707" r:id="rId5"/>
    <p:sldMasterId id="2147483722" r:id="rId6"/>
  </p:sldMasterIdLst>
  <p:notesMasterIdLst>
    <p:notesMasterId r:id="rId45"/>
  </p:notesMasterIdLst>
  <p:handoutMasterIdLst>
    <p:handoutMasterId r:id="rId46"/>
  </p:handoutMasterIdLst>
  <p:sldIdLst>
    <p:sldId id="256" r:id="rId7"/>
    <p:sldId id="260" r:id="rId8"/>
    <p:sldId id="281" r:id="rId9"/>
    <p:sldId id="295" r:id="rId10"/>
    <p:sldId id="297" r:id="rId11"/>
    <p:sldId id="299" r:id="rId12"/>
    <p:sldId id="263" r:id="rId13"/>
    <p:sldId id="303" r:id="rId14"/>
    <p:sldId id="282" r:id="rId15"/>
    <p:sldId id="302" r:id="rId16"/>
    <p:sldId id="264" r:id="rId17"/>
    <p:sldId id="269" r:id="rId18"/>
    <p:sldId id="279" r:id="rId19"/>
    <p:sldId id="259" r:id="rId20"/>
    <p:sldId id="285" r:id="rId21"/>
    <p:sldId id="306" r:id="rId22"/>
    <p:sldId id="293" r:id="rId23"/>
    <p:sldId id="280" r:id="rId24"/>
    <p:sldId id="288" r:id="rId25"/>
    <p:sldId id="287" r:id="rId26"/>
    <p:sldId id="308" r:id="rId27"/>
    <p:sldId id="268" r:id="rId28"/>
    <p:sldId id="310" r:id="rId29"/>
    <p:sldId id="284" r:id="rId30"/>
    <p:sldId id="313" r:id="rId31"/>
    <p:sldId id="323" r:id="rId32"/>
    <p:sldId id="314" r:id="rId33"/>
    <p:sldId id="325" r:id="rId34"/>
    <p:sldId id="324" r:id="rId35"/>
    <p:sldId id="327" r:id="rId36"/>
    <p:sldId id="330" r:id="rId37"/>
    <p:sldId id="319" r:id="rId38"/>
    <p:sldId id="316" r:id="rId39"/>
    <p:sldId id="328" r:id="rId40"/>
    <p:sldId id="315" r:id="rId41"/>
    <p:sldId id="321" r:id="rId42"/>
    <p:sldId id="329" r:id="rId43"/>
    <p:sldId id="32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3" autoAdjust="0"/>
    <p:restoredTop sz="94660" autoAdjust="0"/>
  </p:normalViewPr>
  <p:slideViewPr>
    <p:cSldViewPr>
      <p:cViewPr varScale="1">
        <p:scale>
          <a:sx n="44" d="100"/>
          <a:sy n="44" d="100"/>
        </p:scale>
        <p:origin x="-121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6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B9D08-DA45-46FC-8D4F-3866B10C4BF9}" type="doc">
      <dgm:prSet loTypeId="urn:microsoft.com/office/officeart/2005/8/layout/venn1" loCatId="relationship" qsTypeId="urn:microsoft.com/office/officeart/2005/8/quickstyle/simple1" qsCatId="simple" csTypeId="urn:microsoft.com/office/officeart/2005/8/colors/accent1_2" csCatId="accent1" phldr="1"/>
      <dgm:spPr/>
    </dgm:pt>
    <dgm:pt modelId="{3ADE6DB2-2C2A-41CC-8388-6AD6B831FF4D}">
      <dgm:prSet phldrT="[Text]" custT="1"/>
      <dgm:spPr>
        <a:solidFill>
          <a:schemeClr val="tx1">
            <a:lumMod val="85000"/>
            <a:lumOff val="15000"/>
            <a:alpha val="70000"/>
          </a:schemeClr>
        </a:solidFill>
      </dgm:spPr>
      <dgm:t>
        <a:bodyPr/>
        <a:lstStyle/>
        <a:p>
          <a:r>
            <a:rPr lang="en-US" sz="2600" b="1" dirty="0" smtClean="0">
              <a:solidFill>
                <a:schemeClr val="bg1"/>
              </a:solidFill>
              <a:latin typeface="Arial" pitchFamily="34" charset="0"/>
              <a:cs typeface="Arial" pitchFamily="34" charset="0"/>
            </a:rPr>
            <a:t>youth development</a:t>
          </a:r>
          <a:endParaRPr lang="en-US" sz="2600" b="1" dirty="0">
            <a:solidFill>
              <a:schemeClr val="bg1"/>
            </a:solidFill>
            <a:latin typeface="Arial" pitchFamily="34" charset="0"/>
            <a:cs typeface="Arial" pitchFamily="34" charset="0"/>
          </a:endParaRPr>
        </a:p>
      </dgm:t>
    </dgm:pt>
    <dgm:pt modelId="{DE40B99C-5173-4DEC-8792-104205CB6919}" type="parTrans" cxnId="{F2382C1D-660E-4074-8B8B-CD87CF835E74}">
      <dgm:prSet/>
      <dgm:spPr/>
      <dgm:t>
        <a:bodyPr/>
        <a:lstStyle/>
        <a:p>
          <a:endParaRPr lang="en-US"/>
        </a:p>
      </dgm:t>
    </dgm:pt>
    <dgm:pt modelId="{7C33C199-D756-4F8E-9104-94E0567EC317}" type="sibTrans" cxnId="{F2382C1D-660E-4074-8B8B-CD87CF835E74}">
      <dgm:prSet/>
      <dgm:spPr/>
      <dgm:t>
        <a:bodyPr/>
        <a:lstStyle/>
        <a:p>
          <a:endParaRPr lang="en-US"/>
        </a:p>
      </dgm:t>
    </dgm:pt>
    <dgm:pt modelId="{4B599763-1EDB-4A63-801C-67F0B7E5559F}">
      <dgm:prSet phldrT="[Text]" custT="1"/>
      <dgm:spPr>
        <a:solidFill>
          <a:schemeClr val="accent2">
            <a:lumMod val="75000"/>
            <a:alpha val="70000"/>
          </a:schemeClr>
        </a:solidFill>
      </dgm:spPr>
      <dgm:t>
        <a:bodyPr/>
        <a:lstStyle/>
        <a:p>
          <a:r>
            <a:rPr lang="en-US" sz="2600" b="1" dirty="0" smtClean="0">
              <a:solidFill>
                <a:schemeClr val="bg1"/>
              </a:solidFill>
              <a:latin typeface="Arial" pitchFamily="34" charset="0"/>
              <a:cs typeface="Arial" pitchFamily="34" charset="0"/>
            </a:rPr>
            <a:t>school-age child care</a:t>
          </a:r>
          <a:endParaRPr lang="en-US" sz="2600" b="1" dirty="0">
            <a:solidFill>
              <a:schemeClr val="bg1"/>
            </a:solidFill>
            <a:latin typeface="Arial" pitchFamily="34" charset="0"/>
            <a:cs typeface="Arial" pitchFamily="34" charset="0"/>
          </a:endParaRPr>
        </a:p>
      </dgm:t>
    </dgm:pt>
    <dgm:pt modelId="{8F912B8D-44F0-408C-8EE4-18C940BB12AC}" type="parTrans" cxnId="{82904991-43D6-4BC3-A3A1-B4F5006D6310}">
      <dgm:prSet/>
      <dgm:spPr/>
      <dgm:t>
        <a:bodyPr/>
        <a:lstStyle/>
        <a:p>
          <a:endParaRPr lang="en-US"/>
        </a:p>
      </dgm:t>
    </dgm:pt>
    <dgm:pt modelId="{EE103F40-67F4-47A9-A043-1D9F4EFF2271}" type="sibTrans" cxnId="{82904991-43D6-4BC3-A3A1-B4F5006D6310}">
      <dgm:prSet/>
      <dgm:spPr/>
      <dgm:t>
        <a:bodyPr/>
        <a:lstStyle/>
        <a:p>
          <a:endParaRPr lang="en-US"/>
        </a:p>
      </dgm:t>
    </dgm:pt>
    <dgm:pt modelId="{B80CDE93-7449-48B9-9AF5-78B2EA8E7EC9}">
      <dgm:prSet phldrT="[Text]" custT="1"/>
      <dgm:spPr>
        <a:solidFill>
          <a:schemeClr val="tx2">
            <a:lumMod val="75000"/>
            <a:alpha val="70000"/>
          </a:schemeClr>
        </a:solidFill>
      </dgm:spPr>
      <dgm:t>
        <a:bodyPr/>
        <a:lstStyle/>
        <a:p>
          <a:r>
            <a:rPr lang="en-US" sz="2600" b="1" dirty="0" smtClean="0">
              <a:solidFill>
                <a:schemeClr val="bg1"/>
              </a:solidFill>
              <a:latin typeface="Arial" pitchFamily="34" charset="0"/>
              <a:cs typeface="Arial" pitchFamily="34" charset="0"/>
            </a:rPr>
            <a:t>school-linked</a:t>
          </a:r>
          <a:br>
            <a:rPr lang="en-US" sz="2600" b="1" dirty="0" smtClean="0">
              <a:solidFill>
                <a:schemeClr val="bg1"/>
              </a:solidFill>
              <a:latin typeface="Arial" pitchFamily="34" charset="0"/>
              <a:cs typeface="Arial" pitchFamily="34" charset="0"/>
            </a:rPr>
          </a:br>
          <a:r>
            <a:rPr lang="en-US" sz="2600" b="1" dirty="0" smtClean="0">
              <a:solidFill>
                <a:schemeClr val="bg1"/>
              </a:solidFill>
              <a:latin typeface="Arial" pitchFamily="34" charset="0"/>
              <a:cs typeface="Arial" pitchFamily="34" charset="0"/>
            </a:rPr>
            <a:t>&amp;</a:t>
          </a:r>
          <a:br>
            <a:rPr lang="en-US" sz="2600" b="1" dirty="0" smtClean="0">
              <a:solidFill>
                <a:schemeClr val="bg1"/>
              </a:solidFill>
              <a:latin typeface="Arial" pitchFamily="34" charset="0"/>
              <a:cs typeface="Arial" pitchFamily="34" charset="0"/>
            </a:rPr>
          </a:br>
          <a:r>
            <a:rPr lang="en-US" sz="2600" b="1" dirty="0" smtClean="0">
              <a:solidFill>
                <a:schemeClr val="bg1"/>
              </a:solidFill>
              <a:latin typeface="Arial" pitchFamily="34" charset="0"/>
              <a:cs typeface="Arial" pitchFamily="34" charset="0"/>
            </a:rPr>
            <a:t>school-based</a:t>
          </a:r>
          <a:endParaRPr lang="en-US" sz="2600" b="1" dirty="0">
            <a:solidFill>
              <a:schemeClr val="bg1"/>
            </a:solidFill>
            <a:latin typeface="Arial" pitchFamily="34" charset="0"/>
            <a:cs typeface="Arial" pitchFamily="34" charset="0"/>
          </a:endParaRPr>
        </a:p>
      </dgm:t>
    </dgm:pt>
    <dgm:pt modelId="{E6661F2D-259E-477A-9EDB-AB8E938D3384}" type="parTrans" cxnId="{B0937DFD-C15C-4722-93D2-BC948063FDBA}">
      <dgm:prSet/>
      <dgm:spPr/>
      <dgm:t>
        <a:bodyPr/>
        <a:lstStyle/>
        <a:p>
          <a:endParaRPr lang="en-US"/>
        </a:p>
      </dgm:t>
    </dgm:pt>
    <dgm:pt modelId="{2783108A-A688-4D0B-A25F-70CBA8406E5E}" type="sibTrans" cxnId="{B0937DFD-C15C-4722-93D2-BC948063FDBA}">
      <dgm:prSet/>
      <dgm:spPr/>
      <dgm:t>
        <a:bodyPr/>
        <a:lstStyle/>
        <a:p>
          <a:endParaRPr lang="en-US"/>
        </a:p>
      </dgm:t>
    </dgm:pt>
    <dgm:pt modelId="{33F96746-C657-4D75-A4CE-4F2A8E607D3F}" type="pres">
      <dgm:prSet presAssocID="{6DFB9D08-DA45-46FC-8D4F-3866B10C4BF9}" presName="compositeShape" presStyleCnt="0">
        <dgm:presLayoutVars>
          <dgm:chMax val="7"/>
          <dgm:dir/>
          <dgm:resizeHandles val="exact"/>
        </dgm:presLayoutVars>
      </dgm:prSet>
      <dgm:spPr/>
    </dgm:pt>
    <dgm:pt modelId="{47A77E54-F96C-4EE7-8D2E-183A24C371A1}" type="pres">
      <dgm:prSet presAssocID="{3ADE6DB2-2C2A-41CC-8388-6AD6B831FF4D}" presName="circ1" presStyleLbl="vennNode1" presStyleIdx="0" presStyleCnt="3"/>
      <dgm:spPr/>
      <dgm:t>
        <a:bodyPr/>
        <a:lstStyle/>
        <a:p>
          <a:endParaRPr lang="en-US"/>
        </a:p>
      </dgm:t>
    </dgm:pt>
    <dgm:pt modelId="{35512AD4-4297-45B5-9517-2044B9F11679}" type="pres">
      <dgm:prSet presAssocID="{3ADE6DB2-2C2A-41CC-8388-6AD6B831FF4D}" presName="circ1Tx" presStyleLbl="revTx" presStyleIdx="0" presStyleCnt="0">
        <dgm:presLayoutVars>
          <dgm:chMax val="0"/>
          <dgm:chPref val="0"/>
          <dgm:bulletEnabled val="1"/>
        </dgm:presLayoutVars>
      </dgm:prSet>
      <dgm:spPr/>
      <dgm:t>
        <a:bodyPr/>
        <a:lstStyle/>
        <a:p>
          <a:endParaRPr lang="en-US"/>
        </a:p>
      </dgm:t>
    </dgm:pt>
    <dgm:pt modelId="{5B1673D2-D7B1-4A6A-97AB-D844A8276E54}" type="pres">
      <dgm:prSet presAssocID="{4B599763-1EDB-4A63-801C-67F0B7E5559F}" presName="circ2" presStyleLbl="vennNode1" presStyleIdx="1" presStyleCnt="3"/>
      <dgm:spPr/>
      <dgm:t>
        <a:bodyPr/>
        <a:lstStyle/>
        <a:p>
          <a:endParaRPr lang="en-US"/>
        </a:p>
      </dgm:t>
    </dgm:pt>
    <dgm:pt modelId="{7F69FE99-2B6C-4C28-9321-F0761522DD06}" type="pres">
      <dgm:prSet presAssocID="{4B599763-1EDB-4A63-801C-67F0B7E5559F}" presName="circ2Tx" presStyleLbl="revTx" presStyleIdx="0" presStyleCnt="0">
        <dgm:presLayoutVars>
          <dgm:chMax val="0"/>
          <dgm:chPref val="0"/>
          <dgm:bulletEnabled val="1"/>
        </dgm:presLayoutVars>
      </dgm:prSet>
      <dgm:spPr/>
      <dgm:t>
        <a:bodyPr/>
        <a:lstStyle/>
        <a:p>
          <a:endParaRPr lang="en-US"/>
        </a:p>
      </dgm:t>
    </dgm:pt>
    <dgm:pt modelId="{3C029AE0-166C-410C-B208-003AE908B7C2}" type="pres">
      <dgm:prSet presAssocID="{B80CDE93-7449-48B9-9AF5-78B2EA8E7EC9}" presName="circ3" presStyleLbl="vennNode1" presStyleIdx="2" presStyleCnt="3"/>
      <dgm:spPr/>
      <dgm:t>
        <a:bodyPr/>
        <a:lstStyle/>
        <a:p>
          <a:endParaRPr lang="en-US"/>
        </a:p>
      </dgm:t>
    </dgm:pt>
    <dgm:pt modelId="{80EE2ACB-4325-45F6-B618-E02E0492FBB2}" type="pres">
      <dgm:prSet presAssocID="{B80CDE93-7449-48B9-9AF5-78B2EA8E7EC9}" presName="circ3Tx" presStyleLbl="revTx" presStyleIdx="0" presStyleCnt="0">
        <dgm:presLayoutVars>
          <dgm:chMax val="0"/>
          <dgm:chPref val="0"/>
          <dgm:bulletEnabled val="1"/>
        </dgm:presLayoutVars>
      </dgm:prSet>
      <dgm:spPr/>
      <dgm:t>
        <a:bodyPr/>
        <a:lstStyle/>
        <a:p>
          <a:endParaRPr lang="en-US"/>
        </a:p>
      </dgm:t>
    </dgm:pt>
  </dgm:ptLst>
  <dgm:cxnLst>
    <dgm:cxn modelId="{DC836194-EA1A-474D-8589-B5290EE53D33}" type="presOf" srcId="{B80CDE93-7449-48B9-9AF5-78B2EA8E7EC9}" destId="{80EE2ACB-4325-45F6-B618-E02E0492FBB2}" srcOrd="1" destOrd="0" presId="urn:microsoft.com/office/officeart/2005/8/layout/venn1"/>
    <dgm:cxn modelId="{B79C371A-583D-49F3-8E19-87063E515304}" type="presOf" srcId="{3ADE6DB2-2C2A-41CC-8388-6AD6B831FF4D}" destId="{35512AD4-4297-45B5-9517-2044B9F11679}" srcOrd="1" destOrd="0" presId="urn:microsoft.com/office/officeart/2005/8/layout/venn1"/>
    <dgm:cxn modelId="{82904991-43D6-4BC3-A3A1-B4F5006D6310}" srcId="{6DFB9D08-DA45-46FC-8D4F-3866B10C4BF9}" destId="{4B599763-1EDB-4A63-801C-67F0B7E5559F}" srcOrd="1" destOrd="0" parTransId="{8F912B8D-44F0-408C-8EE4-18C940BB12AC}" sibTransId="{EE103F40-67F4-47A9-A043-1D9F4EFF2271}"/>
    <dgm:cxn modelId="{B0937DFD-C15C-4722-93D2-BC948063FDBA}" srcId="{6DFB9D08-DA45-46FC-8D4F-3866B10C4BF9}" destId="{B80CDE93-7449-48B9-9AF5-78B2EA8E7EC9}" srcOrd="2" destOrd="0" parTransId="{E6661F2D-259E-477A-9EDB-AB8E938D3384}" sibTransId="{2783108A-A688-4D0B-A25F-70CBA8406E5E}"/>
    <dgm:cxn modelId="{5D35E2BD-4337-4CDA-9C28-EE7B7F9F84BD}" type="presOf" srcId="{4B599763-1EDB-4A63-801C-67F0B7E5559F}" destId="{7F69FE99-2B6C-4C28-9321-F0761522DD06}" srcOrd="1" destOrd="0" presId="urn:microsoft.com/office/officeart/2005/8/layout/venn1"/>
    <dgm:cxn modelId="{573445A1-2510-417B-B5AE-7E9E04D93077}" type="presOf" srcId="{4B599763-1EDB-4A63-801C-67F0B7E5559F}" destId="{5B1673D2-D7B1-4A6A-97AB-D844A8276E54}" srcOrd="0" destOrd="0" presId="urn:microsoft.com/office/officeart/2005/8/layout/venn1"/>
    <dgm:cxn modelId="{AAFC681C-DA99-408F-B683-1FCB473DD807}" type="presOf" srcId="{3ADE6DB2-2C2A-41CC-8388-6AD6B831FF4D}" destId="{47A77E54-F96C-4EE7-8D2E-183A24C371A1}" srcOrd="0" destOrd="0" presId="urn:microsoft.com/office/officeart/2005/8/layout/venn1"/>
    <dgm:cxn modelId="{F2382C1D-660E-4074-8B8B-CD87CF835E74}" srcId="{6DFB9D08-DA45-46FC-8D4F-3866B10C4BF9}" destId="{3ADE6DB2-2C2A-41CC-8388-6AD6B831FF4D}" srcOrd="0" destOrd="0" parTransId="{DE40B99C-5173-4DEC-8792-104205CB6919}" sibTransId="{7C33C199-D756-4F8E-9104-94E0567EC317}"/>
    <dgm:cxn modelId="{DC8E4B47-80C6-4188-9F08-3A1C1980F9A4}" type="presOf" srcId="{6DFB9D08-DA45-46FC-8D4F-3866B10C4BF9}" destId="{33F96746-C657-4D75-A4CE-4F2A8E607D3F}" srcOrd="0" destOrd="0" presId="urn:microsoft.com/office/officeart/2005/8/layout/venn1"/>
    <dgm:cxn modelId="{3674D86F-4BE0-47F9-ABDE-730D3018F6CA}" type="presOf" srcId="{B80CDE93-7449-48B9-9AF5-78B2EA8E7EC9}" destId="{3C029AE0-166C-410C-B208-003AE908B7C2}" srcOrd="0" destOrd="0" presId="urn:microsoft.com/office/officeart/2005/8/layout/venn1"/>
    <dgm:cxn modelId="{E7259C41-30FB-4590-90AA-58E7845C62C4}" type="presParOf" srcId="{33F96746-C657-4D75-A4CE-4F2A8E607D3F}" destId="{47A77E54-F96C-4EE7-8D2E-183A24C371A1}" srcOrd="0" destOrd="0" presId="urn:microsoft.com/office/officeart/2005/8/layout/venn1"/>
    <dgm:cxn modelId="{1C13A5F4-4C0D-43C3-9D67-2F7D90F9EC50}" type="presParOf" srcId="{33F96746-C657-4D75-A4CE-4F2A8E607D3F}" destId="{35512AD4-4297-45B5-9517-2044B9F11679}" srcOrd="1" destOrd="0" presId="urn:microsoft.com/office/officeart/2005/8/layout/venn1"/>
    <dgm:cxn modelId="{27DA6A19-2317-4263-8251-1F9F5EFA12C3}" type="presParOf" srcId="{33F96746-C657-4D75-A4CE-4F2A8E607D3F}" destId="{5B1673D2-D7B1-4A6A-97AB-D844A8276E54}" srcOrd="2" destOrd="0" presId="urn:microsoft.com/office/officeart/2005/8/layout/venn1"/>
    <dgm:cxn modelId="{34429F55-9B11-4A16-B6C2-488352E8ACBA}" type="presParOf" srcId="{33F96746-C657-4D75-A4CE-4F2A8E607D3F}" destId="{7F69FE99-2B6C-4C28-9321-F0761522DD06}" srcOrd="3" destOrd="0" presId="urn:microsoft.com/office/officeart/2005/8/layout/venn1"/>
    <dgm:cxn modelId="{5F5B5FAA-4944-408B-8A30-A26F058611E2}" type="presParOf" srcId="{33F96746-C657-4D75-A4CE-4F2A8E607D3F}" destId="{3C029AE0-166C-410C-B208-003AE908B7C2}" srcOrd="4" destOrd="0" presId="urn:microsoft.com/office/officeart/2005/8/layout/venn1"/>
    <dgm:cxn modelId="{C7215A84-0CC0-4923-BBD3-6023684ED345}" type="presParOf" srcId="{33F96746-C657-4D75-A4CE-4F2A8E607D3F}" destId="{80EE2ACB-4325-45F6-B618-E02E0492FBB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77E54-F96C-4EE7-8D2E-183A24C371A1}">
      <dsp:nvSpPr>
        <dsp:cNvPr id="0" name=""/>
        <dsp:cNvSpPr/>
      </dsp:nvSpPr>
      <dsp:spPr>
        <a:xfrm>
          <a:off x="3111438" y="141187"/>
          <a:ext cx="2921122" cy="2921122"/>
        </a:xfrm>
        <a:prstGeom prst="ellipse">
          <a:avLst/>
        </a:prstGeom>
        <a:solidFill>
          <a:schemeClr val="tx1">
            <a:lumMod val="85000"/>
            <a:lumOff val="1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Arial" pitchFamily="34" charset="0"/>
              <a:cs typeface="Arial" pitchFamily="34" charset="0"/>
            </a:rPr>
            <a:t>youth development</a:t>
          </a:r>
          <a:endParaRPr lang="en-US" sz="2600" b="1" kern="1200" dirty="0">
            <a:solidFill>
              <a:schemeClr val="bg1"/>
            </a:solidFill>
            <a:latin typeface="Arial" pitchFamily="34" charset="0"/>
            <a:cs typeface="Arial" pitchFamily="34" charset="0"/>
          </a:endParaRPr>
        </a:p>
      </dsp:txBody>
      <dsp:txXfrm>
        <a:off x="3500921" y="652384"/>
        <a:ext cx="2142156" cy="1314505"/>
      </dsp:txXfrm>
    </dsp:sp>
    <dsp:sp modelId="{5B1673D2-D7B1-4A6A-97AB-D844A8276E54}">
      <dsp:nvSpPr>
        <dsp:cNvPr id="0" name=""/>
        <dsp:cNvSpPr/>
      </dsp:nvSpPr>
      <dsp:spPr>
        <a:xfrm>
          <a:off x="4165477" y="1966889"/>
          <a:ext cx="2921122" cy="2921122"/>
        </a:xfrm>
        <a:prstGeom prst="ellipse">
          <a:avLst/>
        </a:prstGeom>
        <a:solidFill>
          <a:schemeClr val="accent2">
            <a:lumMod val="7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Arial" pitchFamily="34" charset="0"/>
              <a:cs typeface="Arial" pitchFamily="34" charset="0"/>
            </a:rPr>
            <a:t>school-age child care</a:t>
          </a:r>
          <a:endParaRPr lang="en-US" sz="2600" b="1" kern="1200" dirty="0">
            <a:solidFill>
              <a:schemeClr val="bg1"/>
            </a:solidFill>
            <a:latin typeface="Arial" pitchFamily="34" charset="0"/>
            <a:cs typeface="Arial" pitchFamily="34" charset="0"/>
          </a:endParaRPr>
        </a:p>
      </dsp:txBody>
      <dsp:txXfrm>
        <a:off x="5058853" y="2721512"/>
        <a:ext cx="1752673" cy="1606617"/>
      </dsp:txXfrm>
    </dsp:sp>
    <dsp:sp modelId="{3C029AE0-166C-410C-B208-003AE908B7C2}">
      <dsp:nvSpPr>
        <dsp:cNvPr id="0" name=""/>
        <dsp:cNvSpPr/>
      </dsp:nvSpPr>
      <dsp:spPr>
        <a:xfrm>
          <a:off x="2057400" y="1966889"/>
          <a:ext cx="2921122" cy="2921122"/>
        </a:xfrm>
        <a:prstGeom prst="ellipse">
          <a:avLst/>
        </a:prstGeom>
        <a:solidFill>
          <a:schemeClr val="tx2">
            <a:lumMod val="7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Arial" pitchFamily="34" charset="0"/>
              <a:cs typeface="Arial" pitchFamily="34" charset="0"/>
            </a:rPr>
            <a:t>school-linked</a:t>
          </a:r>
          <a:br>
            <a:rPr lang="en-US" sz="2600" b="1" kern="1200" dirty="0" smtClean="0">
              <a:solidFill>
                <a:schemeClr val="bg1"/>
              </a:solidFill>
              <a:latin typeface="Arial" pitchFamily="34" charset="0"/>
              <a:cs typeface="Arial" pitchFamily="34" charset="0"/>
            </a:rPr>
          </a:br>
          <a:r>
            <a:rPr lang="en-US" sz="2600" b="1" kern="1200" dirty="0" smtClean="0">
              <a:solidFill>
                <a:schemeClr val="bg1"/>
              </a:solidFill>
              <a:latin typeface="Arial" pitchFamily="34" charset="0"/>
              <a:cs typeface="Arial" pitchFamily="34" charset="0"/>
            </a:rPr>
            <a:t>&amp;</a:t>
          </a:r>
          <a:br>
            <a:rPr lang="en-US" sz="2600" b="1" kern="1200" dirty="0" smtClean="0">
              <a:solidFill>
                <a:schemeClr val="bg1"/>
              </a:solidFill>
              <a:latin typeface="Arial" pitchFamily="34" charset="0"/>
              <a:cs typeface="Arial" pitchFamily="34" charset="0"/>
            </a:rPr>
          </a:br>
          <a:r>
            <a:rPr lang="en-US" sz="2600" b="1" kern="1200" dirty="0" smtClean="0">
              <a:solidFill>
                <a:schemeClr val="bg1"/>
              </a:solidFill>
              <a:latin typeface="Arial" pitchFamily="34" charset="0"/>
              <a:cs typeface="Arial" pitchFamily="34" charset="0"/>
            </a:rPr>
            <a:t>school-based</a:t>
          </a:r>
          <a:endParaRPr lang="en-US" sz="2600" b="1" kern="1200" dirty="0">
            <a:solidFill>
              <a:schemeClr val="bg1"/>
            </a:solidFill>
            <a:latin typeface="Arial" pitchFamily="34" charset="0"/>
            <a:cs typeface="Arial" pitchFamily="34" charset="0"/>
          </a:endParaRPr>
        </a:p>
      </dsp:txBody>
      <dsp:txXfrm>
        <a:off x="2332472" y="2721512"/>
        <a:ext cx="1752673" cy="16066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59BD31-E683-4D1D-B8F1-14F46F4EF489}" type="datetimeFigureOut">
              <a:rPr lang="en-US" smtClean="0"/>
              <a:t>6/22/2017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C21DD9-9407-4FD1-8594-B641C6783E9B}" type="slidenum">
              <a:rPr lang="en-US" smtClean="0"/>
              <a:t>‹#›</a:t>
            </a:fld>
            <a:endParaRPr lang="en-US"/>
          </a:p>
        </p:txBody>
      </p:sp>
    </p:spTree>
    <p:extLst>
      <p:ext uri="{BB962C8B-B14F-4D97-AF65-F5344CB8AC3E}">
        <p14:creationId xmlns:p14="http://schemas.microsoft.com/office/powerpoint/2010/main" val="1218084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DB9AB-94AD-4D36-8E58-3A795D6A81CD}" type="datetimeFigureOut">
              <a:rPr lang="en-US" smtClean="0"/>
              <a:t>6/22/2017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98EFC-EA7B-405B-930B-19DEC1219C19}" type="slidenum">
              <a:rPr lang="en-US" smtClean="0"/>
              <a:t>‹#›</a:t>
            </a:fld>
            <a:endParaRPr lang="en-US"/>
          </a:p>
        </p:txBody>
      </p:sp>
    </p:spTree>
    <p:extLst>
      <p:ext uri="{BB962C8B-B14F-4D97-AF65-F5344CB8AC3E}">
        <p14:creationId xmlns:p14="http://schemas.microsoft.com/office/powerpoint/2010/main" val="11758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sz="1600" dirty="0"/>
              <a:t>If you are not already familiar with PSAYDN.  Our mission is to promote  sustainable, high-quality out-of-school time youth development programs through advocacy and capacity building for PA’s children, youth and families.  We are one of 50 state afterschool networks funded by the Charles Stewart Mott foundation. </a:t>
            </a:r>
          </a:p>
          <a:p>
            <a:endParaRPr lang="en-US" sz="1600" dirty="0"/>
          </a:p>
          <a:p>
            <a:r>
              <a:rPr lang="en-US" sz="1600" dirty="0"/>
              <a:t>Our main goals are one, to connect people by creating a sustainable structure of partnerships, focused on supporting policy development at all levels.</a:t>
            </a:r>
          </a:p>
          <a:p>
            <a:r>
              <a:rPr lang="en-US" sz="1600" dirty="0"/>
              <a:t> </a:t>
            </a:r>
          </a:p>
          <a:p>
            <a:r>
              <a:rPr lang="en-US" sz="1600" dirty="0"/>
              <a:t>We also work to create opportunity by supporting the development and growth of statewide policies that will secure the resources that are needed to sustain new and existing out-of-school time programs.</a:t>
            </a:r>
          </a:p>
          <a:p>
            <a:r>
              <a:rPr lang="en-US" sz="1600" dirty="0"/>
              <a:t> </a:t>
            </a:r>
          </a:p>
          <a:p>
            <a:r>
              <a:rPr lang="en-US" sz="1600" dirty="0"/>
              <a:t>And we work to change lives by supporting statewide systems to ensure programs are of high quality.</a:t>
            </a:r>
          </a:p>
          <a:p>
            <a:endParaRPr lang="en-US" sz="1600" dirty="0"/>
          </a:p>
        </p:txBody>
      </p:sp>
      <p:sp>
        <p:nvSpPr>
          <p:cNvPr id="4" name="Slide Number Placeholder 3"/>
          <p:cNvSpPr>
            <a:spLocks noGrp="1"/>
          </p:cNvSpPr>
          <p:nvPr>
            <p:ph type="sldNum" sz="quarter" idx="10"/>
          </p:nvPr>
        </p:nvSpPr>
        <p:spPr/>
        <p:txBody>
          <a:bodyPr/>
          <a:lstStyle/>
          <a:p>
            <a:fld id="{3C96B944-CED2-E942-97B7-5D3A298EA09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6474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5645" indent="-286786" eaLnBrk="0" hangingPunct="0">
              <a:defRPr>
                <a:solidFill>
                  <a:schemeClr val="tx1"/>
                </a:solidFill>
                <a:latin typeface="Arial" charset="0"/>
                <a:cs typeface="Arial" charset="0"/>
              </a:defRPr>
            </a:lvl2pPr>
            <a:lvl3pPr marL="1147146" indent="-229429" eaLnBrk="0" hangingPunct="0">
              <a:defRPr>
                <a:solidFill>
                  <a:schemeClr val="tx1"/>
                </a:solidFill>
                <a:latin typeface="Arial" charset="0"/>
                <a:cs typeface="Arial" charset="0"/>
              </a:defRPr>
            </a:lvl3pPr>
            <a:lvl4pPr marL="1606003" indent="-229429" eaLnBrk="0" hangingPunct="0">
              <a:defRPr>
                <a:solidFill>
                  <a:schemeClr val="tx1"/>
                </a:solidFill>
                <a:latin typeface="Arial" charset="0"/>
                <a:cs typeface="Arial" charset="0"/>
              </a:defRPr>
            </a:lvl4pPr>
            <a:lvl5pPr marL="2064861" indent="-229429" eaLnBrk="0" hangingPunct="0">
              <a:defRPr>
                <a:solidFill>
                  <a:schemeClr val="tx1"/>
                </a:solidFill>
                <a:latin typeface="Arial" charset="0"/>
                <a:cs typeface="Arial" charset="0"/>
              </a:defRPr>
            </a:lvl5pPr>
            <a:lvl6pPr marL="2523720" indent="-229429" eaLnBrk="0" fontAlgn="base" hangingPunct="0">
              <a:spcBef>
                <a:spcPct val="0"/>
              </a:spcBef>
              <a:spcAft>
                <a:spcPct val="0"/>
              </a:spcAft>
              <a:defRPr>
                <a:solidFill>
                  <a:schemeClr val="tx1"/>
                </a:solidFill>
                <a:latin typeface="Arial" charset="0"/>
                <a:cs typeface="Arial" charset="0"/>
              </a:defRPr>
            </a:lvl6pPr>
            <a:lvl7pPr marL="2982578" indent="-229429" eaLnBrk="0" fontAlgn="base" hangingPunct="0">
              <a:spcBef>
                <a:spcPct val="0"/>
              </a:spcBef>
              <a:spcAft>
                <a:spcPct val="0"/>
              </a:spcAft>
              <a:defRPr>
                <a:solidFill>
                  <a:schemeClr val="tx1"/>
                </a:solidFill>
                <a:latin typeface="Arial" charset="0"/>
                <a:cs typeface="Arial" charset="0"/>
              </a:defRPr>
            </a:lvl7pPr>
            <a:lvl8pPr marL="3441436" indent="-229429" eaLnBrk="0" fontAlgn="base" hangingPunct="0">
              <a:spcBef>
                <a:spcPct val="0"/>
              </a:spcBef>
              <a:spcAft>
                <a:spcPct val="0"/>
              </a:spcAft>
              <a:defRPr>
                <a:solidFill>
                  <a:schemeClr val="tx1"/>
                </a:solidFill>
                <a:latin typeface="Arial" charset="0"/>
                <a:cs typeface="Arial" charset="0"/>
              </a:defRPr>
            </a:lvl8pPr>
            <a:lvl9pPr marL="3900294" indent="-229429" eaLnBrk="0" fontAlgn="base" hangingPunct="0">
              <a:spcBef>
                <a:spcPct val="0"/>
              </a:spcBef>
              <a:spcAft>
                <a:spcPct val="0"/>
              </a:spcAft>
              <a:defRPr>
                <a:solidFill>
                  <a:schemeClr val="tx1"/>
                </a:solidFill>
                <a:latin typeface="Arial" charset="0"/>
                <a:cs typeface="Arial" charset="0"/>
              </a:defRPr>
            </a:lvl9pPr>
          </a:lstStyle>
          <a:p>
            <a:pPr eaLnBrk="1" hangingPunct="1"/>
            <a:fld id="{AC78B0D8-0EF8-4456-B27A-405B1054BD47}" type="slidenum">
              <a:rPr lang="en-US" altLang="en-US" smtClean="0"/>
              <a:pPr eaLnBrk="1" hangingPunct="1"/>
              <a:t>12</a:t>
            </a:fld>
            <a:endParaRPr lang="en-US" altLang="en-US" smtClean="0"/>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en-US" altLang="en-US" sz="1600" b="1" dirty="0"/>
              <a:t>Laura</a:t>
            </a:r>
          </a:p>
          <a:p>
            <a:pPr eaLnBrk="1" hangingPunct="1"/>
            <a:endParaRPr lang="en-US" altLang="en-US" sz="1600" dirty="0"/>
          </a:p>
          <a:p>
            <a:pPr eaLnBrk="1" hangingPunct="1"/>
            <a:r>
              <a:rPr lang="en-US" altLang="en-US" sz="1600" dirty="0"/>
              <a:t>Examples include: </a:t>
            </a:r>
          </a:p>
          <a:p>
            <a:pPr marL="282492" indent="-282492">
              <a:buFont typeface="Arial" panose="020B0604020202020204" pitchFamily="34" charset="0"/>
              <a:buChar char="•"/>
            </a:pPr>
            <a:r>
              <a:rPr lang="en-US" altLang="en-US" sz="1600" dirty="0"/>
              <a:t>Providing draft legislation to be introduced, commenting on legislation</a:t>
            </a:r>
          </a:p>
          <a:p>
            <a:pPr marL="282492" indent="-282492">
              <a:buFont typeface="Arial" panose="020B0604020202020204" pitchFamily="34" charset="0"/>
              <a:buChar char="•"/>
            </a:pPr>
            <a:r>
              <a:rPr lang="en-US" altLang="en-US" sz="1600" dirty="0"/>
              <a:t>Face-to-face meetings</a:t>
            </a:r>
          </a:p>
          <a:p>
            <a:pPr marL="282492" indent="-282492">
              <a:buFont typeface="Arial" panose="020B0604020202020204" pitchFamily="34" charset="0"/>
              <a:buChar char="•"/>
            </a:pPr>
            <a:r>
              <a:rPr lang="en-US" altLang="en-US" sz="1600" dirty="0"/>
              <a:t>Asking your legislator to support or oppose legislation</a:t>
            </a:r>
          </a:p>
          <a:p>
            <a:endParaRPr lang="en-US" sz="1600" dirty="0"/>
          </a:p>
          <a:p>
            <a:r>
              <a:rPr lang="en-US" sz="1600" dirty="0"/>
              <a:t>Other examples:</a:t>
            </a:r>
          </a:p>
          <a:p>
            <a:pPr marL="169495" indent="-169495">
              <a:buFont typeface="Arial" panose="020B0604020202020204" pitchFamily="34" charset="0"/>
              <a:buChar char="•"/>
            </a:pPr>
            <a:r>
              <a:rPr lang="en-US" sz="1600" dirty="0"/>
              <a:t>Advising on the state budget</a:t>
            </a:r>
          </a:p>
          <a:p>
            <a:pPr marL="169495" indent="-169495">
              <a:buFont typeface="Arial" panose="020B0604020202020204" pitchFamily="34" charset="0"/>
              <a:buChar char="•"/>
            </a:pPr>
            <a:r>
              <a:rPr lang="en-US" sz="1600" dirty="0"/>
              <a:t>Testifying at committee hearings</a:t>
            </a:r>
          </a:p>
          <a:p>
            <a:pPr marL="169495" indent="-169495">
              <a:buFont typeface="Arial" panose="020B0604020202020204" pitchFamily="34" charset="0"/>
              <a:buChar char="•"/>
            </a:pPr>
            <a:endParaRPr lang="en-US" sz="1600" dirty="0"/>
          </a:p>
          <a:p>
            <a:endParaRPr lang="en-US" dirty="0"/>
          </a:p>
          <a:p>
            <a:r>
              <a:rPr lang="en-US" dirty="0"/>
              <a:t> Direct Lobbying is when an organization attempts to influence </a:t>
            </a:r>
            <a:r>
              <a:rPr lang="en-US" i="1" dirty="0"/>
              <a:t>specific legislation </a:t>
            </a:r>
            <a:r>
              <a:rPr lang="en-US" dirty="0"/>
              <a:t>by stating its position to a </a:t>
            </a:r>
            <a:r>
              <a:rPr lang="en-US" i="1" dirty="0"/>
              <a:t>legislator </a:t>
            </a:r>
            <a:r>
              <a:rPr lang="en-US" dirty="0"/>
              <a:t>(or other government employee who participates in the formulation of legislation) through its staff or members. Grassroots lobbying is when an organization urges the </a:t>
            </a:r>
            <a:r>
              <a:rPr lang="en-US" i="1" dirty="0"/>
              <a:t>general public </a:t>
            </a:r>
            <a:r>
              <a:rPr lang="en-US" dirty="0"/>
              <a:t>(non-members in the field) to take action on specific legislation. Key elements of grassroots lobbying include referring to specific legislation, reflecting or stating a point of view on the legislation’s merits, and encourage the general public to contact legislators. </a:t>
            </a:r>
            <a:endParaRPr lang="en-US" sz="1600" dirty="0"/>
          </a:p>
          <a:p>
            <a:pPr lvl="2" eaLnBrk="1" hangingPunct="1"/>
            <a:endParaRPr lang="en-US" altLang="en-US" sz="2400" dirty="0"/>
          </a:p>
          <a:p>
            <a:pPr lvl="2" eaLnBrk="1" hangingPunct="1"/>
            <a:endParaRPr lang="en-US" altLang="en-US" sz="2400" dirty="0"/>
          </a:p>
          <a:p>
            <a:pPr eaLnBrk="1" hangingPunct="1"/>
            <a:endParaRPr lang="en-US" altLang="en-US" dirty="0" smtClean="0"/>
          </a:p>
        </p:txBody>
      </p:sp>
    </p:spTree>
    <p:extLst>
      <p:ext uri="{BB962C8B-B14F-4D97-AF65-F5344CB8AC3E}">
        <p14:creationId xmlns:p14="http://schemas.microsoft.com/office/powerpoint/2010/main" val="585052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39F65-99F8-4148-88C9-DC8D437A9A85}" type="slidenum">
              <a:rPr lang="en-US" altLang="en-US"/>
              <a:pPr/>
              <a:t>15</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0044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Now</a:t>
            </a:r>
            <a:r>
              <a:rPr lang="en-US" baseline="0" dirty="0" smtClean="0">
                <a:solidFill>
                  <a:schemeClr val="tx1"/>
                </a:solidFill>
              </a:rPr>
              <a:t> that we’ve established the value of a self-assessment process, let’s take some time to look at the PSAYDN Self-Assessment Tool.</a:t>
            </a:r>
          </a:p>
          <a:p>
            <a:endParaRPr lang="en-US" baseline="0" dirty="0" smtClean="0">
              <a:solidFill>
                <a:schemeClr val="tx1"/>
              </a:solidFill>
            </a:endParaRPr>
          </a:p>
          <a:p>
            <a:r>
              <a:rPr lang="en-US" dirty="0" smtClean="0">
                <a:solidFill>
                  <a:schemeClr val="tx1"/>
                </a:solidFill>
              </a:rPr>
              <a:t>First,</a:t>
            </a:r>
            <a:r>
              <a:rPr lang="en-US" baseline="0" dirty="0" smtClean="0">
                <a:solidFill>
                  <a:schemeClr val="tx1"/>
                </a:solidFill>
              </a:rPr>
              <a:t> y</a:t>
            </a:r>
            <a:r>
              <a:rPr lang="en-US" dirty="0" smtClean="0">
                <a:solidFill>
                  <a:schemeClr val="tx1"/>
                </a:solidFill>
              </a:rPr>
              <a:t>ou’ll see there</a:t>
            </a:r>
            <a:r>
              <a:rPr lang="en-US" baseline="0" dirty="0" smtClean="0">
                <a:solidFill>
                  <a:schemeClr val="tx1"/>
                </a:solidFill>
              </a:rPr>
              <a:t> are 4 sections or building block areas</a:t>
            </a:r>
          </a:p>
          <a:p>
            <a:pPr marL="616676" lvl="1" indent="-168184">
              <a:buFont typeface="Arial"/>
              <a:buChar char="•"/>
            </a:pPr>
            <a:r>
              <a:rPr lang="en-US" baseline="0" dirty="0" smtClean="0">
                <a:solidFill>
                  <a:schemeClr val="tx1"/>
                </a:solidFill>
              </a:rPr>
              <a:t>Section A: Structure and Management</a:t>
            </a:r>
          </a:p>
          <a:p>
            <a:pPr marL="616676" lvl="1" indent="-168184">
              <a:buFont typeface="Arial"/>
              <a:buChar char="•"/>
            </a:pPr>
            <a:r>
              <a:rPr lang="en-US" baseline="0" dirty="0" smtClean="0">
                <a:solidFill>
                  <a:schemeClr val="tx1"/>
                </a:solidFill>
              </a:rPr>
              <a:t>Section B: Positive Connections</a:t>
            </a:r>
          </a:p>
          <a:p>
            <a:pPr marL="616676" lvl="1" indent="-168184">
              <a:buFont typeface="Arial"/>
              <a:buChar char="•"/>
            </a:pPr>
            <a:r>
              <a:rPr lang="en-US" baseline="0" dirty="0" smtClean="0">
                <a:solidFill>
                  <a:schemeClr val="tx1"/>
                </a:solidFill>
              </a:rPr>
              <a:t>Section C: Safety and Health</a:t>
            </a:r>
          </a:p>
          <a:p>
            <a:pPr marL="616676" lvl="1" indent="-168184">
              <a:buFont typeface="Arial"/>
              <a:buChar char="•"/>
            </a:pPr>
            <a:r>
              <a:rPr lang="en-US" baseline="0" dirty="0" smtClean="0">
                <a:solidFill>
                  <a:schemeClr val="tx1"/>
                </a:solidFill>
              </a:rPr>
              <a:t>Section D: Activities</a:t>
            </a:r>
          </a:p>
          <a:p>
            <a:endParaRPr lang="en-US" baseline="0" dirty="0" smtClean="0">
              <a:solidFill>
                <a:schemeClr val="tx1"/>
              </a:solidFill>
            </a:endParaRPr>
          </a:p>
          <a:p>
            <a:r>
              <a:rPr lang="en-US" baseline="0" dirty="0" smtClean="0">
                <a:solidFill>
                  <a:schemeClr val="tx1"/>
                </a:solidFill>
              </a:rPr>
              <a:t>DHS and PHMC have added an Addendum, think of it as a Section E, for elementary providers.  This addendum addresses the quality of homework assistance time in OST programs.  This section does not need to be completed by middle or high school programs.</a:t>
            </a:r>
          </a:p>
          <a:p>
            <a:endParaRPr lang="en-US" baseline="0" dirty="0" smtClean="0">
              <a:solidFill>
                <a:schemeClr val="tx1"/>
              </a:solidFill>
            </a:endParaRPr>
          </a:p>
          <a:p>
            <a:r>
              <a:rPr lang="en-US" baseline="0" dirty="0" smtClean="0">
                <a:solidFill>
                  <a:schemeClr val="tx1"/>
                </a:solidFill>
              </a:rPr>
              <a:t>A separate self-assessment is needed for each program model.</a:t>
            </a:r>
          </a:p>
          <a:p>
            <a:endParaRPr lang="en-US" baseline="0" dirty="0" smtClean="0">
              <a:solidFill>
                <a:schemeClr val="tx1"/>
              </a:solidFill>
            </a:endParaRPr>
          </a:p>
          <a:p>
            <a:r>
              <a:rPr lang="en-US" baseline="0" dirty="0" smtClean="0">
                <a:solidFill>
                  <a:schemeClr val="tx1"/>
                </a:solidFill>
              </a:rPr>
              <a:t>As the names suggest, each section has a specific focus. These areas of focus have been determined as the minimum things that high quality programs are able to demonstrate.   </a:t>
            </a:r>
          </a:p>
          <a:p>
            <a:endParaRPr lang="en-US" b="1" baseline="0" dirty="0" smtClean="0">
              <a:solidFill>
                <a:schemeClr val="tx1"/>
              </a:solidFill>
            </a:endParaRPr>
          </a:p>
          <a:p>
            <a:r>
              <a:rPr lang="en-US" b="1" baseline="0" dirty="0" smtClean="0">
                <a:solidFill>
                  <a:schemeClr val="tx1"/>
                </a:solidFill>
              </a:rPr>
              <a:t>We have cross-walked this tool with the DHS youth outcomes as well as the Site Visit Assessment Tool.  As you complete the self-assessment, you can understand how the building block areas affect site visit assessment indicator areas and ultimately how these bring you closer to meeting DHS youth outcomes.  For example, a strong staffing structure (well-trained and consistent staff) is expected to yield staff who engage youth through meaningful activities.  Engaged youth are expected to have strong relationships with staff and their peers – a DHS outcome.   </a:t>
            </a:r>
          </a:p>
          <a:p>
            <a:pPr marL="168184" indent="-168184">
              <a:buFont typeface="Arial"/>
              <a:buChar char="•"/>
            </a:pPr>
            <a:endParaRPr lang="en-US" baseline="0" dirty="0" smtClean="0">
              <a:solidFill>
                <a:schemeClr val="tx1"/>
              </a:solidFill>
            </a:endParaRPr>
          </a:p>
          <a:p>
            <a:r>
              <a:rPr lang="en-US" baseline="0" dirty="0" smtClean="0">
                <a:solidFill>
                  <a:schemeClr val="tx1"/>
                </a:solidFill>
              </a:rPr>
              <a:t>You can see that this tool uses a rating scale.  Descriptions are provided for a “1” a “3” and a “5” with the understanding that programs that exceed the standards of a 1 but fail to meet the criteria for a 3, for example, could be rated a 2.  </a:t>
            </a:r>
          </a:p>
          <a:p>
            <a:endParaRPr lang="en-US" baseline="0" dirty="0" smtClean="0">
              <a:solidFill>
                <a:schemeClr val="tx1"/>
              </a:solidFill>
            </a:endParaRPr>
          </a:p>
          <a:p>
            <a:r>
              <a:rPr lang="en-US" baseline="0" dirty="0" smtClean="0">
                <a:solidFill>
                  <a:schemeClr val="tx1"/>
                </a:solidFill>
              </a:rPr>
              <a:t>We know that some programs are going to rate higher in some areas than others. That’s okay and that’s to be expected. It’s extremely RARE that a program will score ALL 5s throughout the whole assessment. That’s NOT what DHS or PHMC is looking for. </a:t>
            </a:r>
            <a:r>
              <a:rPr lang="en-US" b="1" baseline="0" dirty="0" smtClean="0">
                <a:solidFill>
                  <a:schemeClr val="tx1"/>
                </a:solidFill>
              </a:rPr>
              <a:t>We want sites to take an HONEST look at their program in these 4 (or 5) specific areas and set some goals about how to IMPROVE, not be perfect. REMEMBER that these scores are not tied to FY 2015 funding.  It is more important to DHS and PHMC that you rate your program honestly so that we can work together toward improvement rather than have you inflate your rating and stay stagnant.  If you fail to change, you fail to grow.</a:t>
            </a:r>
          </a:p>
          <a:p>
            <a:endParaRPr lang="en-US" b="1" baseline="0" dirty="0" smtClean="0">
              <a:solidFill>
                <a:schemeClr val="tx1"/>
              </a:solidFill>
            </a:endParaRPr>
          </a:p>
          <a:p>
            <a:pPr defTabSz="896985">
              <a:defRPr/>
            </a:pPr>
            <a:r>
              <a:rPr lang="en-US" b="0" baseline="0" dirty="0" smtClean="0">
                <a:solidFill>
                  <a:schemeClr val="tx1"/>
                </a:solidFill>
              </a:rPr>
              <a:t>Something you’ll want to think about as you complete this assessment is how do we know? What’s the EVIDENCE that this is accurate? So for example A1, the second question is: </a:t>
            </a:r>
            <a:r>
              <a:rPr lang="en-US" i="1" dirty="0">
                <a:solidFill>
                  <a:schemeClr val="tx1"/>
                </a:solidFill>
              </a:rPr>
              <a:t>What methods does your program use to recruit, screen, hire, and retain qualified staff? </a:t>
            </a:r>
            <a:r>
              <a:rPr lang="en-US" dirty="0">
                <a:solidFill>
                  <a:schemeClr val="tx1"/>
                </a:solidFill>
              </a:rPr>
              <a:t> If you have a sample job description, be prepared to have it on hand to demonstrate a 2-3 rating, etc. You will have the chance to talk with your Program Specialist about what will make for reliable examples.</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7E994BC4-146F-4300-B0B4-352DCC688AE9}" type="slidenum">
              <a:rPr lang="en-US" smtClean="0"/>
              <a:pPr/>
              <a:t>16</a:t>
            </a:fld>
            <a:endParaRPr lang="en-US" dirty="0"/>
          </a:p>
        </p:txBody>
      </p:sp>
    </p:spTree>
    <p:extLst>
      <p:ext uri="{BB962C8B-B14F-4D97-AF65-F5344CB8AC3E}">
        <p14:creationId xmlns:p14="http://schemas.microsoft.com/office/powerpoint/2010/main" val="164144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39F65-99F8-4148-88C9-DC8D437A9A85}" type="slidenum">
              <a:rPr lang="en-US" altLang="en-US"/>
              <a:pPr/>
              <a:t>17</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0659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506583" indent="-506583">
              <a:buFont typeface="+mj-lt"/>
              <a:buAutoNum type="arabicPeriod"/>
            </a:pPr>
            <a:r>
              <a:rPr lang="en-US" sz="1400" b="1" dirty="0"/>
              <a:t>Serve as the voice of afterschool</a:t>
            </a:r>
            <a:r>
              <a:rPr lang="en-US" sz="1400" dirty="0"/>
              <a:t>: Collect feedback/suggestions for state plan.  Help with the draft, comment on the draft plans.</a:t>
            </a:r>
          </a:p>
          <a:p>
            <a:pPr marL="506583" indent="-506583">
              <a:buFont typeface="+mj-lt"/>
              <a:buAutoNum type="arabicPeriod"/>
            </a:pPr>
            <a:r>
              <a:rPr lang="en-US" sz="1400" b="1" dirty="0"/>
              <a:t>Engage OST partners: </a:t>
            </a:r>
            <a:r>
              <a:rPr lang="en-US" sz="1400" dirty="0"/>
              <a:t>Resources for providers, communities, allies to influence plan provided through PSAYDN website.</a:t>
            </a:r>
          </a:p>
          <a:p>
            <a:pPr marL="506583" indent="-506583">
              <a:buFont typeface="+mj-lt"/>
              <a:buAutoNum type="arabicPeriod"/>
            </a:pPr>
            <a:r>
              <a:rPr lang="en-US" sz="1400" b="1" dirty="0"/>
              <a:t>Inform OST on stakeholder opportunities</a:t>
            </a:r>
            <a:r>
              <a:rPr lang="en-US" sz="1400" dirty="0"/>
              <a:t>: Find where, when, and how to raise our voices.</a:t>
            </a:r>
          </a:p>
        </p:txBody>
      </p:sp>
      <p:sp>
        <p:nvSpPr>
          <p:cNvPr id="4" name="Slide Number Placeholder 3"/>
          <p:cNvSpPr>
            <a:spLocks noGrp="1"/>
          </p:cNvSpPr>
          <p:nvPr>
            <p:ph type="sldNum" sz="quarter" idx="10"/>
          </p:nvPr>
        </p:nvSpPr>
        <p:spPr/>
        <p:txBody>
          <a:bodyPr/>
          <a:lstStyle/>
          <a:p>
            <a:pPr defTabSz="450296">
              <a:defRPr/>
            </a:pPr>
            <a:fld id="{3C96B944-CED2-E942-97B7-5D3A298EA09D}" type="slidenum">
              <a:rPr lang="en-US">
                <a:solidFill>
                  <a:prstClr val="black"/>
                </a:solidFill>
                <a:latin typeface="Calibri"/>
              </a:rPr>
              <a:pPr defTabSz="450296">
                <a:defRPr/>
              </a:pPr>
              <a:t>18</a:t>
            </a:fld>
            <a:endParaRPr lang="en-US" dirty="0">
              <a:solidFill>
                <a:prstClr val="black"/>
              </a:solidFill>
              <a:latin typeface="Calibri"/>
            </a:endParaRPr>
          </a:p>
        </p:txBody>
      </p:sp>
    </p:spTree>
    <p:extLst>
      <p:ext uri="{BB962C8B-B14F-4D97-AF65-F5344CB8AC3E}">
        <p14:creationId xmlns:p14="http://schemas.microsoft.com/office/powerpoint/2010/main" val="140728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39F65-99F8-4148-88C9-DC8D437A9A85}" type="slidenum">
              <a:rPr lang="en-US" altLang="en-US"/>
              <a:pPr/>
              <a:t>19</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5618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39F65-99F8-4148-88C9-DC8D437A9A85}" type="slidenum">
              <a:rPr lang="en-US" altLang="en-US"/>
              <a:pPr/>
              <a:t>20</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44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b="1" dirty="0"/>
              <a:t>Laura</a:t>
            </a:r>
          </a:p>
          <a:p>
            <a:endParaRPr lang="en-US" sz="1400" dirty="0"/>
          </a:p>
          <a:p>
            <a:r>
              <a:rPr lang="en-US" dirty="0" smtClean="0"/>
              <a:t>Resources-</a:t>
            </a:r>
            <a:r>
              <a:rPr lang="en-US" dirty="0" err="1" smtClean="0"/>
              <a:t>america</a:t>
            </a:r>
            <a:r>
              <a:rPr lang="en-US" dirty="0" smtClean="0"/>
              <a:t> after 3 pm</a:t>
            </a:r>
          </a:p>
          <a:p>
            <a:r>
              <a:rPr lang="en-US" dirty="0" smtClean="0"/>
              <a:t>STEM toolkit</a:t>
            </a:r>
          </a:p>
          <a:p>
            <a:r>
              <a:rPr lang="en-US" dirty="0" smtClean="0"/>
              <a:t>ESSA</a:t>
            </a:r>
          </a:p>
          <a:p>
            <a:r>
              <a:rPr lang="en-US" dirty="0" err="1" smtClean="0"/>
              <a:t>Electino</a:t>
            </a:r>
            <a:r>
              <a:rPr lang="en-US" baseline="0" dirty="0" smtClean="0"/>
              <a:t> toolkit</a:t>
            </a:r>
            <a:endParaRPr lang="en-US" dirty="0"/>
          </a:p>
        </p:txBody>
      </p:sp>
      <p:sp>
        <p:nvSpPr>
          <p:cNvPr id="4" name="Slide Number Placeholder 3"/>
          <p:cNvSpPr>
            <a:spLocks noGrp="1"/>
          </p:cNvSpPr>
          <p:nvPr>
            <p:ph type="sldNum" sz="quarter" idx="10"/>
          </p:nvPr>
        </p:nvSpPr>
        <p:spPr/>
        <p:txBody>
          <a:bodyPr/>
          <a:lstStyle/>
          <a:p>
            <a:fld id="{3C96B944-CED2-E942-97B7-5D3A298EA09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5842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b="1" dirty="0"/>
              <a:t>Laura</a:t>
            </a:r>
          </a:p>
          <a:p>
            <a:endParaRPr lang="en-US" sz="1400" dirty="0"/>
          </a:p>
          <a:p>
            <a:r>
              <a:rPr lang="en-US" dirty="0" err="1"/>
              <a:t>Psaydn</a:t>
            </a:r>
            <a:r>
              <a:rPr lang="en-US" dirty="0"/>
              <a:t> has historically been involved in the advocacy efforts of protecting dedicated 21</a:t>
            </a:r>
            <a:r>
              <a:rPr lang="en-US" baseline="30000" dirty="0"/>
              <a:t>st</a:t>
            </a:r>
            <a:r>
              <a:rPr lang="en-US" dirty="0"/>
              <a:t> CCLC funding, even as recently in 2015, when dedicated funding was been threatened by a block grant.  </a:t>
            </a:r>
          </a:p>
          <a:p>
            <a:endParaRPr lang="en-US" dirty="0"/>
          </a:p>
          <a:p>
            <a:r>
              <a:rPr lang="en-US" dirty="0" err="1"/>
              <a:t>Fortuntely</a:t>
            </a:r>
            <a:r>
              <a:rPr lang="en-US" dirty="0"/>
              <a:t>,, dedicated funding remained in the Every student succeeds act, historic legislation that replaces No Child Left </a:t>
            </a:r>
            <a:r>
              <a:rPr lang="en-US" dirty="0" err="1"/>
              <a:t>Behond</a:t>
            </a:r>
            <a:r>
              <a:rPr lang="en-US" dirty="0"/>
              <a:t>.  </a:t>
            </a:r>
          </a:p>
          <a:p>
            <a:endParaRPr lang="en-US" dirty="0"/>
          </a:p>
        </p:txBody>
      </p:sp>
      <p:sp>
        <p:nvSpPr>
          <p:cNvPr id="4" name="Slide Number Placeholder 3"/>
          <p:cNvSpPr>
            <a:spLocks noGrp="1"/>
          </p:cNvSpPr>
          <p:nvPr>
            <p:ph type="sldNum" sz="quarter" idx="10"/>
          </p:nvPr>
        </p:nvSpPr>
        <p:spPr/>
        <p:txBody>
          <a:bodyPr/>
          <a:lstStyle/>
          <a:p>
            <a:fld id="{3C96B944-CED2-E942-97B7-5D3A298EA09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5842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Psaydn</a:t>
            </a:r>
            <a:r>
              <a:rPr lang="en-US" dirty="0" smtClean="0"/>
              <a:t> has historically been involved in the advocacy efforts of protecting dedicated 21</a:t>
            </a:r>
            <a:r>
              <a:rPr lang="en-US" baseline="30000" dirty="0" smtClean="0"/>
              <a:t>st</a:t>
            </a:r>
            <a:r>
              <a:rPr lang="en-US" dirty="0" smtClean="0"/>
              <a:t> CCLC funding, even as recently in 2015, when dedicated funding was been threatened by a block grant.  </a:t>
            </a:r>
          </a:p>
          <a:p>
            <a:endParaRPr lang="en-US" dirty="0"/>
          </a:p>
          <a:p>
            <a:r>
              <a:rPr lang="en-US" dirty="0" err="1" smtClean="0"/>
              <a:t>Fortuntely</a:t>
            </a:r>
            <a:r>
              <a:rPr lang="en-US" dirty="0" smtClean="0"/>
              <a:t>,, dedicated funding remained in the Every student succeeds act, historic legislation that replaces No Child Left </a:t>
            </a:r>
            <a:r>
              <a:rPr lang="en-US" dirty="0" err="1" smtClean="0"/>
              <a:t>Behond</a:t>
            </a:r>
            <a:r>
              <a:rPr lang="en-US" dirty="0" smtClean="0"/>
              <a:t>.  </a:t>
            </a:r>
          </a:p>
          <a:p>
            <a:endParaRPr lang="en-US" dirty="0"/>
          </a:p>
          <a:p>
            <a:r>
              <a:rPr lang="en-US" dirty="0" smtClean="0"/>
              <a:t>PA had a huge part of maintaining funding, as one of the key </a:t>
            </a:r>
            <a:r>
              <a:rPr lang="en-US" dirty="0" err="1" smtClean="0"/>
              <a:t>prponents</a:t>
            </a:r>
            <a:r>
              <a:rPr lang="en-US" dirty="0" smtClean="0"/>
              <a:t>, Congressman Lou Barletta, is a PA Congressman,  Congressman Barletta also highlighted the importance of 21</a:t>
            </a:r>
            <a:r>
              <a:rPr lang="en-US" baseline="30000" dirty="0" smtClean="0"/>
              <a:t>st</a:t>
            </a:r>
            <a:r>
              <a:rPr lang="en-US" dirty="0" smtClean="0"/>
              <a:t> CCLC funding during the hearings of Education Secretary John King.  </a:t>
            </a:r>
          </a:p>
          <a:p>
            <a:endParaRPr lang="en-US" dirty="0"/>
          </a:p>
          <a:p>
            <a:pPr>
              <a:defRPr/>
            </a:pPr>
            <a:r>
              <a:rPr lang="en-US" dirty="0" smtClean="0"/>
              <a:t>21</a:t>
            </a:r>
            <a:r>
              <a:rPr lang="en-US" baseline="30000" dirty="0" smtClean="0"/>
              <a:t>st</a:t>
            </a:r>
            <a:r>
              <a:rPr lang="en-US" dirty="0" smtClean="0"/>
              <a:t> CCLC is vital as over</a:t>
            </a:r>
            <a:endParaRPr lang="en-US" dirty="0"/>
          </a:p>
          <a:p>
            <a:pPr>
              <a:defRPr/>
            </a:pPr>
            <a:r>
              <a:rPr lang="en-US" dirty="0"/>
              <a:t>42,559 kids in PA participate in a 21</a:t>
            </a:r>
            <a:r>
              <a:rPr lang="en-US" baseline="30000" dirty="0"/>
              <a:t>st</a:t>
            </a:r>
            <a:r>
              <a:rPr lang="en-US" dirty="0"/>
              <a:t> Century Community Learning Center.</a:t>
            </a:r>
          </a:p>
          <a:p>
            <a:endParaRPr lang="en-US" dirty="0"/>
          </a:p>
          <a:p>
            <a:r>
              <a:rPr lang="en-US" dirty="0"/>
              <a:t>Not enough afterschool available but high support for public funding</a:t>
            </a:r>
          </a:p>
          <a:p>
            <a:endParaRPr lang="en-US" dirty="0"/>
          </a:p>
        </p:txBody>
      </p:sp>
      <p:sp>
        <p:nvSpPr>
          <p:cNvPr id="4" name="Slide Number Placeholder 3"/>
          <p:cNvSpPr>
            <a:spLocks noGrp="1"/>
          </p:cNvSpPr>
          <p:nvPr>
            <p:ph type="sldNum" sz="quarter" idx="10"/>
          </p:nvPr>
        </p:nvSpPr>
        <p:spPr/>
        <p:txBody>
          <a:bodyPr/>
          <a:lstStyle/>
          <a:p>
            <a:fld id="{3C96B944-CED2-E942-97B7-5D3A298EA09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76644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goals are one, to connect people by creating a sustainable structure of partnerships, focused on supporting policy development at all levels.</a:t>
            </a:r>
          </a:p>
          <a:p>
            <a:r>
              <a:rPr lang="en-US" dirty="0"/>
              <a:t> </a:t>
            </a:r>
          </a:p>
          <a:p>
            <a:r>
              <a:rPr lang="en-US" dirty="0"/>
              <a:t>We also work to create opportunity by supporting the development and growth of statewide policies that will secure the resources that are needed to sustain new and existing out-of-school time programs.</a:t>
            </a:r>
          </a:p>
          <a:p>
            <a:r>
              <a:rPr lang="en-US" dirty="0"/>
              <a:t> </a:t>
            </a:r>
          </a:p>
          <a:p>
            <a:r>
              <a:rPr lang="en-US" dirty="0"/>
              <a:t>And we </a:t>
            </a:r>
            <a:r>
              <a:rPr lang="en-US" dirty="0" smtClean="0"/>
              <a:t>work </a:t>
            </a:r>
            <a:r>
              <a:rPr lang="en-US" dirty="0"/>
              <a:t>to change lives by supporting statewide systems to ensure programs are of high quality.</a:t>
            </a:r>
          </a:p>
          <a:p>
            <a:endParaRPr lang="en-US" dirty="0"/>
          </a:p>
        </p:txBody>
      </p:sp>
      <p:sp>
        <p:nvSpPr>
          <p:cNvPr id="4" name="Slide Number Placeholder 3"/>
          <p:cNvSpPr>
            <a:spLocks noGrp="1"/>
          </p:cNvSpPr>
          <p:nvPr>
            <p:ph type="sldNum" sz="quarter" idx="10"/>
          </p:nvPr>
        </p:nvSpPr>
        <p:spPr/>
        <p:txBody>
          <a:bodyPr/>
          <a:lstStyle/>
          <a:p>
            <a:fld id="{3C96B944-CED2-E942-97B7-5D3A298EA09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2993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600" b="1" dirty="0"/>
              <a:t>Laura</a:t>
            </a:r>
          </a:p>
          <a:p>
            <a:endParaRPr lang="en-US" sz="1600" b="1" dirty="0"/>
          </a:p>
          <a:p>
            <a:r>
              <a:rPr lang="en-US" sz="1600" dirty="0"/>
              <a:t>2500 plus members</a:t>
            </a:r>
          </a:p>
          <a:p>
            <a:r>
              <a:rPr lang="en-US" sz="1600" b="1" dirty="0"/>
              <a:t>We work with a vast array of out-of-school time partners from school-based programs, private youth development programs and school-age child care.</a:t>
            </a:r>
          </a:p>
          <a:p>
            <a:endParaRPr lang="en-US" sz="1600" dirty="0"/>
          </a:p>
          <a:p>
            <a:endParaRPr lang="en-US" sz="1600" dirty="0"/>
          </a:p>
          <a:p>
            <a:endParaRPr lang="en-US" sz="1600" b="1" dirty="0"/>
          </a:p>
        </p:txBody>
      </p:sp>
      <p:sp>
        <p:nvSpPr>
          <p:cNvPr id="4" name="Slide Number Placeholder 3"/>
          <p:cNvSpPr>
            <a:spLocks noGrp="1"/>
          </p:cNvSpPr>
          <p:nvPr>
            <p:ph type="sldNum" sz="quarter" idx="10"/>
          </p:nvPr>
        </p:nvSpPr>
        <p:spPr/>
        <p:txBody>
          <a:bodyPr/>
          <a:lstStyle/>
          <a:p>
            <a:fld id="{3C96B944-CED2-E942-97B7-5D3A298EA09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3748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600" b="1" dirty="0"/>
          </a:p>
          <a:p>
            <a:pPr defTabSz="451988">
              <a:defRPr/>
            </a:pPr>
            <a:r>
              <a:rPr lang="en-US" sz="1600" dirty="0"/>
              <a:t>Our members also receive a weekly </a:t>
            </a:r>
            <a:r>
              <a:rPr lang="en-US" sz="1600" dirty="0" err="1"/>
              <a:t>eblast</a:t>
            </a:r>
            <a:r>
              <a:rPr lang="en-US" sz="1600" dirty="0"/>
              <a:t>.  The </a:t>
            </a:r>
            <a:r>
              <a:rPr lang="en-US" sz="1600" dirty="0" err="1"/>
              <a:t>Eblast</a:t>
            </a:r>
            <a:r>
              <a:rPr lang="en-US" sz="1600" dirty="0"/>
              <a:t> provides news articles, resources, grants and professional development for OST providers and partners. just started a quarterly </a:t>
            </a:r>
            <a:r>
              <a:rPr lang="en-US" sz="1600" dirty="0" err="1"/>
              <a:t>Enewsletter</a:t>
            </a:r>
            <a:r>
              <a:rPr lang="en-US" sz="1600" dirty="0"/>
              <a:t> for policymakers that is being worked on with the afterschool caucus.  </a:t>
            </a:r>
          </a:p>
          <a:p>
            <a:pPr defTabSz="451988">
              <a:defRPr/>
            </a:pPr>
            <a:endParaRPr lang="en-US" sz="1600" dirty="0"/>
          </a:p>
          <a:p>
            <a:r>
              <a:rPr lang="en-US" sz="1600" dirty="0"/>
              <a:t>We provide a wealth of resources., technical assistance and professional development opportunities.    We are also open to grant partnerships.</a:t>
            </a:r>
          </a:p>
          <a:p>
            <a:endParaRPr lang="en-US" sz="1600" dirty="0"/>
          </a:p>
          <a:p>
            <a:pPr defTabSz="451988">
              <a:defRPr/>
            </a:pPr>
            <a:endParaRPr lang="en-US" sz="1600" dirty="0"/>
          </a:p>
          <a:p>
            <a:endParaRPr lang="en-US" sz="1600" b="1" dirty="0"/>
          </a:p>
        </p:txBody>
      </p:sp>
      <p:sp>
        <p:nvSpPr>
          <p:cNvPr id="4" name="Slide Number Placeholder 3"/>
          <p:cNvSpPr>
            <a:spLocks noGrp="1"/>
          </p:cNvSpPr>
          <p:nvPr>
            <p:ph type="sldNum" sz="quarter" idx="10"/>
          </p:nvPr>
        </p:nvSpPr>
        <p:spPr/>
        <p:txBody>
          <a:bodyPr/>
          <a:lstStyle/>
          <a:p>
            <a:fld id="{3C96B944-CED2-E942-97B7-5D3A298EA09D}" type="slidenum">
              <a:rPr lang="en-US" smtClean="0"/>
              <a:pPr/>
              <a:t>5</a:t>
            </a:fld>
            <a:endParaRPr lang="en-US" dirty="0"/>
          </a:p>
        </p:txBody>
      </p:sp>
    </p:spTree>
    <p:extLst>
      <p:ext uri="{BB962C8B-B14F-4D97-AF65-F5344CB8AC3E}">
        <p14:creationId xmlns:p14="http://schemas.microsoft.com/office/powerpoint/2010/main" val="326825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members also receive a weekly </a:t>
            </a:r>
            <a:r>
              <a:rPr lang="en-US" dirty="0" err="1" smtClean="0"/>
              <a:t>eblast</a:t>
            </a:r>
            <a:r>
              <a:rPr lang="en-US" dirty="0" smtClean="0"/>
              <a:t>.  The </a:t>
            </a:r>
            <a:r>
              <a:rPr lang="en-US" dirty="0" err="1"/>
              <a:t>Eblast</a:t>
            </a:r>
            <a:r>
              <a:rPr lang="en-US" dirty="0"/>
              <a:t> provides news articles, resources, grants and professional development for OST providers and partners. </a:t>
            </a:r>
            <a:r>
              <a:rPr lang="en-US" dirty="0" smtClean="0"/>
              <a:t>We have also been sending out a monthly </a:t>
            </a:r>
            <a:r>
              <a:rPr lang="en-US" dirty="0" err="1" smtClean="0"/>
              <a:t>hlealthy</a:t>
            </a:r>
            <a:r>
              <a:rPr lang="en-US" dirty="0" smtClean="0"/>
              <a:t> living and nutrition </a:t>
            </a:r>
            <a:r>
              <a:rPr lang="en-US" dirty="0" err="1" smtClean="0"/>
              <a:t>eblast</a:t>
            </a:r>
            <a:r>
              <a:rPr lang="en-US" dirty="0" smtClean="0"/>
              <a:t> as well as just started a quarterly </a:t>
            </a:r>
            <a:r>
              <a:rPr lang="en-US" dirty="0" err="1" smtClean="0"/>
              <a:t>Enewsletter</a:t>
            </a:r>
            <a:r>
              <a:rPr lang="en-US" dirty="0" smtClean="0"/>
              <a:t> for policymakers that is being worked on with the afterschool caucus.  </a:t>
            </a:r>
            <a:endParaRPr lang="en-US" dirty="0"/>
          </a:p>
          <a:p>
            <a:endParaRPr lang="en-US" dirty="0"/>
          </a:p>
        </p:txBody>
      </p:sp>
      <p:sp>
        <p:nvSpPr>
          <p:cNvPr id="4" name="Slide Number Placeholder 3"/>
          <p:cNvSpPr>
            <a:spLocks noGrp="1"/>
          </p:cNvSpPr>
          <p:nvPr>
            <p:ph type="sldNum" sz="quarter" idx="10"/>
          </p:nvPr>
        </p:nvSpPr>
        <p:spPr/>
        <p:txBody>
          <a:bodyPr/>
          <a:lstStyle/>
          <a:p>
            <a:fld id="{3C96B944-CED2-E942-97B7-5D3A298EA09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508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b="1" dirty="0"/>
              <a:t>Laura</a:t>
            </a:r>
          </a:p>
          <a:p>
            <a:endParaRPr lang="en-US" sz="1400" dirty="0"/>
          </a:p>
          <a:p>
            <a:r>
              <a:rPr lang="en-US" dirty="0" smtClean="0"/>
              <a:t>Part of National Community of  support from Technical Assistance and research providers in afterschool…</a:t>
            </a:r>
            <a:endParaRPr lang="en-US" dirty="0"/>
          </a:p>
        </p:txBody>
      </p:sp>
      <p:sp>
        <p:nvSpPr>
          <p:cNvPr id="4" name="Slide Number Placeholder 3"/>
          <p:cNvSpPr>
            <a:spLocks noGrp="1"/>
          </p:cNvSpPr>
          <p:nvPr>
            <p:ph type="sldNum" sz="quarter" idx="10"/>
          </p:nvPr>
        </p:nvSpPr>
        <p:spPr/>
        <p:txBody>
          <a:bodyPr/>
          <a:lstStyle/>
          <a:p>
            <a:fld id="{3C96B944-CED2-E942-97B7-5D3A298EA09D}" type="slidenum">
              <a:rPr lang="en-US" smtClean="0"/>
              <a:pPr/>
              <a:t>7</a:t>
            </a:fld>
            <a:endParaRPr lang="en-US" dirty="0"/>
          </a:p>
        </p:txBody>
      </p:sp>
    </p:spTree>
    <p:extLst>
      <p:ext uri="{BB962C8B-B14F-4D97-AF65-F5344CB8AC3E}">
        <p14:creationId xmlns:p14="http://schemas.microsoft.com/office/powerpoint/2010/main" val="415842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We work with a vast array of out-of-school time partners from school-based programs, private youth development programs and school-age child care.</a:t>
            </a:r>
          </a:p>
          <a:p>
            <a:endParaRPr lang="en-US" sz="1800" b="1" dirty="0"/>
          </a:p>
          <a:p>
            <a:r>
              <a:rPr lang="en-US" altLang="en-US" sz="1800" dirty="0">
                <a:latin typeface="Arial" charset="0"/>
                <a:cs typeface="Arial" charset="0"/>
              </a:rPr>
              <a:t>On average, children spend </a:t>
            </a:r>
          </a:p>
          <a:p>
            <a:r>
              <a:rPr lang="en-US" altLang="en-US" sz="2800" dirty="0">
                <a:latin typeface="Arial" charset="0"/>
                <a:cs typeface="Arial" charset="0"/>
              </a:rPr>
              <a:t>7.47 hours and 3.62 days per week </a:t>
            </a:r>
          </a:p>
          <a:p>
            <a:r>
              <a:rPr lang="en-US" altLang="en-US" sz="1800" dirty="0">
                <a:latin typeface="Arial" charset="0"/>
                <a:cs typeface="Arial" charset="0"/>
              </a:rPr>
              <a:t>in an afterschool program.</a:t>
            </a:r>
          </a:p>
          <a:p>
            <a:endParaRPr lang="en-US" sz="1800" dirty="0"/>
          </a:p>
          <a:p>
            <a:r>
              <a:rPr lang="en-US" sz="1800" dirty="0"/>
              <a:t>Programs are vita </a:t>
            </a:r>
            <a:r>
              <a:rPr lang="en-US" sz="1800" dirty="0" err="1"/>
              <a:t>lto</a:t>
            </a:r>
            <a:r>
              <a:rPr lang="en-US" sz="1800" dirty="0"/>
              <a:t> child’s development.</a:t>
            </a:r>
          </a:p>
          <a:p>
            <a:endParaRPr lang="en-US" dirty="0"/>
          </a:p>
          <a:p>
            <a:endParaRPr lang="en-US" dirty="0"/>
          </a:p>
        </p:txBody>
      </p:sp>
      <p:sp>
        <p:nvSpPr>
          <p:cNvPr id="4" name="Slide Number Placeholder 3"/>
          <p:cNvSpPr>
            <a:spLocks noGrp="1"/>
          </p:cNvSpPr>
          <p:nvPr>
            <p:ph type="sldNum" sz="quarter" idx="10"/>
          </p:nvPr>
        </p:nvSpPr>
        <p:spPr/>
        <p:txBody>
          <a:bodyPr/>
          <a:lstStyle/>
          <a:p>
            <a:fld id="{3C96B944-CED2-E942-97B7-5D3A298EA09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6782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b="1" dirty="0"/>
              <a:t>Laura</a:t>
            </a:r>
          </a:p>
          <a:p>
            <a:endParaRPr lang="en-US" sz="1400" dirty="0"/>
          </a:p>
          <a:p>
            <a:r>
              <a:rPr lang="en-US" dirty="0" smtClean="0"/>
              <a:t>Resources-</a:t>
            </a:r>
            <a:r>
              <a:rPr lang="en-US" dirty="0" err="1" smtClean="0"/>
              <a:t>america</a:t>
            </a:r>
            <a:r>
              <a:rPr lang="en-US" dirty="0" smtClean="0"/>
              <a:t> after 3 pm</a:t>
            </a:r>
          </a:p>
          <a:p>
            <a:r>
              <a:rPr lang="en-US" dirty="0" smtClean="0"/>
              <a:t>STEM toolkit</a:t>
            </a:r>
          </a:p>
          <a:p>
            <a:r>
              <a:rPr lang="en-US" dirty="0" smtClean="0"/>
              <a:t>ESSA</a:t>
            </a:r>
          </a:p>
          <a:p>
            <a:r>
              <a:rPr lang="en-US" dirty="0" err="1" smtClean="0"/>
              <a:t>Electino</a:t>
            </a:r>
            <a:r>
              <a:rPr lang="en-US" baseline="0" dirty="0" smtClean="0"/>
              <a:t> toolkit</a:t>
            </a:r>
            <a:endParaRPr lang="en-US" dirty="0"/>
          </a:p>
        </p:txBody>
      </p:sp>
      <p:sp>
        <p:nvSpPr>
          <p:cNvPr id="4" name="Slide Number Placeholder 3"/>
          <p:cNvSpPr>
            <a:spLocks noGrp="1"/>
          </p:cNvSpPr>
          <p:nvPr>
            <p:ph type="sldNum" sz="quarter" idx="10"/>
          </p:nvPr>
        </p:nvSpPr>
        <p:spPr/>
        <p:txBody>
          <a:bodyPr/>
          <a:lstStyle/>
          <a:p>
            <a:pPr defTabSz="450296">
              <a:defRPr/>
            </a:pPr>
            <a:fld id="{3C96B944-CED2-E942-97B7-5D3A298EA09D}" type="slidenum">
              <a:rPr lang="en-US">
                <a:solidFill>
                  <a:prstClr val="black"/>
                </a:solidFill>
                <a:latin typeface="Calibri"/>
              </a:rPr>
              <a:pPr defTabSz="450296">
                <a:defRPr/>
              </a:pPr>
              <a:t>10</a:t>
            </a:fld>
            <a:endParaRPr lang="en-US" dirty="0">
              <a:solidFill>
                <a:prstClr val="black"/>
              </a:solidFill>
              <a:latin typeface="Calibri"/>
            </a:endParaRPr>
          </a:p>
        </p:txBody>
      </p:sp>
    </p:spTree>
    <p:extLst>
      <p:ext uri="{BB962C8B-B14F-4D97-AF65-F5344CB8AC3E}">
        <p14:creationId xmlns:p14="http://schemas.microsoft.com/office/powerpoint/2010/main" val="237935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pPr>
              <a:defRPr/>
            </a:pPr>
            <a:r>
              <a:rPr lang="en-US" sz="1600" b="1" dirty="0"/>
              <a:t>Laura</a:t>
            </a:r>
          </a:p>
          <a:p>
            <a:pPr>
              <a:defRPr/>
            </a:pPr>
            <a:endParaRPr lang="en-US" sz="1600" dirty="0"/>
          </a:p>
          <a:p>
            <a:r>
              <a:rPr lang="en-US" sz="1600" i="1" dirty="0"/>
              <a:t>Being part of the national network provides for  a lot of useful data. </a:t>
            </a:r>
          </a:p>
          <a:p>
            <a:endParaRPr lang="en-US" sz="1600" i="1" dirty="0"/>
          </a:p>
          <a:p>
            <a:r>
              <a:rPr lang="en-US" sz="1600" i="1" dirty="0"/>
              <a:t>America After 3PM</a:t>
            </a:r>
            <a:r>
              <a:rPr lang="en-US" sz="1600" dirty="0"/>
              <a:t> spans a decade of data chronicling how children spend the hours between 3 and 6 p.m. — and is </a:t>
            </a:r>
            <a:r>
              <a:rPr lang="en-US" sz="1600" dirty="0" err="1"/>
              <a:t>avaialble</a:t>
            </a:r>
            <a:r>
              <a:rPr lang="en-US" sz="1600" dirty="0"/>
              <a:t> through the afterschool alliance a</a:t>
            </a:r>
          </a:p>
          <a:p>
            <a:r>
              <a:rPr lang="en-US" sz="1600" dirty="0"/>
              <a:t> It highlights the trends of afterschool program participation, documents the benefits associated with participation in afterschool programs, and measures public support for afterschool programs. </a:t>
            </a:r>
          </a:p>
          <a:p>
            <a:endParaRPr lang="en-US" sz="1600" dirty="0"/>
          </a:p>
          <a:p>
            <a:r>
              <a:rPr lang="en-US" sz="1600" dirty="0"/>
              <a:t>You can download the latest edition of </a:t>
            </a:r>
            <a:r>
              <a:rPr lang="en-US" sz="1600" i="1" dirty="0"/>
              <a:t>America After 3PM</a:t>
            </a:r>
            <a:r>
              <a:rPr lang="en-US" sz="1600" dirty="0"/>
              <a:t>, or learn about special topics on afterschool, through their special reports such as health and wellness , STEM , summer learning or top 10 states for afterschool.</a:t>
            </a:r>
          </a:p>
          <a:p>
            <a:pPr>
              <a:defRPr/>
            </a:pPr>
            <a:endParaRPr lang="en-US" sz="1600" dirty="0"/>
          </a:p>
          <a:p>
            <a:pPr>
              <a:defRPr/>
            </a:pPr>
            <a:r>
              <a:rPr lang="en-US" sz="1600" dirty="0"/>
              <a:t>1.4 million school-age children and youth in PA have working parents</a:t>
            </a:r>
          </a:p>
          <a:p>
            <a:pPr>
              <a:defRPr/>
            </a:pPr>
            <a:endParaRPr lang="en-US" sz="1600" dirty="0"/>
          </a:p>
          <a:p>
            <a:pPr>
              <a:defRPr/>
            </a:pPr>
            <a:endParaRPr lang="en-US" sz="1600" dirty="0"/>
          </a:p>
          <a:p>
            <a:pPr>
              <a:defRPr/>
            </a:pPr>
            <a:r>
              <a:rPr lang="en-US" sz="1600" dirty="0"/>
              <a:t>42,559 kids in PA participate in a 21</a:t>
            </a:r>
            <a:r>
              <a:rPr lang="en-US" sz="1600" baseline="30000" dirty="0"/>
              <a:t>st</a:t>
            </a:r>
            <a:r>
              <a:rPr lang="en-US" sz="1600" dirty="0"/>
              <a:t> Century Community Learning Center.</a:t>
            </a:r>
          </a:p>
          <a:p>
            <a:endParaRPr lang="en-US" sz="1600" dirty="0"/>
          </a:p>
        </p:txBody>
      </p:sp>
      <p:sp>
        <p:nvSpPr>
          <p:cNvPr id="4" name="Slide Number Placeholder 3"/>
          <p:cNvSpPr>
            <a:spLocks noGrp="1"/>
          </p:cNvSpPr>
          <p:nvPr>
            <p:ph type="sldNum" sz="quarter" idx="10"/>
          </p:nvPr>
        </p:nvSpPr>
        <p:spPr/>
        <p:txBody>
          <a:bodyPr/>
          <a:lstStyle/>
          <a:p>
            <a:fld id="{3C96B944-CED2-E942-97B7-5D3A298EA09D}" type="slidenum">
              <a:rPr lang="en-US" smtClean="0"/>
              <a:pPr/>
              <a:t>11</a:t>
            </a:fld>
            <a:endParaRPr lang="en-US" dirty="0"/>
          </a:p>
        </p:txBody>
      </p:sp>
    </p:spTree>
    <p:extLst>
      <p:ext uri="{BB962C8B-B14F-4D97-AF65-F5344CB8AC3E}">
        <p14:creationId xmlns:p14="http://schemas.microsoft.com/office/powerpoint/2010/main" val="766447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01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25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594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0"/>
            <a:ext cx="4040188"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80"/>
            <a:ext cx="4041775"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310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1265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131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5"/>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34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41"/>
            <a:ext cx="5791200" cy="487363"/>
          </a:xfrm>
          <a:prstGeom prst="rect">
            <a:avLst/>
          </a:prstGeom>
        </p:spPr>
        <p:txBody>
          <a:bodyPr/>
          <a:lstStyle>
            <a:lvl1pPr algn="r">
              <a:defRPr sz="3200" b="1" spc="-150">
                <a:solidFill>
                  <a:srgbClr val="FFD457"/>
                </a:solidFill>
                <a:effectLst/>
                <a:latin typeface="+mn-lt"/>
              </a:defRPr>
            </a:lvl1pPr>
          </a:lstStyle>
          <a:p>
            <a:endParaRPr lang="en-US" dirty="0"/>
          </a:p>
        </p:txBody>
      </p:sp>
      <p:sp>
        <p:nvSpPr>
          <p:cNvPr id="3" name="Content Placeholder 1"/>
          <p:cNvSpPr>
            <a:spLocks noGrp="1"/>
          </p:cNvSpPr>
          <p:nvPr>
            <p:ph idx="10"/>
          </p:nvPr>
        </p:nvSpPr>
        <p:spPr>
          <a:xfrm>
            <a:off x="457200" y="1371601"/>
            <a:ext cx="8229600" cy="4754563"/>
          </a:xfrm>
          <a:prstGeom prst="rect">
            <a:avLst/>
          </a:prstGeom>
        </p:spPr>
        <p:txBody>
          <a:bodyPr/>
          <a:lstStyle>
            <a:lvl1pPr marL="0" indent="0">
              <a:buClr>
                <a:srgbClr val="00477F"/>
              </a:buClr>
              <a:buNone/>
              <a:defRPr>
                <a:solidFill>
                  <a:srgbClr val="00477F"/>
                </a:solidFill>
              </a:defRPr>
            </a:lvl1pPr>
            <a:lvl2pPr>
              <a:buClr>
                <a:srgbClr val="00477F"/>
              </a:buClr>
              <a:defRPr>
                <a:solidFill>
                  <a:srgbClr val="00477F"/>
                </a:solidFill>
              </a:defRPr>
            </a:lvl2pPr>
            <a:lvl3pPr>
              <a:buClr>
                <a:srgbClr val="00477F"/>
              </a:buClr>
              <a:defRPr>
                <a:solidFill>
                  <a:srgbClr val="00477F"/>
                </a:solidFill>
              </a:defRPr>
            </a:lvl3pPr>
            <a:lvl4pPr>
              <a:buClr>
                <a:srgbClr val="00477F"/>
              </a:buClr>
              <a:defRPr>
                <a:solidFill>
                  <a:srgbClr val="00477F"/>
                </a:solidFill>
              </a:defRPr>
            </a:lvl4pPr>
          </a:lstStyle>
          <a:p>
            <a:pPr lvl="0"/>
            <a:endParaRPr lang="en-US" dirty="0"/>
          </a:p>
        </p:txBody>
      </p:sp>
    </p:spTree>
    <p:extLst>
      <p:ext uri="{BB962C8B-B14F-4D97-AF65-F5344CB8AC3E}">
        <p14:creationId xmlns:p14="http://schemas.microsoft.com/office/powerpoint/2010/main" val="89442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457200"/>
            <a:fld id="{8BD75BF2-031D-402B-A335-182BEA99FD40}" type="datetimeFigureOut">
              <a:rPr lang="en-US" smtClean="0">
                <a:solidFill>
                  <a:prstClr val="black"/>
                </a:solidFill>
              </a:rPr>
              <a:pPr defTabSz="457200"/>
              <a:t>6/22/2017</a:t>
            </a:fld>
            <a:endParaRPr lang="en-US">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7747610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25592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87278"/>
            <a:ext cx="8229600" cy="463888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83949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457200"/>
            <a:fld id="{8BD75BF2-031D-402B-A335-182BEA99FD40}" type="datetimeFigureOut">
              <a:rPr lang="en-US" smtClean="0">
                <a:solidFill>
                  <a:prstClr val="black"/>
                </a:solidFill>
              </a:rPr>
              <a:pPr defTabSz="457200"/>
              <a:t>6/22/2017</a:t>
            </a:fld>
            <a:endParaRPr lang="en-US">
              <a:solidFill>
                <a:prstClr val="black"/>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8317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Content Placeholder 2"/>
          <p:cNvSpPr>
            <a:spLocks noGrp="1"/>
          </p:cNvSpPr>
          <p:nvPr>
            <p:ph idx="10" hasCustomPrompt="1"/>
          </p:nvPr>
        </p:nvSpPr>
        <p:spPr>
          <a:xfrm>
            <a:off x="457200" y="1371600"/>
            <a:ext cx="8229600" cy="4572000"/>
          </a:xfrm>
          <a:prstGeom prst="rect">
            <a:avLst/>
          </a:prstGeom>
        </p:spPr>
        <p:txBody>
          <a:bodyPr>
            <a:normAutofit/>
          </a:bodyPr>
          <a:lstStyle>
            <a:lvl1pPr marL="0" indent="0">
              <a:buNone/>
              <a:defRPr sz="2000" b="0" i="0" baseline="0"/>
            </a:lvl1pPr>
          </a:lstStyle>
          <a:p>
            <a:pPr lvl="0"/>
            <a:r>
              <a:rPr lang="en-US" dirty="0" smtClean="0"/>
              <a:t>Click to edit body copy.</a:t>
            </a:r>
          </a:p>
        </p:txBody>
      </p:sp>
      <p:sp>
        <p:nvSpPr>
          <p:cNvPr id="11" name="Title Placeholder 1"/>
          <p:cNvSpPr>
            <a:spLocks noGrp="1"/>
          </p:cNvSpPr>
          <p:nvPr>
            <p:ph type="title" hasCustomPrompt="1"/>
          </p:nvPr>
        </p:nvSpPr>
        <p:spPr>
          <a:xfrm>
            <a:off x="457200" y="274638"/>
            <a:ext cx="8229600" cy="563562"/>
          </a:xfrm>
          <a:prstGeom prst="rect">
            <a:avLst/>
          </a:prstGeom>
        </p:spPr>
        <p:txBody>
          <a:bodyPr vert="horz" lIns="91440" tIns="45720" rIns="91440" bIns="45720" rtlCol="0" anchor="ctr">
            <a:normAutofit/>
          </a:bodyPr>
          <a:lstStyle>
            <a:lvl1pPr>
              <a:defRPr/>
            </a:lvl1pPr>
          </a:lstStyle>
          <a:p>
            <a:r>
              <a:rPr lang="en-US" dirty="0" smtClean="0"/>
              <a:t>Click to edit section title.</a:t>
            </a:r>
            <a:endParaRPr lang="en-US" dirty="0"/>
          </a:p>
        </p:txBody>
      </p:sp>
      <p:sp>
        <p:nvSpPr>
          <p:cNvPr id="4"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314824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defTabSz="457200"/>
            <a:fld id="{8BD75BF2-031D-402B-A335-182BEA99FD40}" type="datetimeFigureOut">
              <a:rPr lang="en-US" smtClean="0">
                <a:solidFill>
                  <a:prstClr val="black"/>
                </a:solidFill>
              </a:rPr>
              <a:pPr defTabSz="457200"/>
              <a:t>6/22/2017</a:t>
            </a:fld>
            <a:endParaRPr lang="en-US">
              <a:solidFill>
                <a:prstClr val="black"/>
              </a:solidFill>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9723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457200"/>
            <a:fld id="{8BD75BF2-031D-402B-A335-182BEA99FD40}" type="datetimeFigureOut">
              <a:rPr lang="en-US" smtClean="0">
                <a:solidFill>
                  <a:prstClr val="black"/>
                </a:solidFill>
              </a:rPr>
              <a:pPr defTabSz="457200"/>
              <a:t>6/22/2017</a:t>
            </a:fld>
            <a:endParaRPr lang="en-US">
              <a:solidFill>
                <a:prstClr val="black"/>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087978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defTabSz="457200"/>
            <a:fld id="{00000000-1234-1234-1234-123412341234}" type="slidenum">
              <a:rPr lang="en">
                <a:solidFill>
                  <a:prstClr val="black"/>
                </a:solidFill>
              </a:rPr>
              <a:pPr defTabSz="457200"/>
              <a:t>‹#›</a:t>
            </a:fld>
            <a:endParaRPr lang="en">
              <a:solidFill>
                <a:prstClr val="black"/>
              </a:solidFill>
            </a:endParaRPr>
          </a:p>
        </p:txBody>
      </p:sp>
    </p:spTree>
    <p:extLst>
      <p:ext uri="{BB962C8B-B14F-4D97-AF65-F5344CB8AC3E}">
        <p14:creationId xmlns:p14="http://schemas.microsoft.com/office/powerpoint/2010/main" val="1214306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defTabSz="457200"/>
            <a:fld id="{8BD75BF2-031D-402B-A335-182BEA99FD40}" type="datetimeFigureOut">
              <a:rPr lang="en-US" smtClean="0">
                <a:solidFill>
                  <a:prstClr val="black"/>
                </a:solidFill>
              </a:rPr>
              <a:pPr defTabSz="457200"/>
              <a:t>6/22/2017</a:t>
            </a:fld>
            <a:endParaRPr lang="en-US">
              <a:solidFill>
                <a:prstClr val="black"/>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51831737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457200"/>
            <a:fld id="{8BD75BF2-031D-402B-A335-182BEA99FD40}" type="datetimeFigureOut">
              <a:rPr lang="en-US" smtClean="0">
                <a:solidFill>
                  <a:prstClr val="black"/>
                </a:solidFill>
              </a:rPr>
              <a:pPr defTabSz="457200"/>
              <a:t>6/22/2017</a:t>
            </a:fld>
            <a:endParaRPr lang="en-US">
              <a:solidFill>
                <a:prstClr val="black"/>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79017439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aseline="0"/>
            </a:lvl1pPr>
          </a:lstStyle>
          <a:p>
            <a:pPr>
              <a:defRPr/>
            </a:pPr>
            <a:fld id="{AE2144F2-8B3C-4491-8ABD-67DC6AA5D07E}" type="datetime1">
              <a:rPr lang="en-US" smtClean="0"/>
              <a:pPr>
                <a:defRPr/>
              </a:pPr>
              <a:t>6/22/2017</a:t>
            </a:fld>
            <a:endParaRPr lang="en-US" dirty="0"/>
          </a:p>
        </p:txBody>
      </p:sp>
      <p:sp>
        <p:nvSpPr>
          <p:cNvPr id="5" name="Footer Placeholder 4"/>
          <p:cNvSpPr>
            <a:spLocks noGrp="1"/>
          </p:cNvSpPr>
          <p:nvPr>
            <p:ph type="ftr" sz="quarter" idx="11"/>
          </p:nvPr>
        </p:nvSpPr>
        <p:spPr/>
        <p:txBody>
          <a:bodyPr/>
          <a:lstStyle>
            <a:lvl1pPr>
              <a:defRPr baseline="0"/>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lvl1pPr>
          </a:lstStyle>
          <a:p>
            <a:pPr>
              <a:defRPr/>
            </a:pPr>
            <a:fld id="{4ECA9E36-B11B-4BAC-8727-B2F0218CC282}" type="slidenum">
              <a:rPr lang="en-US"/>
              <a:pPr>
                <a:defRPr/>
              </a:pPr>
              <a:t>‹#›</a:t>
            </a:fld>
            <a:endParaRPr lang="en-US" dirty="0"/>
          </a:p>
        </p:txBody>
      </p:sp>
    </p:spTree>
    <p:extLst>
      <p:ext uri="{BB962C8B-B14F-4D97-AF65-F5344CB8AC3E}">
        <p14:creationId xmlns:p14="http://schemas.microsoft.com/office/powerpoint/2010/main" val="1401258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447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aseline="-25000" dirty="0">
              <a:solidFill>
                <a:prstClr val="white"/>
              </a:solidFill>
            </a:endParaRPr>
          </a:p>
        </p:txBody>
      </p:sp>
      <p:sp>
        <p:nvSpPr>
          <p:cNvPr id="2" name="Title 1"/>
          <p:cNvSpPr>
            <a:spLocks noGrp="1"/>
          </p:cNvSpPr>
          <p:nvPr>
            <p:ph type="title"/>
          </p:nvPr>
        </p:nvSpPr>
        <p:spPr/>
        <p:txBody>
          <a:bodyPr/>
          <a:lstStyle>
            <a:lvl1pPr>
              <a:defRPr>
                <a:solidFill>
                  <a:srgbClr val="FFE18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baseline="0"/>
            </a:lvl1pPr>
          </a:lstStyle>
          <a:p>
            <a:pPr>
              <a:defRPr/>
            </a:pPr>
            <a:fld id="{EF4AF7B2-F7EA-453E-8734-0C7D529F2595}" type="datetime1">
              <a:rPr lang="en-US" smtClean="0"/>
              <a:pPr>
                <a:defRPr/>
              </a:pPr>
              <a:t>6/22/2017</a:t>
            </a:fld>
            <a:endParaRPr lang="en-US" dirty="0"/>
          </a:p>
        </p:txBody>
      </p:sp>
      <p:sp>
        <p:nvSpPr>
          <p:cNvPr id="6" name="Footer Placeholder 4"/>
          <p:cNvSpPr>
            <a:spLocks noGrp="1"/>
          </p:cNvSpPr>
          <p:nvPr>
            <p:ph type="ftr" sz="quarter" idx="11"/>
          </p:nvPr>
        </p:nvSpPr>
        <p:spPr/>
        <p:txBody>
          <a:bodyPr/>
          <a:lstStyle>
            <a:lvl1pPr>
              <a:defRPr baseline="0"/>
            </a:lvl1pPr>
          </a:lstStyle>
          <a:p>
            <a:pPr>
              <a:defRPr/>
            </a:pPr>
            <a:endParaRPr lang="en-US" dirty="0"/>
          </a:p>
        </p:txBody>
      </p:sp>
      <p:sp>
        <p:nvSpPr>
          <p:cNvPr id="7" name="Slide Number Placeholder 5"/>
          <p:cNvSpPr>
            <a:spLocks noGrp="1"/>
          </p:cNvSpPr>
          <p:nvPr>
            <p:ph type="sldNum" sz="quarter" idx="12"/>
          </p:nvPr>
        </p:nvSpPr>
        <p:spPr/>
        <p:txBody>
          <a:bodyPr/>
          <a:lstStyle>
            <a:lvl1pPr>
              <a:defRPr baseline="0"/>
            </a:lvl1pPr>
          </a:lstStyle>
          <a:p>
            <a:pPr>
              <a:defRPr/>
            </a:pPr>
            <a:fld id="{B1D77D3F-849C-477D-BB44-16CBA91DEAA6}" type="slidenum">
              <a:rPr lang="en-US"/>
              <a:pPr>
                <a:defRPr/>
              </a:pPr>
              <a:t>‹#›</a:t>
            </a:fld>
            <a:endParaRPr lang="en-US" dirty="0"/>
          </a:p>
        </p:txBody>
      </p:sp>
    </p:spTree>
    <p:extLst>
      <p:ext uri="{BB962C8B-B14F-4D97-AF65-F5344CB8AC3E}">
        <p14:creationId xmlns:p14="http://schemas.microsoft.com/office/powerpoint/2010/main" val="4280477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aseline="0"/>
            </a:lvl1pPr>
          </a:lstStyle>
          <a:p>
            <a:pPr>
              <a:defRPr/>
            </a:pPr>
            <a:fld id="{781FFA0B-9B9E-488A-A442-368A95227D83}" type="datetime1">
              <a:rPr lang="en-US" smtClean="0"/>
              <a:pPr>
                <a:defRPr/>
              </a:pPr>
              <a:t>6/22/2017</a:t>
            </a:fld>
            <a:endParaRPr lang="en-US" dirty="0"/>
          </a:p>
        </p:txBody>
      </p:sp>
      <p:sp>
        <p:nvSpPr>
          <p:cNvPr id="5" name="Footer Placeholder 4"/>
          <p:cNvSpPr>
            <a:spLocks noGrp="1"/>
          </p:cNvSpPr>
          <p:nvPr>
            <p:ph type="ftr" sz="quarter" idx="11"/>
          </p:nvPr>
        </p:nvSpPr>
        <p:spPr/>
        <p:txBody>
          <a:bodyPr/>
          <a:lstStyle>
            <a:lvl1pPr>
              <a:defRPr baseline="0"/>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lvl1pPr>
          </a:lstStyle>
          <a:p>
            <a:pPr>
              <a:defRPr/>
            </a:pPr>
            <a:fld id="{8C6084CD-8B26-4F3C-966C-090F87D5E34E}" type="slidenum">
              <a:rPr lang="en-US"/>
              <a:pPr>
                <a:defRPr/>
              </a:pPr>
              <a:t>‹#›</a:t>
            </a:fld>
            <a:endParaRPr lang="en-US" dirty="0"/>
          </a:p>
        </p:txBody>
      </p:sp>
    </p:spTree>
    <p:extLst>
      <p:ext uri="{BB962C8B-B14F-4D97-AF65-F5344CB8AC3E}">
        <p14:creationId xmlns:p14="http://schemas.microsoft.com/office/powerpoint/2010/main" val="1246889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aseline="-25000" dirty="0">
              <a:solidFill>
                <a:prstClr val="white"/>
              </a:solidFill>
            </a:endParaRPr>
          </a:p>
        </p:txBody>
      </p:sp>
      <p:sp>
        <p:nvSpPr>
          <p:cNvPr id="2" name="Title 1"/>
          <p:cNvSpPr>
            <a:spLocks noGrp="1"/>
          </p:cNvSpPr>
          <p:nvPr>
            <p:ph type="title"/>
          </p:nvPr>
        </p:nvSpPr>
        <p:spPr/>
        <p:txBody>
          <a:bodyPr/>
          <a:lstStyle>
            <a:lvl1pPr>
              <a:defRPr>
                <a:solidFill>
                  <a:srgbClr val="FFE18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baseline="0"/>
            </a:lvl1pPr>
          </a:lstStyle>
          <a:p>
            <a:pPr>
              <a:defRPr/>
            </a:pPr>
            <a:fld id="{87796483-1D5F-478E-92C6-C22F28877BBD}" type="datetime1">
              <a:rPr lang="en-US" smtClean="0"/>
              <a:pPr>
                <a:defRPr/>
              </a:pPr>
              <a:t>6/22/2017</a:t>
            </a:fld>
            <a:endParaRPr lang="en-US" dirty="0"/>
          </a:p>
        </p:txBody>
      </p:sp>
      <p:sp>
        <p:nvSpPr>
          <p:cNvPr id="7" name="Footer Placeholder 5"/>
          <p:cNvSpPr>
            <a:spLocks noGrp="1"/>
          </p:cNvSpPr>
          <p:nvPr>
            <p:ph type="ftr" sz="quarter" idx="11"/>
          </p:nvPr>
        </p:nvSpPr>
        <p:spPr/>
        <p:txBody>
          <a:bodyPr/>
          <a:lstStyle>
            <a:lvl1pPr>
              <a:defRPr baseline="0"/>
            </a:lvl1pPr>
          </a:lstStyle>
          <a:p>
            <a:pPr>
              <a:defRPr/>
            </a:pPr>
            <a:endParaRPr lang="en-US" dirty="0"/>
          </a:p>
        </p:txBody>
      </p:sp>
      <p:sp>
        <p:nvSpPr>
          <p:cNvPr id="8" name="Slide Number Placeholder 6"/>
          <p:cNvSpPr>
            <a:spLocks noGrp="1"/>
          </p:cNvSpPr>
          <p:nvPr>
            <p:ph type="sldNum" sz="quarter" idx="12"/>
          </p:nvPr>
        </p:nvSpPr>
        <p:spPr/>
        <p:txBody>
          <a:bodyPr/>
          <a:lstStyle>
            <a:lvl1pPr>
              <a:defRPr baseline="0"/>
            </a:lvl1pPr>
          </a:lstStyle>
          <a:p>
            <a:pPr>
              <a:defRPr/>
            </a:pPr>
            <a:fld id="{6CE4827B-FBCB-45EE-A90F-A9F09FF976F1}" type="slidenum">
              <a:rPr lang="en-US"/>
              <a:pPr>
                <a:defRPr/>
              </a:pPr>
              <a:t>‹#›</a:t>
            </a:fld>
            <a:endParaRPr lang="en-US" dirty="0"/>
          </a:p>
        </p:txBody>
      </p:sp>
    </p:spTree>
    <p:extLst>
      <p:ext uri="{BB962C8B-B14F-4D97-AF65-F5344CB8AC3E}">
        <p14:creationId xmlns:p14="http://schemas.microsoft.com/office/powerpoint/2010/main" val="2126982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aseline="0"/>
            </a:lvl1pPr>
          </a:lstStyle>
          <a:p>
            <a:pPr>
              <a:defRPr/>
            </a:pPr>
            <a:fld id="{EAAEA89D-17D2-42EE-96A3-102BE580D16F}" type="datetime1">
              <a:rPr lang="en-US" smtClean="0"/>
              <a:pPr>
                <a:defRPr/>
              </a:pPr>
              <a:t>6/22/2017</a:t>
            </a:fld>
            <a:endParaRPr lang="en-US" dirty="0"/>
          </a:p>
        </p:txBody>
      </p:sp>
      <p:sp>
        <p:nvSpPr>
          <p:cNvPr id="8" name="Footer Placeholder 7"/>
          <p:cNvSpPr>
            <a:spLocks noGrp="1"/>
          </p:cNvSpPr>
          <p:nvPr>
            <p:ph type="ftr" sz="quarter" idx="11"/>
          </p:nvPr>
        </p:nvSpPr>
        <p:spPr/>
        <p:txBody>
          <a:bodyPr/>
          <a:lstStyle>
            <a:lvl1pPr>
              <a:defRPr baseline="0"/>
            </a:lvl1pPr>
          </a:lstStyle>
          <a:p>
            <a:pPr>
              <a:defRPr/>
            </a:pPr>
            <a:endParaRPr lang="en-US" dirty="0"/>
          </a:p>
        </p:txBody>
      </p:sp>
      <p:sp>
        <p:nvSpPr>
          <p:cNvPr id="9" name="Slide Number Placeholder 8"/>
          <p:cNvSpPr>
            <a:spLocks noGrp="1"/>
          </p:cNvSpPr>
          <p:nvPr>
            <p:ph type="sldNum" sz="quarter" idx="12"/>
          </p:nvPr>
        </p:nvSpPr>
        <p:spPr/>
        <p:txBody>
          <a:bodyPr/>
          <a:lstStyle>
            <a:lvl1pPr>
              <a:defRPr baseline="0"/>
            </a:lvl1pPr>
          </a:lstStyle>
          <a:p>
            <a:pPr>
              <a:defRPr/>
            </a:pPr>
            <a:fld id="{DC2F7F1D-CA7A-42A0-BDD0-AD36880BB401}" type="slidenum">
              <a:rPr lang="en-US"/>
              <a:pPr>
                <a:defRPr/>
              </a:pPr>
              <a:t>‹#›</a:t>
            </a:fld>
            <a:endParaRPr lang="en-US" dirty="0"/>
          </a:p>
        </p:txBody>
      </p:sp>
    </p:spTree>
    <p:extLst>
      <p:ext uri="{BB962C8B-B14F-4D97-AF65-F5344CB8AC3E}">
        <p14:creationId xmlns:p14="http://schemas.microsoft.com/office/powerpoint/2010/main" val="37137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s and Quot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048000"/>
            <a:ext cx="8229600" cy="2133599"/>
          </a:xfrm>
          <a:prstGeom prst="rect">
            <a:avLst/>
          </a:prstGeom>
        </p:spPr>
        <p:txBody>
          <a:bodyPr>
            <a:normAutofit/>
          </a:bodyPr>
          <a:lstStyle>
            <a:lvl1pPr marL="0" indent="0">
              <a:buNone/>
              <a:defRPr sz="2400" b="0" i="1" baseline="0"/>
            </a:lvl1pPr>
          </a:lstStyle>
          <a:p>
            <a:pPr lvl="0"/>
            <a:r>
              <a:rPr lang="en-US" dirty="0" smtClean="0"/>
              <a:t>Click to insert one statement, paragraph or quote.</a:t>
            </a:r>
          </a:p>
        </p:txBody>
      </p:sp>
      <p:sp>
        <p:nvSpPr>
          <p:cNvPr id="7" name="Title Placeholder 1"/>
          <p:cNvSpPr>
            <a:spLocks noGrp="1"/>
          </p:cNvSpPr>
          <p:nvPr>
            <p:ph type="title" hasCustomPrompt="1"/>
          </p:nvPr>
        </p:nvSpPr>
        <p:spPr>
          <a:xfrm>
            <a:off x="457200" y="274638"/>
            <a:ext cx="8229600" cy="563562"/>
          </a:xfrm>
          <a:prstGeom prst="rect">
            <a:avLst/>
          </a:prstGeom>
        </p:spPr>
        <p:txBody>
          <a:bodyPr vert="horz" lIns="91440" tIns="45720" rIns="91440" bIns="45720" rtlCol="0" anchor="ctr">
            <a:normAutofit/>
          </a:bodyPr>
          <a:lstStyle>
            <a:lvl1pPr>
              <a:defRPr/>
            </a:lvl1pPr>
          </a:lstStyle>
          <a:p>
            <a:r>
              <a:rPr lang="en-US" dirty="0" smtClean="0"/>
              <a:t>Click to edit section title.</a:t>
            </a:r>
            <a:endParaRPr lang="en-US" dirty="0"/>
          </a:p>
        </p:txBody>
      </p:sp>
      <p:sp>
        <p:nvSpPr>
          <p:cNvPr id="8" name="Content Placeholder 2"/>
          <p:cNvSpPr>
            <a:spLocks noGrp="1"/>
          </p:cNvSpPr>
          <p:nvPr>
            <p:ph idx="13" hasCustomPrompt="1"/>
          </p:nvPr>
        </p:nvSpPr>
        <p:spPr>
          <a:xfrm>
            <a:off x="5105400" y="5334000"/>
            <a:ext cx="3581400" cy="381000"/>
          </a:xfrm>
          <a:prstGeom prst="rect">
            <a:avLst/>
          </a:prstGeom>
        </p:spPr>
        <p:txBody>
          <a:bodyPr>
            <a:normAutofit/>
          </a:bodyPr>
          <a:lstStyle>
            <a:lvl1pPr marL="0" indent="0" algn="r">
              <a:buNone/>
              <a:defRPr sz="1600" baseline="0"/>
            </a:lvl1pPr>
          </a:lstStyle>
          <a:p>
            <a:pPr lvl="0"/>
            <a:r>
              <a:rPr lang="en-US" dirty="0" smtClean="0"/>
              <a:t>Click to insert credit line.</a:t>
            </a:r>
          </a:p>
        </p:txBody>
      </p:sp>
      <p:sp>
        <p:nvSpPr>
          <p:cNvPr id="5"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532199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aseline="0"/>
            </a:lvl1pPr>
          </a:lstStyle>
          <a:p>
            <a:pPr>
              <a:defRPr/>
            </a:pPr>
            <a:fld id="{B87D08C9-BD24-477F-9BCA-7D0A635A38F2}" type="datetime1">
              <a:rPr lang="en-US" smtClean="0"/>
              <a:pPr>
                <a:defRPr/>
              </a:pPr>
              <a:t>6/22/2017</a:t>
            </a:fld>
            <a:endParaRPr lang="en-US" dirty="0"/>
          </a:p>
        </p:txBody>
      </p:sp>
      <p:sp>
        <p:nvSpPr>
          <p:cNvPr id="4" name="Footer Placeholder 3"/>
          <p:cNvSpPr>
            <a:spLocks noGrp="1"/>
          </p:cNvSpPr>
          <p:nvPr>
            <p:ph type="ftr" sz="quarter" idx="11"/>
          </p:nvPr>
        </p:nvSpPr>
        <p:spPr/>
        <p:txBody>
          <a:bodyPr/>
          <a:lstStyle>
            <a:lvl1pPr>
              <a:defRPr baseline="0"/>
            </a:lvl1pPr>
          </a:lstStyle>
          <a:p>
            <a:pPr>
              <a:defRPr/>
            </a:pPr>
            <a:endParaRPr lang="en-US" dirty="0"/>
          </a:p>
        </p:txBody>
      </p:sp>
      <p:sp>
        <p:nvSpPr>
          <p:cNvPr id="5" name="Slide Number Placeholder 4"/>
          <p:cNvSpPr>
            <a:spLocks noGrp="1"/>
          </p:cNvSpPr>
          <p:nvPr>
            <p:ph type="sldNum" sz="quarter" idx="12"/>
          </p:nvPr>
        </p:nvSpPr>
        <p:spPr/>
        <p:txBody>
          <a:bodyPr/>
          <a:lstStyle>
            <a:lvl1pPr>
              <a:defRPr baseline="0"/>
            </a:lvl1pPr>
          </a:lstStyle>
          <a:p>
            <a:pPr>
              <a:defRPr/>
            </a:pPr>
            <a:fld id="{69093CD3-B6EB-4A1A-BBEE-E3F9E1824CDA}" type="slidenum">
              <a:rPr lang="en-US"/>
              <a:pPr>
                <a:defRPr/>
              </a:pPr>
              <a:t>‹#›</a:t>
            </a:fld>
            <a:endParaRPr lang="en-US" dirty="0"/>
          </a:p>
        </p:txBody>
      </p:sp>
    </p:spTree>
    <p:extLst>
      <p:ext uri="{BB962C8B-B14F-4D97-AF65-F5344CB8AC3E}">
        <p14:creationId xmlns:p14="http://schemas.microsoft.com/office/powerpoint/2010/main" val="2380593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lvl1pPr>
          </a:lstStyle>
          <a:p>
            <a:pPr>
              <a:defRPr/>
            </a:pPr>
            <a:fld id="{5AB5E462-25CB-4B9F-A689-C806EF1C12A6}" type="datetime1">
              <a:rPr lang="en-US" smtClean="0"/>
              <a:pPr>
                <a:defRPr/>
              </a:pPr>
              <a:t>6/22/2017</a:t>
            </a:fld>
            <a:endParaRPr lang="en-US" dirty="0"/>
          </a:p>
        </p:txBody>
      </p:sp>
      <p:sp>
        <p:nvSpPr>
          <p:cNvPr id="3" name="Footer Placeholder 2"/>
          <p:cNvSpPr>
            <a:spLocks noGrp="1"/>
          </p:cNvSpPr>
          <p:nvPr>
            <p:ph type="ftr" sz="quarter" idx="11"/>
          </p:nvPr>
        </p:nvSpPr>
        <p:spPr/>
        <p:txBody>
          <a:bodyPr/>
          <a:lstStyle>
            <a:lvl1pPr>
              <a:defRPr baseline="0"/>
            </a:lvl1pPr>
          </a:lstStyle>
          <a:p>
            <a:pPr>
              <a:defRPr/>
            </a:pPr>
            <a:endParaRPr lang="en-US" dirty="0"/>
          </a:p>
        </p:txBody>
      </p:sp>
      <p:sp>
        <p:nvSpPr>
          <p:cNvPr id="4" name="Slide Number Placeholder 3"/>
          <p:cNvSpPr>
            <a:spLocks noGrp="1"/>
          </p:cNvSpPr>
          <p:nvPr>
            <p:ph type="sldNum" sz="quarter" idx="12"/>
          </p:nvPr>
        </p:nvSpPr>
        <p:spPr/>
        <p:txBody>
          <a:bodyPr/>
          <a:lstStyle>
            <a:lvl1pPr>
              <a:defRPr baseline="0"/>
            </a:lvl1pPr>
          </a:lstStyle>
          <a:p>
            <a:pPr>
              <a:defRPr/>
            </a:pPr>
            <a:fld id="{C3130CF6-3AC7-48E6-BC42-DF913BB3D6A6}" type="slidenum">
              <a:rPr lang="en-US"/>
              <a:pPr>
                <a:defRPr/>
              </a:pPr>
              <a:t>‹#›</a:t>
            </a:fld>
            <a:endParaRPr lang="en-US" dirty="0"/>
          </a:p>
        </p:txBody>
      </p:sp>
    </p:spTree>
    <p:extLst>
      <p:ext uri="{BB962C8B-B14F-4D97-AF65-F5344CB8AC3E}">
        <p14:creationId xmlns:p14="http://schemas.microsoft.com/office/powerpoint/2010/main" val="1226632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0"/>
            </a:lvl1pPr>
          </a:lstStyle>
          <a:p>
            <a:pPr>
              <a:defRPr/>
            </a:pPr>
            <a:fld id="{5DF527BA-6C94-428D-91E9-68A9B0801113}" type="datetime1">
              <a:rPr lang="en-US" smtClean="0"/>
              <a:pPr>
                <a:defRPr/>
              </a:pPr>
              <a:t>6/22/2017</a:t>
            </a:fld>
            <a:endParaRPr lang="en-US" dirty="0"/>
          </a:p>
        </p:txBody>
      </p:sp>
      <p:sp>
        <p:nvSpPr>
          <p:cNvPr id="6" name="Footer Placeholder 5"/>
          <p:cNvSpPr>
            <a:spLocks noGrp="1"/>
          </p:cNvSpPr>
          <p:nvPr>
            <p:ph type="ftr" sz="quarter" idx="11"/>
          </p:nvPr>
        </p:nvSpPr>
        <p:spPr/>
        <p:txBody>
          <a:bodyPr/>
          <a:lstStyle>
            <a:lvl1pPr>
              <a:defRPr baseline="0"/>
            </a:lvl1pPr>
          </a:lstStyle>
          <a:p>
            <a:pPr>
              <a:defRPr/>
            </a:pPr>
            <a:endParaRPr lang="en-US" dirty="0"/>
          </a:p>
        </p:txBody>
      </p:sp>
      <p:sp>
        <p:nvSpPr>
          <p:cNvPr id="7" name="Slide Number Placeholder 6"/>
          <p:cNvSpPr>
            <a:spLocks noGrp="1"/>
          </p:cNvSpPr>
          <p:nvPr>
            <p:ph type="sldNum" sz="quarter" idx="12"/>
          </p:nvPr>
        </p:nvSpPr>
        <p:spPr/>
        <p:txBody>
          <a:bodyPr/>
          <a:lstStyle>
            <a:lvl1pPr>
              <a:defRPr baseline="0"/>
            </a:lvl1pPr>
          </a:lstStyle>
          <a:p>
            <a:pPr>
              <a:defRPr/>
            </a:pPr>
            <a:fld id="{0146D71B-E726-48AA-8066-B32940CC314C}" type="slidenum">
              <a:rPr lang="en-US"/>
              <a:pPr>
                <a:defRPr/>
              </a:pPr>
              <a:t>‹#›</a:t>
            </a:fld>
            <a:endParaRPr lang="en-US" dirty="0"/>
          </a:p>
        </p:txBody>
      </p:sp>
    </p:spTree>
    <p:extLst>
      <p:ext uri="{BB962C8B-B14F-4D97-AF65-F5344CB8AC3E}">
        <p14:creationId xmlns:p14="http://schemas.microsoft.com/office/powerpoint/2010/main" val="1113424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0"/>
            </a:lvl1pPr>
          </a:lstStyle>
          <a:p>
            <a:pPr>
              <a:defRPr/>
            </a:pPr>
            <a:fld id="{6DBF3451-45DD-4BC8-9C89-80EC78E414B9}" type="datetime1">
              <a:rPr lang="en-US" smtClean="0"/>
              <a:pPr>
                <a:defRPr/>
              </a:pPr>
              <a:t>6/22/2017</a:t>
            </a:fld>
            <a:endParaRPr lang="en-US" dirty="0"/>
          </a:p>
        </p:txBody>
      </p:sp>
      <p:sp>
        <p:nvSpPr>
          <p:cNvPr id="6" name="Footer Placeholder 5"/>
          <p:cNvSpPr>
            <a:spLocks noGrp="1"/>
          </p:cNvSpPr>
          <p:nvPr>
            <p:ph type="ftr" sz="quarter" idx="11"/>
          </p:nvPr>
        </p:nvSpPr>
        <p:spPr/>
        <p:txBody>
          <a:bodyPr/>
          <a:lstStyle>
            <a:lvl1pPr>
              <a:defRPr baseline="0"/>
            </a:lvl1pPr>
          </a:lstStyle>
          <a:p>
            <a:pPr>
              <a:defRPr/>
            </a:pPr>
            <a:endParaRPr lang="en-US" dirty="0"/>
          </a:p>
        </p:txBody>
      </p:sp>
      <p:sp>
        <p:nvSpPr>
          <p:cNvPr id="7" name="Slide Number Placeholder 6"/>
          <p:cNvSpPr>
            <a:spLocks noGrp="1"/>
          </p:cNvSpPr>
          <p:nvPr>
            <p:ph type="sldNum" sz="quarter" idx="12"/>
          </p:nvPr>
        </p:nvSpPr>
        <p:spPr/>
        <p:txBody>
          <a:bodyPr/>
          <a:lstStyle>
            <a:lvl1pPr>
              <a:defRPr baseline="0"/>
            </a:lvl1pPr>
          </a:lstStyle>
          <a:p>
            <a:pPr>
              <a:defRPr/>
            </a:pPr>
            <a:fld id="{B3A2A0CF-4B01-4B9B-9BF2-18C47E87F50A}" type="slidenum">
              <a:rPr lang="en-US"/>
              <a:pPr>
                <a:defRPr/>
              </a:pPr>
              <a:t>‹#›</a:t>
            </a:fld>
            <a:endParaRPr lang="en-US" dirty="0"/>
          </a:p>
        </p:txBody>
      </p:sp>
    </p:spTree>
    <p:extLst>
      <p:ext uri="{BB962C8B-B14F-4D97-AF65-F5344CB8AC3E}">
        <p14:creationId xmlns:p14="http://schemas.microsoft.com/office/powerpoint/2010/main" val="1081840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0"/>
            </a:lvl1pPr>
          </a:lstStyle>
          <a:p>
            <a:pPr>
              <a:defRPr/>
            </a:pPr>
            <a:fld id="{FCB4F74A-DC03-4E64-9322-A5FD1D853B3A}" type="datetime1">
              <a:rPr lang="en-US" smtClean="0"/>
              <a:pPr>
                <a:defRPr/>
              </a:pPr>
              <a:t>6/22/2017</a:t>
            </a:fld>
            <a:endParaRPr lang="en-US" dirty="0"/>
          </a:p>
        </p:txBody>
      </p:sp>
      <p:sp>
        <p:nvSpPr>
          <p:cNvPr id="5" name="Footer Placeholder 4"/>
          <p:cNvSpPr>
            <a:spLocks noGrp="1"/>
          </p:cNvSpPr>
          <p:nvPr>
            <p:ph type="ftr" sz="quarter" idx="11"/>
          </p:nvPr>
        </p:nvSpPr>
        <p:spPr/>
        <p:txBody>
          <a:bodyPr/>
          <a:lstStyle>
            <a:lvl1pPr>
              <a:defRPr baseline="0"/>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lvl1pPr>
          </a:lstStyle>
          <a:p>
            <a:pPr>
              <a:defRPr/>
            </a:pPr>
            <a:fld id="{A402A456-8496-4D04-9456-D958871B5A56}" type="slidenum">
              <a:rPr lang="en-US"/>
              <a:pPr>
                <a:defRPr/>
              </a:pPr>
              <a:t>‹#›</a:t>
            </a:fld>
            <a:endParaRPr lang="en-US" dirty="0"/>
          </a:p>
        </p:txBody>
      </p:sp>
    </p:spTree>
    <p:extLst>
      <p:ext uri="{BB962C8B-B14F-4D97-AF65-F5344CB8AC3E}">
        <p14:creationId xmlns:p14="http://schemas.microsoft.com/office/powerpoint/2010/main" val="3202708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0"/>
            </a:lvl1pPr>
          </a:lstStyle>
          <a:p>
            <a:pPr>
              <a:defRPr/>
            </a:pPr>
            <a:fld id="{51E34282-3CFE-4692-92EF-E43DF3904589}" type="datetime1">
              <a:rPr lang="en-US" smtClean="0"/>
              <a:pPr>
                <a:defRPr/>
              </a:pPr>
              <a:t>6/22/2017</a:t>
            </a:fld>
            <a:endParaRPr lang="en-US" dirty="0"/>
          </a:p>
        </p:txBody>
      </p:sp>
      <p:sp>
        <p:nvSpPr>
          <p:cNvPr id="5" name="Footer Placeholder 4"/>
          <p:cNvSpPr>
            <a:spLocks noGrp="1"/>
          </p:cNvSpPr>
          <p:nvPr>
            <p:ph type="ftr" sz="quarter" idx="11"/>
          </p:nvPr>
        </p:nvSpPr>
        <p:spPr/>
        <p:txBody>
          <a:bodyPr/>
          <a:lstStyle>
            <a:lvl1pPr>
              <a:defRPr baseline="0"/>
            </a:lvl1pPr>
          </a:lstStyle>
          <a:p>
            <a:pPr>
              <a:defRPr/>
            </a:pPr>
            <a:endParaRPr lang="en-US" dirty="0"/>
          </a:p>
        </p:txBody>
      </p:sp>
      <p:sp>
        <p:nvSpPr>
          <p:cNvPr id="6" name="Slide Number Placeholder 5"/>
          <p:cNvSpPr>
            <a:spLocks noGrp="1"/>
          </p:cNvSpPr>
          <p:nvPr>
            <p:ph type="sldNum" sz="quarter" idx="12"/>
          </p:nvPr>
        </p:nvSpPr>
        <p:spPr/>
        <p:txBody>
          <a:bodyPr/>
          <a:lstStyle>
            <a:lvl1pPr>
              <a:defRPr baseline="0"/>
            </a:lvl1pPr>
          </a:lstStyle>
          <a:p>
            <a:pPr>
              <a:defRPr/>
            </a:pPr>
            <a:fld id="{0848A28E-4BCA-4FC2-8DFD-EBDD07BB15C2}" type="slidenum">
              <a:rPr lang="en-US"/>
              <a:pPr>
                <a:defRPr/>
              </a:pPr>
              <a:t>‹#›</a:t>
            </a:fld>
            <a:endParaRPr lang="en-US" dirty="0"/>
          </a:p>
        </p:txBody>
      </p:sp>
    </p:spTree>
    <p:extLst>
      <p:ext uri="{BB962C8B-B14F-4D97-AF65-F5344CB8AC3E}">
        <p14:creationId xmlns:p14="http://schemas.microsoft.com/office/powerpoint/2010/main" val="793210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487362"/>
          </a:xfrm>
          <a:prstGeom prst="rect">
            <a:avLst/>
          </a:prstGeom>
        </p:spPr>
        <p:txBody>
          <a:bodyPr/>
          <a:lstStyle>
            <a:lvl1pPr algn="r">
              <a:defRPr sz="3200" b="1" spc="-150">
                <a:solidFill>
                  <a:srgbClr val="FFD457"/>
                </a:solidFill>
                <a:effectLst/>
                <a:latin typeface="+mn-lt"/>
              </a:defRPr>
            </a:lvl1pPr>
          </a:lstStyle>
          <a:p>
            <a:endParaRPr lang="en-US" dirty="0"/>
          </a:p>
        </p:txBody>
      </p:sp>
      <p:sp>
        <p:nvSpPr>
          <p:cNvPr id="3" name="Content Placeholder 1"/>
          <p:cNvSpPr>
            <a:spLocks noGrp="1"/>
          </p:cNvSpPr>
          <p:nvPr>
            <p:ph idx="10"/>
          </p:nvPr>
        </p:nvSpPr>
        <p:spPr>
          <a:xfrm>
            <a:off x="457200" y="1371600"/>
            <a:ext cx="8229600" cy="4754563"/>
          </a:xfrm>
          <a:prstGeom prst="rect">
            <a:avLst/>
          </a:prstGeom>
        </p:spPr>
        <p:txBody>
          <a:bodyPr/>
          <a:lstStyle>
            <a:lvl1pPr marL="0" indent="0">
              <a:buClr>
                <a:srgbClr val="00477F"/>
              </a:buClr>
              <a:buNone/>
              <a:defRPr>
                <a:solidFill>
                  <a:srgbClr val="00477F"/>
                </a:solidFill>
              </a:defRPr>
            </a:lvl1pPr>
            <a:lvl2pPr>
              <a:buClr>
                <a:srgbClr val="00477F"/>
              </a:buClr>
              <a:defRPr>
                <a:solidFill>
                  <a:srgbClr val="00477F"/>
                </a:solidFill>
              </a:defRPr>
            </a:lvl2pPr>
            <a:lvl3pPr>
              <a:buClr>
                <a:srgbClr val="00477F"/>
              </a:buClr>
              <a:defRPr>
                <a:solidFill>
                  <a:srgbClr val="00477F"/>
                </a:solidFill>
              </a:defRPr>
            </a:lvl3pPr>
            <a:lvl4pPr>
              <a:buClr>
                <a:srgbClr val="00477F"/>
              </a:buClr>
              <a:defRPr>
                <a:solidFill>
                  <a:srgbClr val="00477F"/>
                </a:solidFill>
              </a:defRPr>
            </a:lvl4pPr>
          </a:lstStyle>
          <a:p>
            <a:pPr lvl="0"/>
            <a:endParaRPr lang="en-US" dirty="0"/>
          </a:p>
        </p:txBody>
      </p:sp>
    </p:spTree>
    <p:extLst>
      <p:ext uri="{BB962C8B-B14F-4D97-AF65-F5344CB8AC3E}">
        <p14:creationId xmlns:p14="http://schemas.microsoft.com/office/powerpoint/2010/main" val="752574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781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69462438-6E15-4A32-B1FA-BFF68482D14D}"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359490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592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87278"/>
            <a:ext cx="8229600" cy="463888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6289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ple Quotes">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457200" y="1371601"/>
            <a:ext cx="8229600" cy="1143000"/>
          </a:xfrm>
          <a:prstGeom prst="rect">
            <a:avLst/>
          </a:prstGeom>
        </p:spPr>
        <p:txBody>
          <a:bodyPr>
            <a:normAutofit/>
          </a:bodyPr>
          <a:lstStyle>
            <a:lvl1pPr marL="0" indent="0">
              <a:buNone/>
              <a:defRPr sz="2400" b="0" i="1" baseline="0"/>
            </a:lvl1pPr>
          </a:lstStyle>
          <a:p>
            <a:pPr lvl="0"/>
            <a:r>
              <a:rPr lang="en-US" dirty="0" smtClean="0"/>
              <a:t>Click to insert statement, paragraph or quote.</a:t>
            </a:r>
          </a:p>
        </p:txBody>
      </p:sp>
      <p:sp>
        <p:nvSpPr>
          <p:cNvPr id="11" name="Title Placeholder 1"/>
          <p:cNvSpPr>
            <a:spLocks noGrp="1"/>
          </p:cNvSpPr>
          <p:nvPr>
            <p:ph type="title" hasCustomPrompt="1"/>
          </p:nvPr>
        </p:nvSpPr>
        <p:spPr>
          <a:xfrm>
            <a:off x="457200" y="274638"/>
            <a:ext cx="8229600" cy="563562"/>
          </a:xfrm>
          <a:prstGeom prst="rect">
            <a:avLst/>
          </a:prstGeom>
        </p:spPr>
        <p:txBody>
          <a:bodyPr vert="horz" lIns="91440" tIns="45720" rIns="91440" bIns="45720" rtlCol="0" anchor="ctr">
            <a:normAutofit/>
          </a:bodyPr>
          <a:lstStyle>
            <a:lvl1pPr>
              <a:defRPr/>
            </a:lvl1pPr>
          </a:lstStyle>
          <a:p>
            <a:r>
              <a:rPr lang="en-US" dirty="0" smtClean="0"/>
              <a:t>Click to edit section title.</a:t>
            </a:r>
            <a:endParaRPr lang="en-US" dirty="0"/>
          </a:p>
        </p:txBody>
      </p:sp>
      <p:sp>
        <p:nvSpPr>
          <p:cNvPr id="12" name="Content Placeholder 2"/>
          <p:cNvSpPr>
            <a:spLocks noGrp="1"/>
          </p:cNvSpPr>
          <p:nvPr>
            <p:ph idx="13" hasCustomPrompt="1"/>
          </p:nvPr>
        </p:nvSpPr>
        <p:spPr>
          <a:xfrm>
            <a:off x="5105400" y="2667000"/>
            <a:ext cx="3581400" cy="381000"/>
          </a:xfrm>
          <a:prstGeom prst="rect">
            <a:avLst/>
          </a:prstGeom>
        </p:spPr>
        <p:txBody>
          <a:bodyPr>
            <a:normAutofit/>
          </a:bodyPr>
          <a:lstStyle>
            <a:lvl1pPr marL="0" indent="0" algn="r">
              <a:buNone/>
              <a:defRPr sz="1600" baseline="0"/>
            </a:lvl1pPr>
          </a:lstStyle>
          <a:p>
            <a:pPr lvl="0"/>
            <a:r>
              <a:rPr lang="en-US" dirty="0" smtClean="0"/>
              <a:t>Click to insert credit line.</a:t>
            </a:r>
          </a:p>
        </p:txBody>
      </p:sp>
      <p:sp>
        <p:nvSpPr>
          <p:cNvPr id="13" name="Content Placeholder 2"/>
          <p:cNvSpPr>
            <a:spLocks noGrp="1"/>
          </p:cNvSpPr>
          <p:nvPr>
            <p:ph idx="14" hasCustomPrompt="1"/>
          </p:nvPr>
        </p:nvSpPr>
        <p:spPr>
          <a:xfrm>
            <a:off x="533400" y="3810000"/>
            <a:ext cx="8229600" cy="1143000"/>
          </a:xfrm>
          <a:prstGeom prst="rect">
            <a:avLst/>
          </a:prstGeom>
        </p:spPr>
        <p:txBody>
          <a:bodyPr>
            <a:normAutofit/>
          </a:bodyPr>
          <a:lstStyle>
            <a:lvl1pPr marL="0" indent="0">
              <a:buNone/>
              <a:defRPr sz="2400" b="0" i="1" baseline="0"/>
            </a:lvl1pPr>
          </a:lstStyle>
          <a:p>
            <a:pPr lvl="0"/>
            <a:r>
              <a:rPr lang="en-US" dirty="0" smtClean="0"/>
              <a:t>Click to insert statement, paragraph or quote.</a:t>
            </a:r>
          </a:p>
        </p:txBody>
      </p:sp>
      <p:sp>
        <p:nvSpPr>
          <p:cNvPr id="14" name="Content Placeholder 2"/>
          <p:cNvSpPr>
            <a:spLocks noGrp="1"/>
          </p:cNvSpPr>
          <p:nvPr>
            <p:ph idx="15" hasCustomPrompt="1"/>
          </p:nvPr>
        </p:nvSpPr>
        <p:spPr>
          <a:xfrm>
            <a:off x="5181600" y="5105399"/>
            <a:ext cx="3581400" cy="381000"/>
          </a:xfrm>
          <a:prstGeom prst="rect">
            <a:avLst/>
          </a:prstGeom>
        </p:spPr>
        <p:txBody>
          <a:bodyPr>
            <a:normAutofit/>
          </a:bodyPr>
          <a:lstStyle>
            <a:lvl1pPr marL="0" indent="0" algn="r">
              <a:buNone/>
              <a:defRPr sz="1600" baseline="0"/>
            </a:lvl1pPr>
          </a:lstStyle>
          <a:p>
            <a:pPr lvl="0"/>
            <a:r>
              <a:rPr lang="en-US" dirty="0" smtClean="0"/>
              <a:t>Click to insert credit line.</a:t>
            </a:r>
          </a:p>
        </p:txBody>
      </p:sp>
      <p:sp>
        <p:nvSpPr>
          <p:cNvPr id="7"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1259577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907832E0-7C08-409A-8EDD-D6A12A82172C}"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482906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2795866A-D0AE-43D4-9E21-213500D55C53}" type="datetime1">
              <a:rPr lang="en-US" smtClean="0">
                <a:solidFill>
                  <a:prstClr val="black"/>
                </a:solidFill>
              </a:rPr>
              <a:pPr defTabSz="457200"/>
              <a:t>6/22/2017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142628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DB2D20E1-27D2-41D4-8904-FBB78EE5313E}" type="datetime1">
              <a:rPr lang="en-US" smtClean="0">
                <a:solidFill>
                  <a:prstClr val="black"/>
                </a:solidFill>
              </a:rPr>
              <a:pPr defTabSz="457200"/>
              <a:t>6/22/2017</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936763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82CECFB6-16A6-40A8-9B98-74B0AA2E6033}" type="datetime1">
              <a:rPr lang="en-US" smtClean="0">
                <a:solidFill>
                  <a:prstClr val="black"/>
                </a:solidFill>
              </a:rPr>
              <a:pPr defTabSz="457200"/>
              <a:t>6/22/2017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08587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CA006491-69B6-46A3-AF31-AEC83581F794}" type="datetime1">
              <a:rPr lang="en-US" smtClean="0">
                <a:solidFill>
                  <a:prstClr val="black"/>
                </a:solidFill>
              </a:rPr>
              <a:pPr defTabSz="457200"/>
              <a:t>6/22/2017</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771963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820883C5-5D73-4606-B16D-9D5C4043405A}" type="datetime1">
              <a:rPr lang="en-US" smtClean="0">
                <a:solidFill>
                  <a:prstClr val="black"/>
                </a:solidFill>
              </a:rPr>
              <a:pPr defTabSz="457200"/>
              <a:t>6/22/2017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71962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ADA291E0-DF57-47B5-9D0C-58A51E9FB086}" type="datetime1">
              <a:rPr lang="en-US" smtClean="0">
                <a:solidFill>
                  <a:prstClr val="black"/>
                </a:solidFill>
              </a:rPr>
              <a:pPr defTabSz="457200"/>
              <a:t>6/22/2017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49141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98A27C8C-889C-4A52-9EF8-4D97E5818E7F}"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76937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A52E0900-C862-471A-8FC9-F403C94C576C}"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867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5B3DE825-727C-4B45-AF45-94DB3D4EBFDB}"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5EB53742-3FC4-6E4B-B608-4C9F6A30B765}" type="slidenum">
              <a:rPr lang="en-US" smtClean="0">
                <a:solidFill>
                  <a:prstClr val="black"/>
                </a:solidFill>
              </a:rPr>
              <a:pPr defTabSz="457200"/>
              <a:t>‹#›</a:t>
            </a:fld>
            <a:endParaRPr lang="en-US" dirty="0">
              <a:solidFill>
                <a:prstClr val="black"/>
              </a:solidFill>
            </a:endParaRPr>
          </a:p>
        </p:txBody>
      </p:sp>
      <p:sp>
        <p:nvSpPr>
          <p:cNvPr id="7" name="Title Placeholder 1"/>
          <p:cNvSpPr>
            <a:spLocks noGrp="1"/>
          </p:cNvSpPr>
          <p:nvPr>
            <p:ph type="title"/>
          </p:nvPr>
        </p:nvSpPr>
        <p:spPr>
          <a:xfrm>
            <a:off x="457200" y="0"/>
            <a:ext cx="8229600" cy="869795"/>
          </a:xfrm>
          <a:prstGeom prst="rect">
            <a:avLst/>
          </a:prstGeom>
        </p:spPr>
        <p:txBody>
          <a:bodyPr vert="horz" lIns="91440" tIns="45720" rIns="91440" bIns="45720" rtlCol="0" anchor="ctr">
            <a:normAutofit/>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6488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57200" y="274638"/>
            <a:ext cx="8229600" cy="563562"/>
          </a:xfrm>
          <a:prstGeom prst="rect">
            <a:avLst/>
          </a:prstGeom>
        </p:spPr>
        <p:txBody>
          <a:bodyPr vert="horz" lIns="91440" tIns="45720" rIns="91440" bIns="45720" rtlCol="0" anchor="ctr">
            <a:normAutofit/>
          </a:bodyPr>
          <a:lstStyle>
            <a:lvl1pPr>
              <a:defRPr/>
            </a:lvl1pPr>
          </a:lstStyle>
          <a:p>
            <a:r>
              <a:rPr lang="en-US" dirty="0" smtClean="0"/>
              <a:t>Click to edit section title.</a:t>
            </a:r>
            <a:endParaRPr lang="en-US" dirty="0"/>
          </a:p>
        </p:txBody>
      </p:sp>
      <p:sp>
        <p:nvSpPr>
          <p:cNvPr id="5" name="Content Placeholder 4"/>
          <p:cNvSpPr>
            <a:spLocks noGrp="1"/>
          </p:cNvSpPr>
          <p:nvPr>
            <p:ph sz="quarter" idx="11" hasCustomPrompt="1"/>
          </p:nvPr>
        </p:nvSpPr>
        <p:spPr>
          <a:xfrm>
            <a:off x="457200" y="2133600"/>
            <a:ext cx="3886200" cy="3657600"/>
          </a:xfrm>
        </p:spPr>
        <p:txBody>
          <a:bodyPr/>
          <a:lstStyle/>
          <a:p>
            <a:pPr marL="465138" lvl="1"/>
            <a:r>
              <a:rPr lang="en-US" dirty="0" smtClean="0"/>
              <a:t>Click to edit column copy.</a:t>
            </a:r>
          </a:p>
        </p:txBody>
      </p:sp>
      <p:sp>
        <p:nvSpPr>
          <p:cNvPr id="8" name="Text Placeholder 7"/>
          <p:cNvSpPr>
            <a:spLocks noGrp="1"/>
          </p:cNvSpPr>
          <p:nvPr>
            <p:ph type="body" sz="quarter" idx="12" hasCustomPrompt="1"/>
          </p:nvPr>
        </p:nvSpPr>
        <p:spPr>
          <a:xfrm>
            <a:off x="457200" y="1371600"/>
            <a:ext cx="3886200" cy="533400"/>
          </a:xfrm>
        </p:spPr>
        <p:txBody>
          <a:bodyPr/>
          <a:lstStyle>
            <a:lvl1pPr marL="0" indent="0">
              <a:buNone/>
              <a:defRPr b="1">
                <a:solidFill>
                  <a:srgbClr val="FE230A"/>
                </a:solidFill>
              </a:defRPr>
            </a:lvl1pPr>
          </a:lstStyle>
          <a:p>
            <a:pPr lvl="0"/>
            <a:r>
              <a:rPr lang="en-US" dirty="0" smtClean="0"/>
              <a:t>Click to edit column heading.</a:t>
            </a:r>
          </a:p>
        </p:txBody>
      </p:sp>
      <p:sp>
        <p:nvSpPr>
          <p:cNvPr id="12" name="Content Placeholder 4"/>
          <p:cNvSpPr>
            <a:spLocks noGrp="1"/>
          </p:cNvSpPr>
          <p:nvPr>
            <p:ph sz="quarter" idx="13" hasCustomPrompt="1"/>
          </p:nvPr>
        </p:nvSpPr>
        <p:spPr>
          <a:xfrm>
            <a:off x="4800600" y="2133600"/>
            <a:ext cx="3886200" cy="3657600"/>
          </a:xfrm>
        </p:spPr>
        <p:txBody>
          <a:bodyPr/>
          <a:lstStyle/>
          <a:p>
            <a:pPr marL="465138" lvl="1"/>
            <a:r>
              <a:rPr lang="en-US" dirty="0" smtClean="0"/>
              <a:t>Click to edit column copy.</a:t>
            </a:r>
          </a:p>
        </p:txBody>
      </p:sp>
      <p:sp>
        <p:nvSpPr>
          <p:cNvPr id="13" name="Text Placeholder 7"/>
          <p:cNvSpPr>
            <a:spLocks noGrp="1"/>
          </p:cNvSpPr>
          <p:nvPr>
            <p:ph type="body" sz="quarter" idx="14" hasCustomPrompt="1"/>
          </p:nvPr>
        </p:nvSpPr>
        <p:spPr>
          <a:xfrm>
            <a:off x="4800600" y="1371600"/>
            <a:ext cx="3886200" cy="533400"/>
          </a:xfrm>
        </p:spPr>
        <p:txBody>
          <a:bodyPr/>
          <a:lstStyle>
            <a:lvl1pPr marL="0" indent="0">
              <a:buNone/>
              <a:defRPr b="1">
                <a:solidFill>
                  <a:srgbClr val="FE230A"/>
                </a:solidFill>
              </a:defRPr>
            </a:lvl1pPr>
          </a:lstStyle>
          <a:p>
            <a:pPr lvl="0"/>
            <a:r>
              <a:rPr lang="en-US" dirty="0" smtClean="0"/>
              <a:t>Click to edit column heading.</a:t>
            </a:r>
          </a:p>
        </p:txBody>
      </p:sp>
      <p:sp>
        <p:nvSpPr>
          <p:cNvPr id="7"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4255737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03" name="Shape 103"/>
          <p:cNvSpPr>
            <a:spLocks noGrp="1"/>
          </p:cNvSpPr>
          <p:nvPr>
            <p:ph type="title"/>
          </p:nvPr>
        </p:nvSpPr>
        <p:spPr>
          <a:xfrm>
            <a:off x="1043489" y="0"/>
            <a:ext cx="7024746" cy="2170665"/>
          </a:xfrm>
          <a:prstGeom prst="rect">
            <a:avLst/>
          </a:prstGeom>
        </p:spPr>
        <p:txBody>
          <a:bodyPr anchor="b"/>
          <a:lstStyle/>
          <a:p>
            <a:pPr lvl="0">
              <a:defRPr sz="1800">
                <a:solidFill>
                  <a:srgbClr val="000000"/>
                </a:solidFill>
              </a:defRPr>
            </a:pPr>
            <a:r>
              <a:rPr sz="4000">
                <a:solidFill>
                  <a:srgbClr val="94C600"/>
                </a:solidFill>
              </a:rPr>
              <a:t>Click to edit Master title style</a:t>
            </a:r>
          </a:p>
        </p:txBody>
      </p:sp>
      <p:sp>
        <p:nvSpPr>
          <p:cNvPr id="104" name="Shape 104"/>
          <p:cNvSpPr>
            <a:spLocks noGrp="1"/>
          </p:cNvSpPr>
          <p:nvPr>
            <p:ph type="sldNum" sz="quarter" idx="2"/>
          </p:nvPr>
        </p:nvSpPr>
        <p:spPr>
          <a:xfrm>
            <a:off x="4649096" y="266083"/>
            <a:ext cx="1332157" cy="281941"/>
          </a:xfrm>
          <a:prstGeom prst="rect">
            <a:avLst/>
          </a:prstGeom>
        </p:spPr>
        <p:txBody>
          <a:bodyPr/>
          <a:lstStyle/>
          <a:p>
            <a:pPr defTabSz="457200"/>
            <a:fld id="{86CB4B4D-7CA3-9044-876B-883B54F8677D}" type="slidenum">
              <a:rPr>
                <a:solidFill>
                  <a:prstClr val="black"/>
                </a:solidFill>
              </a:rPr>
              <a:pPr defTabSz="457200"/>
              <a:t>‹#›</a:t>
            </a:fld>
            <a:endParaRPr>
              <a:solidFill>
                <a:prstClr val="black"/>
              </a:solidFill>
            </a:endParaRPr>
          </a:p>
        </p:txBody>
      </p:sp>
      <p:sp>
        <p:nvSpPr>
          <p:cNvPr id="105" name="Shape 105"/>
          <p:cNvSpPr>
            <a:spLocks noGrp="1"/>
          </p:cNvSpPr>
          <p:nvPr>
            <p:ph type="body" idx="1"/>
          </p:nvPr>
        </p:nvSpPr>
        <p:spPr>
          <a:xfrm>
            <a:off x="1042416" y="2313432"/>
            <a:ext cx="3419857" cy="4544568"/>
          </a:xfrm>
          <a:prstGeom prst="rect">
            <a:avLst/>
          </a:prstGeom>
        </p:spPr>
        <p:txBody>
          <a:bodyPr/>
          <a:lstStyle/>
          <a:p>
            <a:pPr lvl="0">
              <a:defRPr sz="1800">
                <a:solidFill>
                  <a:srgbClr val="000000"/>
                </a:solidFill>
              </a:defRPr>
            </a:pPr>
            <a:r>
              <a:rPr sz="2400">
                <a:solidFill>
                  <a:srgbClr val="3E3D2D"/>
                </a:solidFill>
              </a:rPr>
              <a:t>Click to edit Master text styles</a:t>
            </a:r>
          </a:p>
          <a:p>
            <a:pPr lvl="1">
              <a:defRPr sz="1800">
                <a:solidFill>
                  <a:srgbClr val="000000"/>
                </a:solidFill>
              </a:defRPr>
            </a:pPr>
            <a:r>
              <a:rPr sz="2400">
                <a:solidFill>
                  <a:srgbClr val="3E3D2D"/>
                </a:solidFill>
              </a:rPr>
              <a:t>Second level</a:t>
            </a:r>
          </a:p>
          <a:p>
            <a:pPr lvl="2">
              <a:defRPr sz="1800">
                <a:solidFill>
                  <a:srgbClr val="000000"/>
                </a:solidFill>
              </a:defRPr>
            </a:pPr>
            <a:r>
              <a:rPr sz="2400">
                <a:solidFill>
                  <a:srgbClr val="3E3D2D"/>
                </a:solidFill>
              </a:rPr>
              <a:t>Third level</a:t>
            </a:r>
          </a:p>
          <a:p>
            <a:pPr lvl="3">
              <a:defRPr sz="1800">
                <a:solidFill>
                  <a:srgbClr val="000000"/>
                </a:solidFill>
              </a:defRPr>
            </a:pPr>
            <a:r>
              <a:rPr sz="2400">
                <a:solidFill>
                  <a:srgbClr val="3E3D2D"/>
                </a:solidFill>
              </a:rPr>
              <a:t>Fourth level</a:t>
            </a:r>
          </a:p>
          <a:p>
            <a:pPr lvl="4">
              <a:defRPr sz="1800">
                <a:solidFill>
                  <a:srgbClr val="000000"/>
                </a:solidFill>
              </a:defRPr>
            </a:pPr>
            <a:r>
              <a:rPr sz="2400">
                <a:solidFill>
                  <a:srgbClr val="3E3D2D"/>
                </a:solidFill>
              </a:rPr>
              <a:t>Fifth level</a:t>
            </a:r>
          </a:p>
        </p:txBody>
      </p:sp>
    </p:spTree>
    <p:extLst>
      <p:ext uri="{BB962C8B-B14F-4D97-AF65-F5344CB8AC3E}">
        <p14:creationId xmlns:p14="http://schemas.microsoft.com/office/powerpoint/2010/main" val="52750188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505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69462438-6E15-4A32-B1FA-BFF68482D14D}"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2747837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592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87278"/>
            <a:ext cx="8229600" cy="463888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233875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907832E0-7C08-409A-8EDD-D6A12A82172C}"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271600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2795866A-D0AE-43D4-9E21-213500D55C53}" type="datetime1">
              <a:rPr lang="en-US" smtClean="0">
                <a:solidFill>
                  <a:prstClr val="black"/>
                </a:solidFill>
              </a:rPr>
              <a:pPr defTabSz="457200"/>
              <a:t>6/22/2017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77833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DB2D20E1-27D2-41D4-8904-FBB78EE5313E}" type="datetime1">
              <a:rPr lang="en-US" smtClean="0">
                <a:solidFill>
                  <a:prstClr val="black"/>
                </a:solidFill>
              </a:rPr>
              <a:pPr defTabSz="457200"/>
              <a:t>6/22/2017</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729752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82CECFB6-16A6-40A8-9B98-74B0AA2E6033}" type="datetime1">
              <a:rPr lang="en-US" smtClean="0">
                <a:solidFill>
                  <a:prstClr val="black"/>
                </a:solidFill>
              </a:rPr>
              <a:pPr defTabSz="457200"/>
              <a:t>6/22/2017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6476615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CA006491-69B6-46A3-AF31-AEC83581F794}" type="datetime1">
              <a:rPr lang="en-US" smtClean="0">
                <a:solidFill>
                  <a:prstClr val="black"/>
                </a:solidFill>
              </a:rPr>
              <a:pPr defTabSz="457200"/>
              <a:t>6/22/2017</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38487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820883C5-5D73-4606-B16D-9D5C4043405A}" type="datetime1">
              <a:rPr lang="en-US" smtClean="0">
                <a:solidFill>
                  <a:prstClr val="black"/>
                </a:solidFill>
              </a:rPr>
              <a:pPr defTabSz="457200"/>
              <a:t>6/22/2017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6762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2986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ADA291E0-DF57-47B5-9D0C-58A51E9FB086}" type="datetime1">
              <a:rPr lang="en-US" smtClean="0">
                <a:solidFill>
                  <a:prstClr val="black"/>
                </a:solidFill>
              </a:rPr>
              <a:pPr defTabSz="457200"/>
              <a:t>6/22/2017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456092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98A27C8C-889C-4A52-9EF8-4D97E5818E7F}"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33894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A52E0900-C862-471A-8FC9-F403C94C576C}"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D78785B5-7727-4396-8A01-183771AD7A8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7811898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5B3DE825-727C-4B45-AF45-94DB3D4EBFDB}" type="datetime1">
              <a:rPr lang="en-US" smtClean="0">
                <a:solidFill>
                  <a:prstClr val="black"/>
                </a:solidFill>
              </a:rPr>
              <a:pPr defTabSz="457200"/>
              <a:t>6/22/2017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5EB53742-3FC4-6E4B-B608-4C9F6A30B765}" type="slidenum">
              <a:rPr lang="en-US" smtClean="0">
                <a:solidFill>
                  <a:prstClr val="black"/>
                </a:solidFill>
              </a:rPr>
              <a:pPr defTabSz="457200"/>
              <a:t>‹#›</a:t>
            </a:fld>
            <a:endParaRPr lang="en-US" dirty="0">
              <a:solidFill>
                <a:prstClr val="black"/>
              </a:solidFill>
            </a:endParaRPr>
          </a:p>
        </p:txBody>
      </p:sp>
      <p:sp>
        <p:nvSpPr>
          <p:cNvPr id="7" name="Title Placeholder 1"/>
          <p:cNvSpPr>
            <a:spLocks noGrp="1"/>
          </p:cNvSpPr>
          <p:nvPr>
            <p:ph type="title"/>
          </p:nvPr>
        </p:nvSpPr>
        <p:spPr>
          <a:xfrm>
            <a:off x="457200" y="0"/>
            <a:ext cx="8229600" cy="869795"/>
          </a:xfrm>
          <a:prstGeom prst="rect">
            <a:avLst/>
          </a:prstGeom>
        </p:spPr>
        <p:txBody>
          <a:bodyPr vert="horz" lIns="91440" tIns="45720" rIns="91440" bIns="45720" rtlCol="0" anchor="ctr">
            <a:normAutofit/>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49703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8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36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03" name="Shape 103"/>
          <p:cNvSpPr>
            <a:spLocks noGrp="1"/>
          </p:cNvSpPr>
          <p:nvPr>
            <p:ph type="title"/>
          </p:nvPr>
        </p:nvSpPr>
        <p:spPr>
          <a:xfrm>
            <a:off x="1043489" y="0"/>
            <a:ext cx="7024746" cy="2170665"/>
          </a:xfrm>
          <a:prstGeom prst="rect">
            <a:avLst/>
          </a:prstGeom>
        </p:spPr>
        <p:txBody>
          <a:bodyPr anchor="b"/>
          <a:lstStyle/>
          <a:p>
            <a:pPr lvl="0">
              <a:defRPr sz="1800">
                <a:solidFill>
                  <a:srgbClr val="000000"/>
                </a:solidFill>
              </a:defRPr>
            </a:pPr>
            <a:r>
              <a:rPr sz="4000">
                <a:solidFill>
                  <a:srgbClr val="94C600"/>
                </a:solidFill>
              </a:rPr>
              <a:t>Click to edit Master title style</a:t>
            </a:r>
          </a:p>
        </p:txBody>
      </p:sp>
      <p:sp>
        <p:nvSpPr>
          <p:cNvPr id="104" name="Shape 104"/>
          <p:cNvSpPr>
            <a:spLocks noGrp="1"/>
          </p:cNvSpPr>
          <p:nvPr>
            <p:ph type="sldNum" sz="quarter" idx="2"/>
          </p:nvPr>
        </p:nvSpPr>
        <p:spPr>
          <a:xfrm>
            <a:off x="4649096" y="266083"/>
            <a:ext cx="1332157" cy="281941"/>
          </a:xfrm>
          <a:prstGeom prst="rect">
            <a:avLst/>
          </a:prstGeom>
        </p:spPr>
        <p:txBody>
          <a:bodyPr/>
          <a:lstStyle/>
          <a:p>
            <a:pPr defTabSz="457200"/>
            <a:fld id="{86CB4B4D-7CA3-9044-876B-883B54F8677D}" type="slidenum">
              <a:rPr>
                <a:solidFill>
                  <a:prstClr val="black"/>
                </a:solidFill>
              </a:rPr>
              <a:pPr defTabSz="457200"/>
              <a:t>‹#›</a:t>
            </a:fld>
            <a:endParaRPr>
              <a:solidFill>
                <a:prstClr val="black"/>
              </a:solidFill>
            </a:endParaRPr>
          </a:p>
        </p:txBody>
      </p:sp>
      <p:sp>
        <p:nvSpPr>
          <p:cNvPr id="105" name="Shape 105"/>
          <p:cNvSpPr>
            <a:spLocks noGrp="1"/>
          </p:cNvSpPr>
          <p:nvPr>
            <p:ph type="body" idx="1"/>
          </p:nvPr>
        </p:nvSpPr>
        <p:spPr>
          <a:xfrm>
            <a:off x="1042416" y="2313432"/>
            <a:ext cx="3419857" cy="4544568"/>
          </a:xfrm>
          <a:prstGeom prst="rect">
            <a:avLst/>
          </a:prstGeom>
        </p:spPr>
        <p:txBody>
          <a:bodyPr/>
          <a:lstStyle/>
          <a:p>
            <a:pPr lvl="0">
              <a:defRPr sz="1800">
                <a:solidFill>
                  <a:srgbClr val="000000"/>
                </a:solidFill>
              </a:defRPr>
            </a:pPr>
            <a:r>
              <a:rPr sz="2400">
                <a:solidFill>
                  <a:srgbClr val="3E3D2D"/>
                </a:solidFill>
              </a:rPr>
              <a:t>Click to edit Master text styles</a:t>
            </a:r>
          </a:p>
          <a:p>
            <a:pPr lvl="1">
              <a:defRPr sz="1800">
                <a:solidFill>
                  <a:srgbClr val="000000"/>
                </a:solidFill>
              </a:defRPr>
            </a:pPr>
            <a:r>
              <a:rPr sz="2400">
                <a:solidFill>
                  <a:srgbClr val="3E3D2D"/>
                </a:solidFill>
              </a:rPr>
              <a:t>Second level</a:t>
            </a:r>
          </a:p>
          <a:p>
            <a:pPr lvl="2">
              <a:defRPr sz="1800">
                <a:solidFill>
                  <a:srgbClr val="000000"/>
                </a:solidFill>
              </a:defRPr>
            </a:pPr>
            <a:r>
              <a:rPr sz="2400">
                <a:solidFill>
                  <a:srgbClr val="3E3D2D"/>
                </a:solidFill>
              </a:rPr>
              <a:t>Third level</a:t>
            </a:r>
          </a:p>
          <a:p>
            <a:pPr lvl="3">
              <a:defRPr sz="1800">
                <a:solidFill>
                  <a:srgbClr val="000000"/>
                </a:solidFill>
              </a:defRPr>
            </a:pPr>
            <a:r>
              <a:rPr sz="2400">
                <a:solidFill>
                  <a:srgbClr val="3E3D2D"/>
                </a:solidFill>
              </a:rPr>
              <a:t>Fourth level</a:t>
            </a:r>
          </a:p>
          <a:p>
            <a:pPr lvl="4">
              <a:defRPr sz="1800">
                <a:solidFill>
                  <a:srgbClr val="000000"/>
                </a:solidFill>
              </a:defRPr>
            </a:pPr>
            <a:r>
              <a:rPr sz="2400">
                <a:solidFill>
                  <a:srgbClr val="3E3D2D"/>
                </a:solidFill>
              </a:rPr>
              <a:t>Fifth level</a:t>
            </a:r>
          </a:p>
        </p:txBody>
      </p:sp>
    </p:spTree>
    <p:extLst>
      <p:ext uri="{BB962C8B-B14F-4D97-AF65-F5344CB8AC3E}">
        <p14:creationId xmlns:p14="http://schemas.microsoft.com/office/powerpoint/2010/main" val="106902980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750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5.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ctr">
            <a:normAutofit/>
          </a:bodyPr>
          <a:lstStyle/>
          <a:p>
            <a:r>
              <a:rPr lang="en-US" dirty="0" smtClean="0"/>
              <a:t>Click to edit section title.</a:t>
            </a:r>
            <a:endParaRPr lang="en-US" dirty="0"/>
          </a:p>
        </p:txBody>
      </p:sp>
      <p:sp>
        <p:nvSpPr>
          <p:cNvPr id="3" name="Text Placeholder 2"/>
          <p:cNvSpPr>
            <a:spLocks noGrp="1"/>
          </p:cNvSpPr>
          <p:nvPr>
            <p:ph type="body" idx="1"/>
          </p:nvPr>
        </p:nvSpPr>
        <p:spPr>
          <a:xfrm>
            <a:off x="457200" y="1143000"/>
            <a:ext cx="8229600" cy="4525963"/>
          </a:xfrm>
          <a:prstGeom prst="rect">
            <a:avLst/>
          </a:prstGeom>
        </p:spPr>
        <p:txBody>
          <a:bodyPr vert="horz" lIns="91440" tIns="45720" rIns="91440" bIns="45720" rtlCol="0">
            <a:normAutofit/>
          </a:body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382236055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3" r:id="rId4"/>
    <p:sldLayoutId id="2147483654" r:id="rId5"/>
    <p:sldLayoutId id="2147483664" r:id="rId6"/>
    <p:sldLayoutId id="2147483665" r:id="rId7"/>
    <p:sldLayoutId id="2147483737" r:id="rId8"/>
  </p:sldLayoutIdLst>
  <p:txStyles>
    <p:titleStyle>
      <a:lvl1pPr algn="l" defTabSz="914400" rtl="0" eaLnBrk="1" latinLnBrk="0" hangingPunct="1">
        <a:spcBef>
          <a:spcPct val="0"/>
        </a:spcBef>
        <a:buNone/>
        <a:defRPr sz="2400" b="1" i="0" kern="1200" baseline="0">
          <a:solidFill>
            <a:srgbClr val="10167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397000"/>
          </a:xfrm>
          <a:prstGeom prst="rect">
            <a:avLst/>
          </a:prstGeom>
          <a:solidFill>
            <a:srgbClr val="002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2" y="6250635"/>
            <a:ext cx="761733" cy="392040"/>
          </a:xfrm>
          <a:prstGeom prst="rect">
            <a:avLst/>
          </a:prstGeom>
        </p:spPr>
      </p:pic>
    </p:spTree>
    <p:extLst>
      <p:ext uri="{BB962C8B-B14F-4D97-AF65-F5344CB8AC3E}">
        <p14:creationId xmlns:p14="http://schemas.microsoft.com/office/powerpoint/2010/main" val="378084161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txStyles>
    <p:title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23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23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23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23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23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9144000" cy="1397000"/>
          </a:xfrm>
          <a:prstGeom prst="rect">
            <a:avLst/>
          </a:prstGeom>
          <a:solidFill>
            <a:srgbClr val="002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Title Placeholder 1"/>
          <p:cNvSpPr>
            <a:spLocks noGrp="1"/>
          </p:cNvSpPr>
          <p:nvPr>
            <p:ph type="title"/>
          </p:nvPr>
        </p:nvSpPr>
        <p:spPr>
          <a:xfrm>
            <a:off x="457200" y="1"/>
            <a:ext cx="8229600" cy="126694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57200" y="1487278"/>
            <a:ext cx="8229600" cy="46388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4800" y="6250635"/>
            <a:ext cx="761733" cy="392040"/>
          </a:xfrm>
          <a:prstGeom prst="rect">
            <a:avLst/>
          </a:prstGeom>
        </p:spPr>
      </p:pic>
      <p:sp>
        <p:nvSpPr>
          <p:cNvPr id="7" name="Rectangle 6"/>
          <p:cNvSpPr/>
          <p:nvPr userDrawn="1"/>
        </p:nvSpPr>
        <p:spPr>
          <a:xfrm>
            <a:off x="8686533" y="-1"/>
            <a:ext cx="289775" cy="1734356"/>
          </a:xfrm>
          <a:prstGeom prst="rect">
            <a:avLst/>
          </a:prstGeom>
          <a:solidFill>
            <a:srgbClr val="F8AF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5-Point Star 10"/>
          <p:cNvSpPr/>
          <p:nvPr userDrawn="1"/>
        </p:nvSpPr>
        <p:spPr>
          <a:xfrm>
            <a:off x="8728908" y="1426355"/>
            <a:ext cx="207523" cy="268052"/>
          </a:xfrm>
          <a:prstGeom prst="star5">
            <a:avLst/>
          </a:prstGeom>
          <a:solidFill>
            <a:srgbClr val="002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61538325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25000">
                <a:solidFill>
                  <a:prstClr val="black">
                    <a:tint val="75000"/>
                  </a:prstClr>
                </a:solidFill>
              </a:defRPr>
            </a:lvl1pPr>
          </a:lstStyle>
          <a:p>
            <a:pPr fontAlgn="base">
              <a:spcBef>
                <a:spcPct val="0"/>
              </a:spcBef>
              <a:spcAft>
                <a:spcPct val="0"/>
              </a:spcAft>
              <a:defRPr/>
            </a:pPr>
            <a:fld id="{B2917010-4507-482D-AB54-0F55D5EE978D}" type="datetime1">
              <a:rPr lang="en-US" smtClean="0">
                <a:latin typeface="Arial" charset="0"/>
              </a:rPr>
              <a:pPr fontAlgn="base">
                <a:spcBef>
                  <a:spcPct val="0"/>
                </a:spcBef>
                <a:spcAft>
                  <a:spcPct val="0"/>
                </a:spcAft>
                <a:defRPr/>
              </a:pPr>
              <a:t>6/22/2017</a:t>
            </a:fld>
            <a:endParaRPr lang="en-US" dirty="0">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25000">
                <a:solidFill>
                  <a:prstClr val="black">
                    <a:tint val="75000"/>
                  </a:prstClr>
                </a:solidFill>
              </a:defRPr>
            </a:lvl1pPr>
          </a:lstStyle>
          <a:p>
            <a:pPr fontAlgn="base">
              <a:spcBef>
                <a:spcPct val="0"/>
              </a:spcBef>
              <a:spcAft>
                <a:spcPct val="0"/>
              </a:spcAft>
              <a:defRPr/>
            </a:pPr>
            <a:endParaRPr lang="en-US" dirty="0">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aseline="-25000">
                <a:solidFill>
                  <a:prstClr val="black">
                    <a:tint val="75000"/>
                  </a:prstClr>
                </a:solidFill>
              </a:defRPr>
            </a:lvl1pPr>
          </a:lstStyle>
          <a:p>
            <a:pPr fontAlgn="base">
              <a:spcBef>
                <a:spcPct val="0"/>
              </a:spcBef>
              <a:spcAft>
                <a:spcPct val="0"/>
              </a:spcAft>
              <a:defRPr/>
            </a:pPr>
            <a:fld id="{94048A8A-DAD8-4362-81CF-91BA20B30294}" type="slidenum">
              <a:rPr lang="en-US">
                <a:latin typeface="Arial" charset="0"/>
              </a:rPr>
              <a:pPr fontAlgn="base">
                <a:spcBef>
                  <a:spcPct val="0"/>
                </a:spcBef>
                <a:spcAft>
                  <a:spcPct val="0"/>
                </a:spcAft>
                <a:defRPr/>
              </a:pPr>
              <a:t>‹#›</a:t>
            </a:fld>
            <a:endParaRPr lang="en-US" dirty="0">
              <a:latin typeface="Arial" charset="0"/>
            </a:endParaRPr>
          </a:p>
        </p:txBody>
      </p:sp>
    </p:spTree>
    <p:extLst>
      <p:ext uri="{BB962C8B-B14F-4D97-AF65-F5344CB8AC3E}">
        <p14:creationId xmlns:p14="http://schemas.microsoft.com/office/powerpoint/2010/main" val="15640018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sldNum="0" hdr="0" ftr="0" dt="0"/>
  <p:txStyles>
    <p:titleStyle>
      <a:lvl1pPr algn="l" rtl="0" eaLnBrk="0" fontAlgn="base" hangingPunct="0">
        <a:spcBef>
          <a:spcPct val="0"/>
        </a:spcBef>
        <a:spcAft>
          <a:spcPct val="0"/>
        </a:spcAft>
        <a:defRPr sz="3200" b="1" kern="1200">
          <a:solidFill>
            <a:srgbClr val="FFE18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FFE181"/>
          </a:solidFill>
          <a:latin typeface="Arial" charset="0"/>
          <a:cs typeface="Arial" charset="0"/>
        </a:defRPr>
      </a:lvl2pPr>
      <a:lvl3pPr algn="l" rtl="0" eaLnBrk="0" fontAlgn="base" hangingPunct="0">
        <a:spcBef>
          <a:spcPct val="0"/>
        </a:spcBef>
        <a:spcAft>
          <a:spcPct val="0"/>
        </a:spcAft>
        <a:defRPr sz="3200" b="1">
          <a:solidFill>
            <a:srgbClr val="FFE181"/>
          </a:solidFill>
          <a:latin typeface="Arial" charset="0"/>
          <a:cs typeface="Arial" charset="0"/>
        </a:defRPr>
      </a:lvl3pPr>
      <a:lvl4pPr algn="l" rtl="0" eaLnBrk="0" fontAlgn="base" hangingPunct="0">
        <a:spcBef>
          <a:spcPct val="0"/>
        </a:spcBef>
        <a:spcAft>
          <a:spcPct val="0"/>
        </a:spcAft>
        <a:defRPr sz="3200" b="1">
          <a:solidFill>
            <a:srgbClr val="FFE181"/>
          </a:solidFill>
          <a:latin typeface="Arial" charset="0"/>
          <a:cs typeface="Arial" charset="0"/>
        </a:defRPr>
      </a:lvl4pPr>
      <a:lvl5pPr algn="l" rtl="0" eaLnBrk="0" fontAlgn="base" hangingPunct="0">
        <a:spcBef>
          <a:spcPct val="0"/>
        </a:spcBef>
        <a:spcAft>
          <a:spcPct val="0"/>
        </a:spcAft>
        <a:defRPr sz="3200" b="1">
          <a:solidFill>
            <a:srgbClr val="FFE181"/>
          </a:solidFill>
          <a:latin typeface="Arial" charset="0"/>
          <a:cs typeface="Arial" charset="0"/>
        </a:defRPr>
      </a:lvl5pPr>
      <a:lvl6pPr marL="457200" algn="l" rtl="0" fontAlgn="base">
        <a:spcBef>
          <a:spcPct val="0"/>
        </a:spcBef>
        <a:spcAft>
          <a:spcPct val="0"/>
        </a:spcAft>
        <a:defRPr sz="3200" b="1">
          <a:solidFill>
            <a:srgbClr val="262626"/>
          </a:solidFill>
          <a:latin typeface="Arial" charset="0"/>
          <a:cs typeface="Arial" charset="0"/>
        </a:defRPr>
      </a:lvl6pPr>
      <a:lvl7pPr marL="914400" algn="l" rtl="0" fontAlgn="base">
        <a:spcBef>
          <a:spcPct val="0"/>
        </a:spcBef>
        <a:spcAft>
          <a:spcPct val="0"/>
        </a:spcAft>
        <a:defRPr sz="3200" b="1">
          <a:solidFill>
            <a:srgbClr val="262626"/>
          </a:solidFill>
          <a:latin typeface="Arial" charset="0"/>
          <a:cs typeface="Arial" charset="0"/>
        </a:defRPr>
      </a:lvl7pPr>
      <a:lvl8pPr marL="1371600" algn="l" rtl="0" fontAlgn="base">
        <a:spcBef>
          <a:spcPct val="0"/>
        </a:spcBef>
        <a:spcAft>
          <a:spcPct val="0"/>
        </a:spcAft>
        <a:defRPr sz="3200" b="1">
          <a:solidFill>
            <a:srgbClr val="262626"/>
          </a:solidFill>
          <a:latin typeface="Arial" charset="0"/>
          <a:cs typeface="Arial" charset="0"/>
        </a:defRPr>
      </a:lvl8pPr>
      <a:lvl9pPr marL="1828800" algn="l" rtl="0" fontAlgn="base">
        <a:spcBef>
          <a:spcPct val="0"/>
        </a:spcBef>
        <a:spcAft>
          <a:spcPct val="0"/>
        </a:spcAft>
        <a:defRPr sz="3200" b="1">
          <a:solidFill>
            <a:srgbClr val="26262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262626"/>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262626"/>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262626"/>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262626"/>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26262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958" y="0"/>
            <a:ext cx="9147958" cy="1266940"/>
          </a:xfrm>
          <a:prstGeom prst="rect">
            <a:avLst/>
          </a:prstGeom>
          <a:solidFill>
            <a:srgbClr val="0047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Placeholder 1"/>
          <p:cNvSpPr>
            <a:spLocks noGrp="1"/>
          </p:cNvSpPr>
          <p:nvPr>
            <p:ph type="title"/>
          </p:nvPr>
        </p:nvSpPr>
        <p:spPr>
          <a:xfrm>
            <a:off x="457200" y="0"/>
            <a:ext cx="8229600" cy="126694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57200" y="1487278"/>
            <a:ext cx="8229600" cy="46388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5395652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3600" b="1" kern="1200">
          <a:solidFill>
            <a:schemeClr val="bg1"/>
          </a:solidFill>
          <a:latin typeface="HelveticaNeueLT Std"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NeueLT Std"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NeueLT Std"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NeueLT Std"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Std"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958" y="0"/>
            <a:ext cx="9147958" cy="1266940"/>
          </a:xfrm>
          <a:prstGeom prst="rect">
            <a:avLst/>
          </a:prstGeom>
          <a:solidFill>
            <a:srgbClr val="0047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Placeholder 1"/>
          <p:cNvSpPr>
            <a:spLocks noGrp="1"/>
          </p:cNvSpPr>
          <p:nvPr>
            <p:ph type="title"/>
          </p:nvPr>
        </p:nvSpPr>
        <p:spPr>
          <a:xfrm>
            <a:off x="457200" y="0"/>
            <a:ext cx="8229600" cy="126694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57200" y="1487278"/>
            <a:ext cx="8229600" cy="46388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89986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6"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3600" b="1" kern="1200">
          <a:solidFill>
            <a:schemeClr val="bg1"/>
          </a:solidFill>
          <a:latin typeface="HelveticaNeueLT Std"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NeueLT Std"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NeueLT Std"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NeueLT Std"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Std"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mreadyamerica.org/"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4.xml"/><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ZolcNG3GVC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hyperlink" Target="http://www.lehighvalleycamps.co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dominiquep@unitedwayglv.org" TargetMode="External"/><Relationship Id="rId2" Type="http://schemas.openxmlformats.org/officeDocument/2006/relationships/hyperlink" Target="mailto:betht@unitedwayglv.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psaydn.org/"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afterschoolalliance.org/" TargetMode="External"/><Relationship Id="rId7" Type="http://schemas.openxmlformats.org/officeDocument/2006/relationships/hyperlink" Target="http://www.21stcclc.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ncsl.org/" TargetMode="External"/><Relationship Id="rId5" Type="http://schemas.openxmlformats.org/officeDocument/2006/relationships/hyperlink" Target="http://www.summerlearning.org/" TargetMode="External"/><Relationship Id="rId4" Type="http://schemas.openxmlformats.org/officeDocument/2006/relationships/hyperlink" Target="http://www.afterschoolstemhub.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914400"/>
            <a:ext cx="8077200" cy="4462760"/>
          </a:xfrm>
          <a:prstGeom prst="rect">
            <a:avLst/>
          </a:prstGeom>
          <a:noFill/>
        </p:spPr>
        <p:txBody>
          <a:bodyPr wrap="square" rtlCol="0">
            <a:spAutoFit/>
          </a:bodyPr>
          <a:lstStyle/>
          <a:p>
            <a:r>
              <a:rPr lang="en-US" sz="4400" b="1" dirty="0" smtClean="0">
                <a:solidFill>
                  <a:schemeClr val="bg1"/>
                </a:solidFill>
                <a:latin typeface="Arial" pitchFamily="34" charset="0"/>
                <a:cs typeface="Arial" pitchFamily="34" charset="0"/>
              </a:rPr>
              <a:t>Out-of-School Time (OST) in Pennsylvania</a:t>
            </a:r>
          </a:p>
          <a:p>
            <a:endParaRPr lang="en-US" sz="2800" b="1" dirty="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Laura Saccente| Director| Pennsylvania Statewide Afterschool/Youth Development Network (PSAYDN)</a:t>
            </a:r>
          </a:p>
          <a:p>
            <a:endParaRPr lang="en-US" sz="2400" b="1" dirty="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Beth Tomlinson| Assistant Director, K-12 Education| United Way of the Greater Lehigh Valley (UWGLV)</a:t>
            </a:r>
          </a:p>
          <a:p>
            <a:endParaRPr lang="en-US" sz="2400" b="1" dirty="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Dominique </a:t>
            </a:r>
            <a:r>
              <a:rPr lang="en-US" sz="2400" b="1" dirty="0" err="1" smtClean="0">
                <a:solidFill>
                  <a:schemeClr val="bg1"/>
                </a:solidFill>
                <a:latin typeface="Arial" pitchFamily="34" charset="0"/>
                <a:cs typeface="Arial" pitchFamily="34" charset="0"/>
              </a:rPr>
              <a:t>Pennes</a:t>
            </a:r>
            <a:r>
              <a:rPr lang="en-US" sz="2400" b="1" dirty="0" smtClean="0">
                <a:solidFill>
                  <a:schemeClr val="bg1"/>
                </a:solidFill>
                <a:latin typeface="Arial" pitchFamily="34" charset="0"/>
                <a:cs typeface="Arial" pitchFamily="34" charset="0"/>
              </a:rPr>
              <a:t>, Summer Learning VISTA (UWGLV)</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47104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Coalition-building</a:t>
            </a:r>
            <a:endParaRPr lang="en-US" dirty="0"/>
          </a:p>
        </p:txBody>
      </p:sp>
      <p:sp>
        <p:nvSpPr>
          <p:cNvPr id="3" name="Content Placeholder 2"/>
          <p:cNvSpPr>
            <a:spLocks noGrp="1"/>
          </p:cNvSpPr>
          <p:nvPr>
            <p:ph idx="1"/>
          </p:nvPr>
        </p:nvSpPr>
        <p:spPr>
          <a:xfrm>
            <a:off x="1458468" y="1299624"/>
            <a:ext cx="6391656" cy="5558376"/>
          </a:xfrm>
        </p:spPr>
        <p:txBody>
          <a:bodyPr>
            <a:normAutofit/>
          </a:bodyPr>
          <a:lstStyle/>
          <a:p>
            <a:pPr marL="0" indent="0">
              <a:buNone/>
            </a:pPr>
            <a:r>
              <a:rPr lang="en-US" dirty="0" smtClean="0"/>
              <a:t>OST across </a:t>
            </a:r>
            <a:r>
              <a:rPr lang="en-US" dirty="0"/>
              <a:t>the state</a:t>
            </a:r>
          </a:p>
          <a:p>
            <a:endParaRPr lang="en-US" dirty="0" smtClean="0"/>
          </a:p>
          <a:p>
            <a:endParaRPr lang="en-US" dirty="0"/>
          </a:p>
          <a:p>
            <a:pPr marL="1028700" lvl="3" indent="0">
              <a:buNone/>
            </a:pPr>
            <a:endParaRPr lang="en-US" dirty="0" smtClean="0"/>
          </a:p>
          <a:p>
            <a:pPr lvl="3"/>
            <a:endParaRPr lang="en-US" dirty="0"/>
          </a:p>
          <a:p>
            <a:pPr lvl="3"/>
            <a:endParaRPr lang="en-US" dirty="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758" y="2419359"/>
            <a:ext cx="2093119" cy="108585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190" y="1499623"/>
            <a:ext cx="1757934" cy="2575955"/>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967" y="3750501"/>
            <a:ext cx="1681916" cy="186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243" y="1886815"/>
            <a:ext cx="1419615" cy="189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5935" y="4855109"/>
            <a:ext cx="1384190" cy="187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8147" y="4953000"/>
            <a:ext cx="1321853" cy="177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88895" y="3779641"/>
            <a:ext cx="2428454" cy="130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2078" y="5082957"/>
            <a:ext cx="1235271" cy="164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67858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4527" y="1487285"/>
            <a:ext cx="3412272" cy="4638887"/>
          </a:xfrm>
        </p:spPr>
        <p:txBody>
          <a:bodyPr anchor="ctr">
            <a:normAutofit/>
          </a:bodyPr>
          <a:lstStyle/>
          <a:p>
            <a:r>
              <a:rPr lang="en-US" sz="2400" dirty="0" smtClean="0"/>
              <a:t>321,296 kids participate in afterschool programs</a:t>
            </a:r>
          </a:p>
          <a:p>
            <a:endParaRPr lang="en-US" sz="2400" dirty="0" smtClean="0"/>
          </a:p>
          <a:p>
            <a:r>
              <a:rPr lang="en-US" sz="2400" dirty="0" smtClean="0"/>
              <a:t>346,457 kids on their own after school</a:t>
            </a:r>
          </a:p>
          <a:p>
            <a:endParaRPr lang="en-US" sz="2400" dirty="0" smtClean="0"/>
          </a:p>
          <a:p>
            <a:r>
              <a:rPr lang="en-US" sz="2400" dirty="0" smtClean="0"/>
              <a:t>811,954 kids would participate</a:t>
            </a:r>
          </a:p>
        </p:txBody>
      </p:sp>
      <p:graphicFrame>
        <p:nvGraphicFramePr>
          <p:cNvPr id="4" name="Group 135"/>
          <p:cNvGraphicFramePr>
            <a:graphicFrameLocks/>
          </p:cNvGraphicFramePr>
          <p:nvPr>
            <p:extLst>
              <p:ext uri="{D42A27DB-BD31-4B8C-83A1-F6EECF244321}">
                <p14:modId xmlns:p14="http://schemas.microsoft.com/office/powerpoint/2010/main" val="2135627797"/>
              </p:ext>
            </p:extLst>
          </p:nvPr>
        </p:nvGraphicFramePr>
        <p:xfrm>
          <a:off x="423752" y="1862261"/>
          <a:ext cx="4575717" cy="3969835"/>
        </p:xfrm>
        <a:graphic>
          <a:graphicData uri="http://schemas.openxmlformats.org/drawingml/2006/table">
            <a:tbl>
              <a:tblPr/>
              <a:tblGrid>
                <a:gridCol w="2557382">
                  <a:extLst>
                    <a:ext uri="{9D8B030D-6E8A-4147-A177-3AD203B41FA5}">
                      <a16:colId xmlns:a16="http://schemas.microsoft.com/office/drawing/2014/main" xmlns="" val="20000"/>
                    </a:ext>
                  </a:extLst>
                </a:gridCol>
                <a:gridCol w="1058910">
                  <a:extLst>
                    <a:ext uri="{9D8B030D-6E8A-4147-A177-3AD203B41FA5}">
                      <a16:colId xmlns:a16="http://schemas.microsoft.com/office/drawing/2014/main" xmlns="" val="20001"/>
                    </a:ext>
                  </a:extLst>
                </a:gridCol>
                <a:gridCol w="959425">
                  <a:extLst>
                    <a:ext uri="{9D8B030D-6E8A-4147-A177-3AD203B41FA5}">
                      <a16:colId xmlns:a16="http://schemas.microsoft.com/office/drawing/2014/main" xmlns="" val="20002"/>
                    </a:ext>
                  </a:extLst>
                </a:gridCol>
              </a:tblGrid>
              <a:tr h="48404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
                          <a:cs typeface="Times New Roman" pitchFamily="18" charset="0"/>
                        </a:rPr>
                        <a:t>America After 3PM</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
                          <a:cs typeface="Times New Roman" pitchFamily="18" charset="0"/>
                        </a:rPr>
                        <a:t>2014 Compared to 2009</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77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
                          <a:cs typeface="Times New Roman" pitchFamily="18" charset="0"/>
                        </a:rPr>
                        <a:t>Pennsylvania </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77F"/>
                    </a:solidFill>
                  </a:tcPr>
                </a:tc>
                <a:tc hMerge="1">
                  <a:txBody>
                    <a:bodyPr/>
                    <a:lstStyle/>
                    <a:p>
                      <a:endParaRPr lang="en-US"/>
                    </a:p>
                  </a:txBody>
                  <a:tcPr/>
                </a:tc>
                <a:extLst>
                  <a:ext uri="{0D108BD9-81ED-4DB2-BD59-A6C34878D82A}">
                    <a16:rowId xmlns:a16="http://schemas.microsoft.com/office/drawing/2014/main" xmlns="" val="10000"/>
                  </a:ext>
                </a:extLst>
              </a:tr>
              <a:tr h="424467">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
                          <a:cs typeface="Times New Roman" pitchFamily="18" charset="0"/>
                        </a:rPr>
                        <a:t>2009</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Ar'"/>
                          <a:cs typeface="Times New Roman" pitchFamily="18" charset="0"/>
                        </a:rPr>
                        <a:t>2014</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1"/>
                  </a:ext>
                </a:extLst>
              </a:tr>
              <a:tr h="6255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Kids in Afterschool Programs</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15%</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17%</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15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Kids in Self Care</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26%</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18%</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08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Parents Satisfied with Afterschool Program</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84%</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93%</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157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Kids Who Would Participate if a Program were Available </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32%</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
                          <a:cs typeface="Times New Roman" pitchFamily="18" charset="0"/>
                        </a:rPr>
                        <a:t>50%</a:t>
                      </a: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5" name="Rectangle 4"/>
          <p:cNvSpPr txBox="1">
            <a:spLocks noChangeArrowheads="1"/>
          </p:cNvSpPr>
          <p:nvPr/>
        </p:nvSpPr>
        <p:spPr bwMode="auto">
          <a:xfrm>
            <a:off x="357554" y="381000"/>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smtClean="0">
                <a:solidFill>
                  <a:schemeClr val="bg1"/>
                </a:solidFill>
              </a:rPr>
              <a:t>Pennsylvania After 3 PM Report</a:t>
            </a:r>
            <a:endParaRPr lang="en-US" altLang="en-US" dirty="0">
              <a:solidFill>
                <a:schemeClr val="bg1"/>
              </a:solidFill>
            </a:endParaRPr>
          </a:p>
        </p:txBody>
      </p:sp>
    </p:spTree>
    <p:extLst>
      <p:ext uri="{BB962C8B-B14F-4D97-AF65-F5344CB8AC3E}">
        <p14:creationId xmlns:p14="http://schemas.microsoft.com/office/powerpoint/2010/main" val="289581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143001"/>
            <a:ext cx="8229600" cy="5399468"/>
          </a:xfrm>
        </p:spPr>
        <p:txBody>
          <a:bodyPr>
            <a:normAutofit/>
          </a:bodyPr>
          <a:lstStyle/>
          <a:p>
            <a:pPr marL="0" indent="0">
              <a:buNone/>
            </a:pPr>
            <a:endParaRPr lang="en-US" b="1" dirty="0" smtClean="0"/>
          </a:p>
          <a:p>
            <a:pPr>
              <a:lnSpc>
                <a:spcPct val="150000"/>
              </a:lnSpc>
            </a:pPr>
            <a:r>
              <a:rPr lang="en-US" b="1" dirty="0" smtClean="0">
                <a:solidFill>
                  <a:schemeClr val="tx2">
                    <a:lumMod val="75000"/>
                  </a:schemeClr>
                </a:solidFill>
              </a:rPr>
              <a:t>STEM/STEAM</a:t>
            </a:r>
          </a:p>
          <a:p>
            <a:pPr>
              <a:lnSpc>
                <a:spcPct val="150000"/>
              </a:lnSpc>
            </a:pPr>
            <a:r>
              <a:rPr lang="en-US" b="1" dirty="0" smtClean="0">
                <a:solidFill>
                  <a:schemeClr val="tx2">
                    <a:lumMod val="75000"/>
                  </a:schemeClr>
                </a:solidFill>
              </a:rPr>
              <a:t>COMMUNITY SCHOOLS</a:t>
            </a:r>
            <a:endParaRPr lang="en-US" b="1" dirty="0">
              <a:solidFill>
                <a:schemeClr val="tx2">
                  <a:lumMod val="75000"/>
                </a:schemeClr>
              </a:solidFill>
            </a:endParaRPr>
          </a:p>
          <a:p>
            <a:pPr>
              <a:lnSpc>
                <a:spcPct val="150000"/>
              </a:lnSpc>
            </a:pPr>
            <a:r>
              <a:rPr lang="en-US" b="1" dirty="0" smtClean="0">
                <a:solidFill>
                  <a:schemeClr val="tx2">
                    <a:lumMod val="75000"/>
                  </a:schemeClr>
                </a:solidFill>
              </a:rPr>
              <a:t>KEYSTONE STARS REVISIONING</a:t>
            </a:r>
          </a:p>
          <a:p>
            <a:pPr>
              <a:lnSpc>
                <a:spcPct val="150000"/>
              </a:lnSpc>
            </a:pPr>
            <a:r>
              <a:rPr lang="en-US" b="1" dirty="0" smtClean="0">
                <a:solidFill>
                  <a:schemeClr val="tx2">
                    <a:lumMod val="75000"/>
                  </a:schemeClr>
                </a:solidFill>
              </a:rPr>
              <a:t>SOCIAL EMOTIONAL LEARNING</a:t>
            </a:r>
          </a:p>
          <a:p>
            <a:pPr>
              <a:lnSpc>
                <a:spcPct val="150000"/>
              </a:lnSpc>
            </a:pPr>
            <a:r>
              <a:rPr lang="en-US" b="1" dirty="0" smtClean="0">
                <a:solidFill>
                  <a:schemeClr val="tx2">
                    <a:lumMod val="75000"/>
                  </a:schemeClr>
                </a:solidFill>
              </a:rPr>
              <a:t>ENVIRONMENTAL EDUCATION</a:t>
            </a:r>
          </a:p>
          <a:p>
            <a:pPr>
              <a:lnSpc>
                <a:spcPct val="150000"/>
              </a:lnSpc>
            </a:pPr>
            <a:r>
              <a:rPr lang="en-US" b="1" dirty="0" smtClean="0">
                <a:solidFill>
                  <a:schemeClr val="tx2">
                    <a:lumMod val="75000"/>
                  </a:schemeClr>
                </a:solidFill>
              </a:rPr>
              <a:t>SCHOOL IMPROVEMENT</a:t>
            </a:r>
          </a:p>
          <a:p>
            <a:pPr>
              <a:lnSpc>
                <a:spcPct val="150000"/>
              </a:lnSpc>
            </a:pPr>
            <a:r>
              <a:rPr lang="en-US" b="1" dirty="0" smtClean="0">
                <a:solidFill>
                  <a:schemeClr val="tx2">
                    <a:lumMod val="75000"/>
                  </a:schemeClr>
                </a:solidFill>
              </a:rPr>
              <a:t>LITERACY</a:t>
            </a:r>
          </a:p>
          <a:p>
            <a:pPr>
              <a:lnSpc>
                <a:spcPct val="150000"/>
              </a:lnSpc>
            </a:pPr>
            <a:r>
              <a:rPr lang="en-US" b="1" dirty="0" smtClean="0">
                <a:solidFill>
                  <a:schemeClr val="tx2">
                    <a:lumMod val="75000"/>
                  </a:schemeClr>
                </a:solidFill>
              </a:rPr>
              <a:t>FAMILY &amp; COMMUNITY ENGAGEMENT</a:t>
            </a:r>
          </a:p>
          <a:p>
            <a:pPr>
              <a:lnSpc>
                <a:spcPct val="150000"/>
              </a:lnSpc>
            </a:pPr>
            <a:r>
              <a:rPr lang="en-US" b="1" dirty="0" smtClean="0">
                <a:solidFill>
                  <a:schemeClr val="tx2">
                    <a:lumMod val="75000"/>
                  </a:schemeClr>
                </a:solidFill>
              </a:rPr>
              <a:t>CAREER/COLLEGE READINESS</a:t>
            </a:r>
          </a:p>
        </p:txBody>
      </p:sp>
      <p:sp>
        <p:nvSpPr>
          <p:cNvPr id="4" name="Rectangle 4"/>
          <p:cNvSpPr txBox="1">
            <a:spLocks noChangeArrowheads="1"/>
          </p:cNvSpPr>
          <p:nvPr/>
        </p:nvSpPr>
        <p:spPr bwMode="auto">
          <a:xfrm>
            <a:off x="357554" y="381000"/>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smtClean="0">
                <a:solidFill>
                  <a:schemeClr val="bg1"/>
                </a:solidFill>
              </a:rPr>
              <a:t>Other Areas of Focus for PSAYDN</a:t>
            </a:r>
            <a:endParaRPr lang="en-US" altLang="en-US" dirty="0">
              <a:solidFill>
                <a:schemeClr val="bg1"/>
              </a:solidFill>
            </a:endParaRPr>
          </a:p>
        </p:txBody>
      </p:sp>
    </p:spTree>
    <p:extLst>
      <p:ext uri="{BB962C8B-B14F-4D97-AF65-F5344CB8AC3E}">
        <p14:creationId xmlns:p14="http://schemas.microsoft.com/office/powerpoint/2010/main" val="324390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23" y="1691485"/>
            <a:ext cx="4838273" cy="3359912"/>
          </a:xfrm>
          <a:prstGeom prst="rect">
            <a:avLst/>
          </a:prstGeom>
        </p:spPr>
      </p:pic>
      <p:sp>
        <p:nvSpPr>
          <p:cNvPr id="2" name="Rectangle 1"/>
          <p:cNvSpPr/>
          <p:nvPr/>
        </p:nvSpPr>
        <p:spPr>
          <a:xfrm>
            <a:off x="1973179" y="5701389"/>
            <a:ext cx="4692316" cy="523220"/>
          </a:xfrm>
          <a:prstGeom prst="rect">
            <a:avLst/>
          </a:prstGeom>
        </p:spPr>
        <p:txBody>
          <a:bodyPr wrap="square">
            <a:spAutoFit/>
          </a:bodyPr>
          <a:lstStyle/>
          <a:p>
            <a:r>
              <a:rPr lang="en-US" sz="2800" u="sng" dirty="0">
                <a:hlinkClick r:id="rId3"/>
              </a:rPr>
              <a:t>www.stemreadyamerica.org</a:t>
            </a:r>
            <a:endParaRPr lang="en-US" sz="2800" dirty="0"/>
          </a:p>
        </p:txBody>
      </p:sp>
      <p:sp>
        <p:nvSpPr>
          <p:cNvPr id="6" name="Rectangle 4"/>
          <p:cNvSpPr txBox="1">
            <a:spLocks noChangeArrowheads="1"/>
          </p:cNvSpPr>
          <p:nvPr/>
        </p:nvSpPr>
        <p:spPr bwMode="auto">
          <a:xfrm>
            <a:off x="357554" y="304800"/>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smtClean="0">
                <a:solidFill>
                  <a:schemeClr val="bg1"/>
                </a:solidFill>
              </a:rPr>
              <a:t>Cutting Edge Research</a:t>
            </a:r>
            <a:endParaRPr lang="en-US" altLang="en-US" dirty="0">
              <a:solidFill>
                <a:schemeClr val="bg1"/>
              </a:solidFill>
            </a:endParaRPr>
          </a:p>
        </p:txBody>
      </p:sp>
    </p:spTree>
    <p:extLst>
      <p:ext uri="{BB962C8B-B14F-4D97-AF65-F5344CB8AC3E}">
        <p14:creationId xmlns:p14="http://schemas.microsoft.com/office/powerpoint/2010/main" val="383641834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2" name="Rectangle 1"/>
          <p:cNvSpPr/>
          <p:nvPr/>
        </p:nvSpPr>
        <p:spPr>
          <a:xfrm>
            <a:off x="586154" y="1371600"/>
            <a:ext cx="7543800" cy="4493538"/>
          </a:xfrm>
          <a:prstGeom prst="rect">
            <a:avLst/>
          </a:prstGeom>
        </p:spPr>
        <p:txBody>
          <a:bodyPr wrap="square">
            <a:spAutoFit/>
          </a:bodyPr>
          <a:lstStyle/>
          <a:p>
            <a:r>
              <a:rPr lang="en-US" sz="2200" b="1" dirty="0">
                <a:solidFill>
                  <a:schemeClr val="tx2">
                    <a:lumMod val="50000"/>
                  </a:schemeClr>
                </a:solidFill>
              </a:rPr>
              <a:t>Research and evaluation point to three primary, interrelated factors that are critical for OST’s to create positive Key factors outcomes for children and youth: </a:t>
            </a:r>
            <a:endParaRPr lang="en-US" sz="2200" b="1" dirty="0" smtClean="0">
              <a:solidFill>
                <a:schemeClr val="tx2">
                  <a:lumMod val="50000"/>
                </a:schemeClr>
              </a:solidFill>
            </a:endParaRPr>
          </a:p>
          <a:p>
            <a:endParaRPr lang="en-US" sz="2200" dirty="0" smtClean="0">
              <a:solidFill>
                <a:schemeClr val="tx2">
                  <a:lumMod val="50000"/>
                </a:schemeClr>
              </a:solidFill>
            </a:endParaRPr>
          </a:p>
          <a:p>
            <a:r>
              <a:rPr lang="en-US" sz="2200" dirty="0" smtClean="0">
                <a:solidFill>
                  <a:schemeClr val="tx2">
                    <a:lumMod val="50000"/>
                  </a:schemeClr>
                </a:solidFill>
              </a:rPr>
              <a:t>• </a:t>
            </a:r>
            <a:r>
              <a:rPr lang="en-US" sz="2200" dirty="0">
                <a:solidFill>
                  <a:schemeClr val="tx2">
                    <a:lumMod val="50000"/>
                  </a:schemeClr>
                </a:solidFill>
              </a:rPr>
              <a:t>Access to and sustained participation in the </a:t>
            </a:r>
            <a:r>
              <a:rPr lang="en-US" sz="2200" dirty="0" smtClean="0">
                <a:solidFill>
                  <a:schemeClr val="tx2">
                    <a:lumMod val="50000"/>
                  </a:schemeClr>
                </a:solidFill>
              </a:rPr>
              <a:t>program</a:t>
            </a:r>
          </a:p>
          <a:p>
            <a:r>
              <a:rPr lang="en-US" sz="2200" dirty="0" smtClean="0">
                <a:solidFill>
                  <a:schemeClr val="tx2">
                    <a:lumMod val="50000"/>
                  </a:schemeClr>
                </a:solidFill>
              </a:rPr>
              <a:t> </a:t>
            </a:r>
          </a:p>
          <a:p>
            <a:r>
              <a:rPr lang="en-US" sz="2200" dirty="0" smtClean="0">
                <a:solidFill>
                  <a:schemeClr val="tx2">
                    <a:lumMod val="50000"/>
                  </a:schemeClr>
                </a:solidFill>
              </a:rPr>
              <a:t>• </a:t>
            </a:r>
            <a:r>
              <a:rPr lang="en-US" sz="2200" dirty="0">
                <a:solidFill>
                  <a:schemeClr val="tx2">
                    <a:lumMod val="50000"/>
                  </a:schemeClr>
                </a:solidFill>
              </a:rPr>
              <a:t>Quality programming, particularly </a:t>
            </a:r>
          </a:p>
          <a:p>
            <a:r>
              <a:rPr lang="en-US" sz="2200" dirty="0" smtClean="0">
                <a:solidFill>
                  <a:schemeClr val="tx2">
                    <a:lumMod val="50000"/>
                  </a:schemeClr>
                </a:solidFill>
              </a:rPr>
              <a:t>	-Appropriate </a:t>
            </a:r>
            <a:r>
              <a:rPr lang="en-US" sz="2200" dirty="0">
                <a:solidFill>
                  <a:schemeClr val="tx2">
                    <a:lumMod val="50000"/>
                  </a:schemeClr>
                </a:solidFill>
              </a:rPr>
              <a:t>supervision and structure </a:t>
            </a:r>
            <a:endParaRPr lang="en-US" sz="2200" dirty="0" smtClean="0">
              <a:solidFill>
                <a:schemeClr val="tx2">
                  <a:lumMod val="50000"/>
                </a:schemeClr>
              </a:solidFill>
            </a:endParaRPr>
          </a:p>
          <a:p>
            <a:r>
              <a:rPr lang="en-US" sz="2200" dirty="0">
                <a:solidFill>
                  <a:schemeClr val="tx2">
                    <a:lumMod val="50000"/>
                  </a:schemeClr>
                </a:solidFill>
              </a:rPr>
              <a:t>	</a:t>
            </a:r>
            <a:r>
              <a:rPr lang="en-US" sz="2200" dirty="0" smtClean="0">
                <a:solidFill>
                  <a:schemeClr val="tx2">
                    <a:lumMod val="50000"/>
                  </a:schemeClr>
                </a:solidFill>
              </a:rPr>
              <a:t>-A </a:t>
            </a:r>
            <a:r>
              <a:rPr lang="en-US" sz="2200" dirty="0">
                <a:solidFill>
                  <a:schemeClr val="tx2">
                    <a:lumMod val="50000"/>
                  </a:schemeClr>
                </a:solidFill>
              </a:rPr>
              <a:t>well-prepared staff </a:t>
            </a:r>
          </a:p>
          <a:p>
            <a:r>
              <a:rPr lang="en-US" sz="2200" dirty="0" smtClean="0">
                <a:solidFill>
                  <a:schemeClr val="tx2">
                    <a:lumMod val="50000"/>
                  </a:schemeClr>
                </a:solidFill>
              </a:rPr>
              <a:t>	-Intentional </a:t>
            </a:r>
            <a:r>
              <a:rPr lang="en-US" sz="2200" dirty="0">
                <a:solidFill>
                  <a:schemeClr val="tx2">
                    <a:lumMod val="50000"/>
                  </a:schemeClr>
                </a:solidFill>
              </a:rPr>
              <a:t>programming </a:t>
            </a:r>
            <a:endParaRPr lang="en-US" sz="2200" dirty="0" smtClean="0">
              <a:solidFill>
                <a:schemeClr val="tx2">
                  <a:lumMod val="50000"/>
                </a:schemeClr>
              </a:solidFill>
            </a:endParaRPr>
          </a:p>
          <a:p>
            <a:endParaRPr lang="en-US" sz="2200" dirty="0" smtClean="0">
              <a:solidFill>
                <a:schemeClr val="tx2">
                  <a:lumMod val="50000"/>
                </a:schemeClr>
              </a:solidFill>
            </a:endParaRPr>
          </a:p>
          <a:p>
            <a:r>
              <a:rPr lang="en-US" sz="2200" dirty="0" smtClean="0">
                <a:solidFill>
                  <a:schemeClr val="tx2">
                    <a:lumMod val="50000"/>
                  </a:schemeClr>
                </a:solidFill>
              </a:rPr>
              <a:t>• </a:t>
            </a:r>
            <a:r>
              <a:rPr lang="en-US" sz="2200" dirty="0">
                <a:solidFill>
                  <a:schemeClr val="tx2">
                    <a:lumMod val="50000"/>
                  </a:schemeClr>
                </a:solidFill>
              </a:rPr>
              <a:t>Partnerships with families, other community organizations and schools. </a:t>
            </a:r>
          </a:p>
        </p:txBody>
      </p:sp>
      <p:sp>
        <p:nvSpPr>
          <p:cNvPr id="5" name="Rectangle 4"/>
          <p:cNvSpPr txBox="1">
            <a:spLocks noChangeArrowheads="1"/>
          </p:cNvSpPr>
          <p:nvPr/>
        </p:nvSpPr>
        <p:spPr bwMode="auto">
          <a:xfrm>
            <a:off x="304800" y="304800"/>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smtClean="0">
                <a:solidFill>
                  <a:schemeClr val="bg1"/>
                </a:solidFill>
              </a:rPr>
              <a:t>Quality Matters</a:t>
            </a:r>
            <a:endParaRPr lang="en-US" altLang="en-US" dirty="0">
              <a:solidFill>
                <a:schemeClr val="bg1"/>
              </a:solidFill>
            </a:endParaRPr>
          </a:p>
        </p:txBody>
      </p:sp>
    </p:spTree>
    <p:extLst>
      <p:ext uri="{BB962C8B-B14F-4D97-AF65-F5344CB8AC3E}">
        <p14:creationId xmlns:p14="http://schemas.microsoft.com/office/powerpoint/2010/main" val="187521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bwMode="auto">
          <a:xfrm>
            <a:off x="428624" y="304800"/>
            <a:ext cx="8229600" cy="563562"/>
          </a:xfrm>
          <a:solidFill>
            <a:schemeClr val="accent1">
              <a:lumMod val="75000"/>
            </a:schemeClr>
          </a:solidFill>
          <a:ln/>
        </p:spPr>
        <p:txBody>
          <a:bodyPr vert="horz" wrap="square" lIns="91440" tIns="45720" rIns="91440" bIns="45720" numCol="1" anchor="t" anchorCtr="0" compatLnSpc="1">
            <a:prstTxWarp prst="textNoShape">
              <a:avLst/>
            </a:prstTxWarp>
          </a:bodyPr>
          <a:lstStyle/>
          <a:p>
            <a:r>
              <a:rPr lang="en-US" altLang="en-US" i="1" dirty="0">
                <a:solidFill>
                  <a:schemeClr val="bg1"/>
                </a:solidFill>
              </a:rPr>
              <a:t>	</a:t>
            </a:r>
            <a:r>
              <a:rPr lang="en-US" altLang="en-US" dirty="0">
                <a:solidFill>
                  <a:schemeClr val="bg1"/>
                </a:solidFill>
              </a:rPr>
              <a:t>Afterschool Matters</a:t>
            </a:r>
          </a:p>
        </p:txBody>
      </p:sp>
      <p:pic>
        <p:nvPicPr>
          <p:cNvPr id="696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2600" y="2592357"/>
            <a:ext cx="28956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5" name="Rectangle 13"/>
          <p:cNvSpPr>
            <a:spLocks noChangeArrowheads="1"/>
          </p:cNvSpPr>
          <p:nvPr/>
        </p:nvSpPr>
        <p:spPr bwMode="auto">
          <a:xfrm>
            <a:off x="428624" y="1295400"/>
            <a:ext cx="46767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itchFamily="34" charset="0"/>
              </a:defRPr>
            </a:lvl1pPr>
            <a:lvl2pPr>
              <a:tabLst>
                <a:tab pos="457200" algn="l"/>
              </a:tabLst>
              <a:defRPr>
                <a:solidFill>
                  <a:schemeClr val="tx1"/>
                </a:solidFill>
                <a:latin typeface="Arial" pitchFamily="34" charset="0"/>
              </a:defRPr>
            </a:lvl2pPr>
            <a:lvl3pPr>
              <a:tabLst>
                <a:tab pos="457200" algn="l"/>
              </a:tabLst>
              <a:defRPr>
                <a:solidFill>
                  <a:schemeClr val="tx1"/>
                </a:solidFill>
                <a:latin typeface="Arial" pitchFamily="34" charset="0"/>
              </a:defRPr>
            </a:lvl3pPr>
            <a:lvl4pPr>
              <a:tabLst>
                <a:tab pos="457200" algn="l"/>
              </a:tabLst>
              <a:defRPr>
                <a:solidFill>
                  <a:schemeClr val="tx1"/>
                </a:solidFill>
                <a:latin typeface="Arial" pitchFamily="34" charset="0"/>
              </a:defRPr>
            </a:lvl4pPr>
            <a:lvl5pPr>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r>
              <a:rPr lang="en-US" altLang="en-US" sz="2400" dirty="0">
                <a:cs typeface="Times New Roman" pitchFamily="18" charset="0"/>
              </a:rPr>
              <a:t>Children and youth who regularly attend high-quality afterschool programs have:</a:t>
            </a:r>
          </a:p>
          <a:p>
            <a:endParaRPr lang="en-US" altLang="en-US" sz="2400" dirty="0"/>
          </a:p>
          <a:p>
            <a:pPr eaLnBrk="0" hangingPunct="0">
              <a:buFont typeface="Times New Roman" pitchFamily="18" charset="0"/>
              <a:buChar char="•"/>
            </a:pPr>
            <a:r>
              <a:rPr lang="en-US" altLang="en-US" sz="2400" dirty="0" smtClean="0">
                <a:cs typeface="Times New Roman" pitchFamily="18" charset="0"/>
              </a:rPr>
              <a:t>B</a:t>
            </a:r>
            <a:r>
              <a:rPr lang="en-US" altLang="en-US" sz="2400" b="0" dirty="0" smtClean="0">
                <a:cs typeface="Times New Roman" pitchFamily="18" charset="0"/>
              </a:rPr>
              <a:t>etter </a:t>
            </a:r>
            <a:r>
              <a:rPr lang="en-US" altLang="en-US" sz="2400" b="0" dirty="0">
                <a:cs typeface="Times New Roman" pitchFamily="18" charset="0"/>
              </a:rPr>
              <a:t>grades and conduct in school</a:t>
            </a:r>
            <a:endParaRPr lang="en-US" altLang="en-US" sz="2400" b="0" dirty="0"/>
          </a:p>
          <a:p>
            <a:pPr eaLnBrk="0" hangingPunct="0">
              <a:buFont typeface="Times New Roman" pitchFamily="18" charset="0"/>
              <a:buChar char="•"/>
            </a:pPr>
            <a:r>
              <a:rPr lang="en-US" altLang="en-US" sz="2400" dirty="0" smtClean="0">
                <a:cs typeface="Times New Roman" pitchFamily="18" charset="0"/>
              </a:rPr>
              <a:t>M</a:t>
            </a:r>
            <a:r>
              <a:rPr lang="en-US" altLang="en-US" sz="2400" b="0" dirty="0" smtClean="0">
                <a:cs typeface="Times New Roman" pitchFamily="18" charset="0"/>
              </a:rPr>
              <a:t>ore </a:t>
            </a:r>
            <a:r>
              <a:rPr lang="en-US" altLang="en-US" sz="2400" b="0" dirty="0">
                <a:cs typeface="Times New Roman" pitchFamily="18" charset="0"/>
              </a:rPr>
              <a:t>academic and enrichment opportunities</a:t>
            </a:r>
            <a:endParaRPr lang="en-US" altLang="en-US" sz="2400" b="0" dirty="0"/>
          </a:p>
          <a:p>
            <a:pPr eaLnBrk="0" hangingPunct="0">
              <a:buFont typeface="Times New Roman" pitchFamily="18" charset="0"/>
              <a:buChar char="•"/>
            </a:pPr>
            <a:r>
              <a:rPr lang="en-US" altLang="en-US" sz="2400" dirty="0" smtClean="0">
                <a:cs typeface="Times New Roman" pitchFamily="18" charset="0"/>
              </a:rPr>
              <a:t>B</a:t>
            </a:r>
            <a:r>
              <a:rPr lang="en-US" altLang="en-US" sz="2400" b="0" dirty="0" smtClean="0">
                <a:cs typeface="Times New Roman" pitchFamily="18" charset="0"/>
              </a:rPr>
              <a:t>etter </a:t>
            </a:r>
            <a:r>
              <a:rPr lang="en-US" altLang="en-US" sz="2400" b="0" dirty="0">
                <a:cs typeface="Times New Roman" pitchFamily="18" charset="0"/>
              </a:rPr>
              <a:t>peer relations and emotional adjustment</a:t>
            </a:r>
            <a:endParaRPr lang="en-US" altLang="en-US" sz="2400" b="0" dirty="0"/>
          </a:p>
          <a:p>
            <a:pPr eaLnBrk="0" hangingPunct="0">
              <a:buFont typeface="Times New Roman" pitchFamily="18" charset="0"/>
              <a:buChar char="•"/>
            </a:pPr>
            <a:r>
              <a:rPr lang="en-US" altLang="en-US" sz="2400" dirty="0" smtClean="0">
                <a:cs typeface="Times New Roman" pitchFamily="18" charset="0"/>
              </a:rPr>
              <a:t>L</a:t>
            </a:r>
            <a:r>
              <a:rPr lang="en-US" altLang="en-US" sz="2400" b="0" dirty="0" smtClean="0">
                <a:cs typeface="Times New Roman" pitchFamily="18" charset="0"/>
              </a:rPr>
              <a:t>ower </a:t>
            </a:r>
            <a:r>
              <a:rPr lang="en-US" altLang="en-US" sz="2400" b="0" dirty="0">
                <a:cs typeface="Times New Roman" pitchFamily="18" charset="0"/>
              </a:rPr>
              <a:t>incidences of drug-use, violence and pregnancy</a:t>
            </a:r>
          </a:p>
        </p:txBody>
      </p:sp>
    </p:spTree>
    <p:extLst>
      <p:ext uri="{BB962C8B-B14F-4D97-AF65-F5344CB8AC3E}">
        <p14:creationId xmlns:p14="http://schemas.microsoft.com/office/powerpoint/2010/main" val="46688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51338" y="6096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altLang="en-US" sz="4000" i="1" dirty="0">
                <a:solidFill>
                  <a:schemeClr val="bg1"/>
                </a:solidFill>
              </a:rPr>
              <a:t>		</a:t>
            </a:r>
            <a:endParaRPr lang="en-US" sz="4000" b="1" kern="0" dirty="0" smtClean="0">
              <a:solidFill>
                <a:schemeClr val="accent6">
                  <a:lumMod val="75000"/>
                </a:schemeClr>
              </a:solidFill>
              <a:latin typeface="+mn-lt"/>
              <a:ea typeface="+mj-ea"/>
              <a:cs typeface="+mj-cs"/>
            </a:endParaRPr>
          </a:p>
        </p:txBody>
      </p:sp>
      <p:sp>
        <p:nvSpPr>
          <p:cNvPr id="7" name="Rectangle 6"/>
          <p:cNvSpPr/>
          <p:nvPr/>
        </p:nvSpPr>
        <p:spPr>
          <a:xfrm>
            <a:off x="304800" y="1859100"/>
            <a:ext cx="8534400" cy="1938992"/>
          </a:xfrm>
          <a:prstGeom prst="rect">
            <a:avLst/>
          </a:prstGeom>
        </p:spPr>
        <p:txBody>
          <a:bodyPr wrap="square">
            <a:spAutoFit/>
          </a:bodyPr>
          <a:lstStyle/>
          <a:p>
            <a:pPr>
              <a:buFont typeface="Arial" pitchFamily="34" charset="0"/>
              <a:buChar char="•"/>
            </a:pPr>
            <a:endParaRPr lang="en-US" sz="4000" b="1" dirty="0" smtClean="0">
              <a:solidFill>
                <a:schemeClr val="accent6">
                  <a:lumMod val="75000"/>
                </a:schemeClr>
              </a:solidFill>
              <a:latin typeface="+mn-lt"/>
            </a:endParaRPr>
          </a:p>
          <a:p>
            <a:pPr algn="ctr"/>
            <a:endParaRPr lang="en-US" sz="4000" b="1" dirty="0" smtClean="0">
              <a:solidFill>
                <a:schemeClr val="accent6">
                  <a:lumMod val="75000"/>
                </a:schemeClr>
              </a:solidFill>
              <a:latin typeface="+mn-lt"/>
            </a:endParaRPr>
          </a:p>
          <a:p>
            <a:pPr algn="ctr"/>
            <a:r>
              <a:rPr lang="en-US" sz="4000" b="1" dirty="0" smtClean="0">
                <a:solidFill>
                  <a:schemeClr val="accent6">
                    <a:lumMod val="75000"/>
                  </a:schemeClr>
                </a:solidFill>
                <a:latin typeface="+mn-lt"/>
              </a:rPr>
              <a:t> </a:t>
            </a:r>
          </a:p>
        </p:txBody>
      </p:sp>
      <p:pic>
        <p:nvPicPr>
          <p:cNvPr id="2" name="Picture 1" descr="Screen Shot 2013-09-13 at 8.33.03 AM.png"/>
          <p:cNvPicPr>
            <a:picLocks noChangeAspect="1"/>
          </p:cNvPicPr>
          <p:nvPr/>
        </p:nvPicPr>
        <p:blipFill rotWithShape="1">
          <a:blip r:embed="rId3" cstate="print">
            <a:extLst>
              <a:ext uri="{28A0092B-C50C-407E-A947-70E740481C1C}">
                <a14:useLocalDpi xmlns:a14="http://schemas.microsoft.com/office/drawing/2010/main" val="0"/>
              </a:ext>
            </a:extLst>
          </a:blip>
          <a:srcRect t="4231" b="8777"/>
          <a:stretch/>
        </p:blipFill>
        <p:spPr>
          <a:xfrm>
            <a:off x="381000" y="1524000"/>
            <a:ext cx="8686800" cy="4824804"/>
          </a:xfrm>
          <a:prstGeom prst="rect">
            <a:avLst/>
          </a:prstGeom>
        </p:spPr>
      </p:pic>
      <p:sp>
        <p:nvSpPr>
          <p:cNvPr id="5" name="Rectangle 4"/>
          <p:cNvSpPr>
            <a:spLocks noGrp="1" noChangeArrowheads="1"/>
          </p:cNvSpPr>
          <p:nvPr>
            <p:ph type="title"/>
          </p:nvPr>
        </p:nvSpPr>
        <p:spPr bwMode="auto">
          <a:xfrm>
            <a:off x="457200" y="274638"/>
            <a:ext cx="8229600" cy="563562"/>
          </a:xfrm>
          <a:solidFill>
            <a:schemeClr val="accent1">
              <a:lumMod val="75000"/>
            </a:schemeClr>
          </a:solidFill>
          <a:ln/>
        </p:spPr>
        <p:txBody>
          <a:bodyPr vert="horz" wrap="square" lIns="91440" tIns="45720" rIns="91440" bIns="45720" numCol="1" anchor="t" anchorCtr="0" compatLnSpc="1">
            <a:prstTxWarp prst="textNoShape">
              <a:avLst/>
            </a:prstTxWarp>
          </a:bodyPr>
          <a:lstStyle/>
          <a:p>
            <a:r>
              <a:rPr lang="en-US" altLang="en-US" i="1" dirty="0">
                <a:solidFill>
                  <a:schemeClr val="bg1"/>
                </a:solidFill>
              </a:rPr>
              <a:t>	</a:t>
            </a:r>
            <a:r>
              <a:rPr lang="en-US" altLang="en-US" dirty="0" smtClean="0">
                <a:solidFill>
                  <a:schemeClr val="bg1"/>
                </a:solidFill>
              </a:rPr>
              <a:t>PSAYDN Self Assessment Tool</a:t>
            </a:r>
            <a:endParaRPr lang="en-US" altLang="en-US" dirty="0">
              <a:solidFill>
                <a:schemeClr val="bg1"/>
              </a:solidFill>
            </a:endParaRPr>
          </a:p>
        </p:txBody>
      </p:sp>
    </p:spTree>
    <p:extLst>
      <p:ext uri="{BB962C8B-B14F-4D97-AF65-F5344CB8AC3E}">
        <p14:creationId xmlns:p14="http://schemas.microsoft.com/office/powerpoint/2010/main" val="52070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bwMode="auto">
          <a:solidFill>
            <a:schemeClr val="accent1">
              <a:lumMod val="75000"/>
            </a:schemeClr>
          </a:solidFill>
          <a:ln/>
        </p:spPr>
        <p:txBody>
          <a:bodyPr vert="horz" wrap="square" lIns="91440" tIns="45720" rIns="91440" bIns="45720" numCol="1" anchor="t" anchorCtr="0" compatLnSpc="1">
            <a:prstTxWarp prst="textNoShape">
              <a:avLst/>
            </a:prstTxWarp>
          </a:bodyPr>
          <a:lstStyle/>
          <a:p>
            <a:r>
              <a:rPr lang="en-US" altLang="en-US" i="1" dirty="0">
                <a:solidFill>
                  <a:schemeClr val="bg1"/>
                </a:solidFill>
              </a:rPr>
              <a:t>	</a:t>
            </a:r>
            <a:r>
              <a:rPr lang="en-US" altLang="en-US" dirty="0" smtClean="0">
                <a:solidFill>
                  <a:schemeClr val="bg1"/>
                </a:solidFill>
              </a:rPr>
              <a:t>Quality Crosswalk</a:t>
            </a:r>
            <a:endParaRPr lang="en-US" altLang="en-US" dirty="0">
              <a:solidFill>
                <a:schemeClr val="bg1"/>
              </a:solidFill>
            </a:endParaRPr>
          </a:p>
        </p:txBody>
      </p:sp>
      <p:sp>
        <p:nvSpPr>
          <p:cNvPr id="69645" name="Rectangle 13"/>
          <p:cNvSpPr>
            <a:spLocks noChangeArrowheads="1"/>
          </p:cNvSpPr>
          <p:nvPr/>
        </p:nvSpPr>
        <p:spPr bwMode="auto">
          <a:xfrm>
            <a:off x="228600" y="1645131"/>
            <a:ext cx="8382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itchFamily="34" charset="0"/>
              </a:defRPr>
            </a:lvl1pPr>
            <a:lvl2pPr>
              <a:tabLst>
                <a:tab pos="457200" algn="l"/>
              </a:tabLst>
              <a:defRPr>
                <a:solidFill>
                  <a:schemeClr val="tx1"/>
                </a:solidFill>
                <a:latin typeface="Arial" pitchFamily="34" charset="0"/>
              </a:defRPr>
            </a:lvl2pPr>
            <a:lvl3pPr>
              <a:tabLst>
                <a:tab pos="457200" algn="l"/>
              </a:tabLst>
              <a:defRPr>
                <a:solidFill>
                  <a:schemeClr val="tx1"/>
                </a:solidFill>
                <a:latin typeface="Arial" pitchFamily="34" charset="0"/>
              </a:defRPr>
            </a:lvl3pPr>
            <a:lvl4pPr>
              <a:tabLst>
                <a:tab pos="457200" algn="l"/>
              </a:tabLst>
              <a:defRPr>
                <a:solidFill>
                  <a:schemeClr val="tx1"/>
                </a:solidFill>
                <a:latin typeface="Arial" pitchFamily="34" charset="0"/>
              </a:defRPr>
            </a:lvl4pPr>
            <a:lvl5pPr>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pPr marL="342900" indent="-342900">
              <a:buFont typeface="Arial" panose="020B0604020202020204" pitchFamily="34" charset="0"/>
              <a:buChar char="•"/>
            </a:pPr>
            <a:r>
              <a:rPr lang="en-US" sz="2200" dirty="0">
                <a:solidFill>
                  <a:schemeClr val="tx2">
                    <a:lumMod val="75000"/>
                  </a:schemeClr>
                </a:solidFill>
              </a:rPr>
              <a:t>Assessment of Program Practices Tool </a:t>
            </a:r>
            <a:r>
              <a:rPr lang="en-US" sz="2200" dirty="0" smtClean="0">
                <a:solidFill>
                  <a:schemeClr val="tx2">
                    <a:lumMod val="75000"/>
                  </a:schemeClr>
                </a:solidFill>
              </a:rPr>
              <a:t>(</a:t>
            </a:r>
            <a:r>
              <a:rPr lang="en-US" sz="2200" dirty="0">
                <a:solidFill>
                  <a:schemeClr val="tx2">
                    <a:lumMod val="75000"/>
                  </a:schemeClr>
                </a:solidFill>
              </a:rPr>
              <a:t>APT-O &amp; -Q) </a:t>
            </a:r>
            <a:endParaRPr lang="en-US" sz="2200" dirty="0" smtClean="0">
              <a:solidFill>
                <a:schemeClr val="tx2">
                  <a:lumMod val="75000"/>
                </a:schemeClr>
              </a:solidFill>
            </a:endParaRPr>
          </a:p>
          <a:p>
            <a:pPr marL="342900" indent="-342900">
              <a:buFont typeface="Arial" panose="020B0604020202020204" pitchFamily="34" charset="0"/>
              <a:buChar char="•"/>
            </a:pPr>
            <a:r>
              <a:rPr lang="en-US" sz="2200" dirty="0" smtClean="0">
                <a:solidFill>
                  <a:schemeClr val="tx2">
                    <a:lumMod val="75000"/>
                  </a:schemeClr>
                </a:solidFill>
              </a:rPr>
              <a:t>School </a:t>
            </a:r>
            <a:r>
              <a:rPr lang="en-US" sz="2200" dirty="0">
                <a:solidFill>
                  <a:schemeClr val="tx2">
                    <a:lumMod val="75000"/>
                  </a:schemeClr>
                </a:solidFill>
              </a:rPr>
              <a:t>Age Care Environment Rating Scale (SACERS) </a:t>
            </a:r>
          </a:p>
          <a:p>
            <a:pPr marL="342900" indent="-342900">
              <a:buFont typeface="Arial" panose="020B0604020202020204" pitchFamily="34" charset="0"/>
              <a:buChar char="•"/>
            </a:pPr>
            <a:r>
              <a:rPr lang="en-US" sz="2200" dirty="0">
                <a:solidFill>
                  <a:schemeClr val="tx2">
                    <a:lumMod val="75000"/>
                  </a:schemeClr>
                </a:solidFill>
              </a:rPr>
              <a:t>Youth Program Quality Assessment (Youth PQA Forms A &amp; B) </a:t>
            </a:r>
            <a:endParaRPr lang="en-US" sz="2200" dirty="0" smtClean="0">
              <a:solidFill>
                <a:schemeClr val="tx2">
                  <a:lumMod val="75000"/>
                </a:schemeClr>
              </a:solidFill>
            </a:endParaRPr>
          </a:p>
          <a:p>
            <a:pPr marL="342900" indent="-342900">
              <a:buFont typeface="Arial" panose="020B0604020202020204" pitchFamily="34" charset="0"/>
              <a:buChar char="•"/>
            </a:pPr>
            <a:r>
              <a:rPr lang="en-US" sz="2200" dirty="0" smtClean="0">
                <a:solidFill>
                  <a:schemeClr val="tx2">
                    <a:lumMod val="75000"/>
                  </a:schemeClr>
                </a:solidFill>
              </a:rPr>
              <a:t>Allegheny </a:t>
            </a:r>
            <a:r>
              <a:rPr lang="en-US" sz="2200" dirty="0">
                <a:solidFill>
                  <a:schemeClr val="tx2">
                    <a:lumMod val="75000"/>
                  </a:schemeClr>
                </a:solidFill>
              </a:rPr>
              <a:t>Partners for Out-of-School Time Quality Self-Assessment (APOST QSA) </a:t>
            </a:r>
            <a:endParaRPr lang="en-US" sz="2200" dirty="0" smtClean="0">
              <a:solidFill>
                <a:schemeClr val="tx2">
                  <a:lumMod val="75000"/>
                </a:schemeClr>
              </a:solidFill>
            </a:endParaRPr>
          </a:p>
          <a:p>
            <a:pPr marL="342900" indent="-342900">
              <a:buFont typeface="Arial" panose="020B0604020202020204" pitchFamily="34" charset="0"/>
              <a:buChar char="•"/>
            </a:pPr>
            <a:r>
              <a:rPr lang="en-US" sz="2200" dirty="0" smtClean="0">
                <a:solidFill>
                  <a:schemeClr val="tx2">
                    <a:lumMod val="75000"/>
                  </a:schemeClr>
                </a:solidFill>
              </a:rPr>
              <a:t>Chester </a:t>
            </a:r>
            <a:r>
              <a:rPr lang="en-US" sz="2200" dirty="0">
                <a:solidFill>
                  <a:schemeClr val="tx2">
                    <a:lumMod val="75000"/>
                  </a:schemeClr>
                </a:solidFill>
              </a:rPr>
              <a:t>Core Standards for Older Youth Programming Self-Assessment Tool </a:t>
            </a:r>
            <a:endParaRPr lang="en-US" sz="2200" dirty="0" smtClean="0">
              <a:solidFill>
                <a:schemeClr val="tx2">
                  <a:lumMod val="75000"/>
                </a:schemeClr>
              </a:solidFill>
            </a:endParaRPr>
          </a:p>
          <a:p>
            <a:pPr marL="342900" indent="-342900">
              <a:buFont typeface="Arial" panose="020B0604020202020204" pitchFamily="34" charset="0"/>
              <a:buChar char="•"/>
            </a:pPr>
            <a:r>
              <a:rPr lang="en-US" sz="2200" dirty="0" smtClean="0">
                <a:solidFill>
                  <a:schemeClr val="tx2">
                    <a:lumMod val="75000"/>
                  </a:schemeClr>
                </a:solidFill>
              </a:rPr>
              <a:t>PSAYDN </a:t>
            </a:r>
            <a:r>
              <a:rPr lang="en-US" sz="2200" dirty="0">
                <a:solidFill>
                  <a:schemeClr val="tx2">
                    <a:lumMod val="75000"/>
                  </a:schemeClr>
                </a:solidFill>
              </a:rPr>
              <a:t>Quality Self-Assessment Tool </a:t>
            </a:r>
            <a:endParaRPr lang="en-US" sz="2200" dirty="0" smtClean="0">
              <a:solidFill>
                <a:schemeClr val="tx2">
                  <a:lumMod val="75000"/>
                </a:schemeClr>
              </a:solidFill>
            </a:endParaRPr>
          </a:p>
          <a:p>
            <a:pPr marL="342900" indent="-342900">
              <a:buFont typeface="Arial" panose="020B0604020202020204" pitchFamily="34" charset="0"/>
              <a:buChar char="•"/>
            </a:pPr>
            <a:r>
              <a:rPr lang="en-US" sz="2200" dirty="0" smtClean="0">
                <a:solidFill>
                  <a:schemeClr val="tx2">
                    <a:lumMod val="75000"/>
                  </a:schemeClr>
                </a:solidFill>
              </a:rPr>
              <a:t>Philadelphia </a:t>
            </a:r>
            <a:r>
              <a:rPr lang="en-US" sz="2200" dirty="0">
                <a:solidFill>
                  <a:schemeClr val="tx2">
                    <a:lumMod val="75000"/>
                  </a:schemeClr>
                </a:solidFill>
              </a:rPr>
              <a:t>Core Standards Assessment Tool </a:t>
            </a:r>
            <a:endParaRPr lang="en-US" sz="2200" dirty="0" smtClean="0">
              <a:solidFill>
                <a:schemeClr val="tx2">
                  <a:lumMod val="75000"/>
                </a:schemeClr>
              </a:solidFill>
            </a:endParaRPr>
          </a:p>
          <a:p>
            <a:pPr marL="342900" indent="-342900">
              <a:buFont typeface="Arial" panose="020B0604020202020204" pitchFamily="34" charset="0"/>
              <a:buChar char="•"/>
            </a:pPr>
            <a:r>
              <a:rPr lang="en-US" sz="2200" dirty="0" smtClean="0">
                <a:solidFill>
                  <a:schemeClr val="tx2">
                    <a:lumMod val="75000"/>
                  </a:schemeClr>
                </a:solidFill>
              </a:rPr>
              <a:t>UWGPSNJ </a:t>
            </a:r>
            <a:r>
              <a:rPr lang="en-US" sz="2200" dirty="0">
                <a:solidFill>
                  <a:schemeClr val="tx2">
                    <a:lumMod val="75000"/>
                  </a:schemeClr>
                </a:solidFill>
              </a:rPr>
              <a:t>Older Youth Program Quality Rubric (PQR</a:t>
            </a:r>
            <a:r>
              <a:rPr lang="en-US" sz="2200" dirty="0" smtClean="0">
                <a:solidFill>
                  <a:schemeClr val="tx2">
                    <a:lumMod val="75000"/>
                  </a:schemeClr>
                </a:solidFill>
              </a:rPr>
              <a:t>)</a:t>
            </a:r>
            <a:endParaRPr lang="en-US" altLang="en-US" sz="2200" dirty="0">
              <a:solidFill>
                <a:schemeClr val="tx2">
                  <a:lumMod val="75000"/>
                </a:schemeClr>
              </a:solidFill>
              <a:cs typeface="Times New Roman" pitchFamily="18" charset="0"/>
            </a:endParaRPr>
          </a:p>
        </p:txBody>
      </p:sp>
    </p:spTree>
    <p:extLst>
      <p:ext uri="{BB962C8B-B14F-4D97-AF65-F5344CB8AC3E}">
        <p14:creationId xmlns:p14="http://schemas.microsoft.com/office/powerpoint/2010/main" val="3708587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58468" y="1560429"/>
            <a:ext cx="6391656" cy="5004963"/>
          </a:xfrm>
        </p:spPr>
        <p:txBody>
          <a:bodyPr>
            <a:normAutofit/>
          </a:bodyPr>
          <a:lstStyle/>
          <a:p>
            <a:pPr marL="0" indent="0">
              <a:buNone/>
            </a:pPr>
            <a:r>
              <a:rPr lang="en-US" dirty="0" smtClean="0"/>
              <a:t>Every </a:t>
            </a:r>
            <a:r>
              <a:rPr lang="en-US" dirty="0"/>
              <a:t>Student Succeeds Act (ESSA)</a:t>
            </a:r>
          </a:p>
          <a:p>
            <a:endParaRPr lang="en-US" dirty="0"/>
          </a:p>
          <a:p>
            <a:pPr marL="1028700" lvl="3" indent="0">
              <a:buNone/>
            </a:pPr>
            <a:endParaRPr lang="en-US" dirty="0" smtClean="0"/>
          </a:p>
          <a:p>
            <a:pPr lvl="3"/>
            <a:endParaRPr lang="en-US" dirty="0"/>
          </a:p>
          <a:p>
            <a:pPr lvl="3"/>
            <a:endParaRPr lang="en-US" dirty="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826" y="2374232"/>
            <a:ext cx="5917407" cy="443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txBox="1">
            <a:spLocks noChangeArrowheads="1"/>
          </p:cNvSpPr>
          <p:nvPr/>
        </p:nvSpPr>
        <p:spPr bwMode="auto">
          <a:xfrm>
            <a:off x="253729" y="304800"/>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smtClean="0">
                <a:solidFill>
                  <a:schemeClr val="bg1"/>
                </a:solidFill>
              </a:rPr>
              <a:t>Future Opportunities</a:t>
            </a:r>
            <a:endParaRPr lang="en-US" altLang="en-US" dirty="0">
              <a:solidFill>
                <a:schemeClr val="bg1"/>
              </a:solidFill>
            </a:endParaRPr>
          </a:p>
        </p:txBody>
      </p:sp>
    </p:spTree>
    <p:extLst>
      <p:ext uri="{BB962C8B-B14F-4D97-AF65-F5344CB8AC3E}">
        <p14:creationId xmlns:p14="http://schemas.microsoft.com/office/powerpoint/2010/main" val="43469625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bwMode="auto">
          <a:solidFill>
            <a:schemeClr val="accent1">
              <a:lumMod val="75000"/>
            </a:schemeClr>
          </a:solidFill>
          <a:ln/>
        </p:spPr>
        <p:txBody>
          <a:bodyPr vert="horz" wrap="square" lIns="91440" tIns="45720" rIns="91440" bIns="45720" numCol="1" anchor="t" anchorCtr="0" compatLnSpc="1">
            <a:prstTxWarp prst="textNoShape">
              <a:avLst/>
            </a:prstTxWarp>
          </a:bodyPr>
          <a:lstStyle/>
          <a:p>
            <a:r>
              <a:rPr lang="en-US" altLang="en-US" i="1" dirty="0">
                <a:solidFill>
                  <a:schemeClr val="bg1"/>
                </a:solidFill>
              </a:rPr>
              <a:t>	</a:t>
            </a:r>
            <a:r>
              <a:rPr lang="en-US" altLang="en-US" dirty="0" smtClean="0">
                <a:solidFill>
                  <a:schemeClr val="bg1"/>
                </a:solidFill>
              </a:rPr>
              <a:t>Afterschool: Reducing Chronic Absenteeism</a:t>
            </a:r>
            <a:endParaRPr lang="en-US" altLang="en-US" dirty="0">
              <a:solidFill>
                <a:schemeClr val="bg1"/>
              </a:solidFill>
            </a:endParaRPr>
          </a:p>
        </p:txBody>
      </p:sp>
      <p:sp>
        <p:nvSpPr>
          <p:cNvPr id="69645" name="Rectangle 13"/>
          <p:cNvSpPr>
            <a:spLocks noChangeArrowheads="1"/>
          </p:cNvSpPr>
          <p:nvPr/>
        </p:nvSpPr>
        <p:spPr bwMode="auto">
          <a:xfrm>
            <a:off x="304800" y="1217712"/>
            <a:ext cx="493606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itchFamily="34" charset="0"/>
              </a:defRPr>
            </a:lvl1pPr>
            <a:lvl2pPr>
              <a:tabLst>
                <a:tab pos="457200" algn="l"/>
              </a:tabLst>
              <a:defRPr>
                <a:solidFill>
                  <a:schemeClr val="tx1"/>
                </a:solidFill>
                <a:latin typeface="Arial" pitchFamily="34" charset="0"/>
              </a:defRPr>
            </a:lvl2pPr>
            <a:lvl3pPr>
              <a:tabLst>
                <a:tab pos="457200" algn="l"/>
              </a:tabLst>
              <a:defRPr>
                <a:solidFill>
                  <a:schemeClr val="tx1"/>
                </a:solidFill>
                <a:latin typeface="Arial" pitchFamily="34" charset="0"/>
              </a:defRPr>
            </a:lvl3pPr>
            <a:lvl4pPr>
              <a:tabLst>
                <a:tab pos="457200" algn="l"/>
              </a:tabLst>
              <a:defRPr>
                <a:solidFill>
                  <a:schemeClr val="tx1"/>
                </a:solidFill>
                <a:latin typeface="Arial" pitchFamily="34" charset="0"/>
              </a:defRPr>
            </a:lvl4pPr>
            <a:lvl5pPr>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r>
              <a:rPr lang="en-US" sz="2000" b="1" dirty="0">
                <a:solidFill>
                  <a:schemeClr val="tx2">
                    <a:lumMod val="75000"/>
                  </a:schemeClr>
                </a:solidFill>
              </a:rPr>
              <a:t>OST staff can work with parents and school staff to: </a:t>
            </a:r>
            <a:endParaRPr lang="en-US" sz="2000" b="1" dirty="0" smtClean="0">
              <a:solidFill>
                <a:schemeClr val="tx2">
                  <a:lumMod val="75000"/>
                </a:schemeClr>
              </a:solidFill>
            </a:endParaRPr>
          </a:p>
          <a:p>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Create a culture of good attendance in the program </a:t>
            </a:r>
            <a:r>
              <a:rPr lang="en-US" sz="2000" dirty="0" smtClean="0">
                <a:solidFill>
                  <a:schemeClr val="tx2">
                    <a:lumMod val="75000"/>
                  </a:schemeClr>
                </a:solidFill>
              </a:rPr>
              <a:t>and </a:t>
            </a:r>
            <a:r>
              <a:rPr lang="en-US" sz="2000" dirty="0">
                <a:solidFill>
                  <a:schemeClr val="tx2">
                    <a:lumMod val="75000"/>
                  </a:schemeClr>
                </a:solidFill>
              </a:rPr>
              <a:t>in the school </a:t>
            </a:r>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Talk with parents and students about the importance of attendance </a:t>
            </a:r>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Suggest and support ways to help parents, families, and students help each other </a:t>
            </a:r>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Monitor school attendance data for program participants and reach out when students are chronically absent </a:t>
            </a:r>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Help schools identify barriers to good attendance and potential solutions</a:t>
            </a:r>
            <a:endParaRPr lang="en-US" altLang="en-US" sz="2000" b="0" dirty="0">
              <a:solidFill>
                <a:schemeClr val="tx2">
                  <a:lumMod val="75000"/>
                </a:schemeClr>
              </a:solidFill>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866" y="2438400"/>
            <a:ext cx="3682996" cy="2071686"/>
          </a:xfrm>
          <a:prstGeom prst="rect">
            <a:avLst/>
          </a:prstGeom>
        </p:spPr>
      </p:pic>
    </p:spTree>
    <p:extLst>
      <p:ext uri="{BB962C8B-B14F-4D97-AF65-F5344CB8AC3E}">
        <p14:creationId xmlns:p14="http://schemas.microsoft.com/office/powerpoint/2010/main" val="679282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0"/>
            <a:ext cx="2971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pic>
        <p:nvPicPr>
          <p:cNvPr id="16387" name="Picture 5" descr="mixed-race-group-kids-view-from-below_dv169602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66226" y="-6193"/>
            <a:ext cx="6177774" cy="686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p:cNvSpPr>
            <a:spLocks noChangeArrowheads="1"/>
          </p:cNvSpPr>
          <p:nvPr/>
        </p:nvSpPr>
        <p:spPr bwMode="auto">
          <a:xfrm>
            <a:off x="245335" y="937889"/>
            <a:ext cx="2475571"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r>
              <a:rPr lang="en-US" altLang="en-US" sz="3600" b="1" dirty="0" smtClean="0">
                <a:solidFill>
                  <a:prstClr val="black"/>
                </a:solidFill>
                <a:ea typeface="ＭＳ Ｐゴシック" pitchFamily="34" charset="-128"/>
              </a:rPr>
              <a:t>Mission</a:t>
            </a:r>
            <a:endParaRPr lang="en-US" altLang="en-US" sz="3600" b="1" dirty="0">
              <a:solidFill>
                <a:prstClr val="black"/>
              </a:solidFill>
              <a:ea typeface="ＭＳ Ｐゴシック" pitchFamily="34" charset="-128"/>
            </a:endParaRPr>
          </a:p>
          <a:p>
            <a:pPr defTabSz="457200" eaLnBrk="1" hangingPunct="1"/>
            <a:endParaRPr lang="en-US" altLang="en-US" sz="2000" dirty="0" smtClean="0">
              <a:solidFill>
                <a:prstClr val="black"/>
              </a:solidFill>
              <a:ea typeface="ＭＳ Ｐゴシック" pitchFamily="34" charset="-128"/>
            </a:endParaRPr>
          </a:p>
          <a:p>
            <a:pPr defTabSz="457200" eaLnBrk="1" hangingPunct="1"/>
            <a:r>
              <a:rPr lang="en-US" altLang="en-US" sz="2000" dirty="0" smtClean="0">
                <a:solidFill>
                  <a:prstClr val="black"/>
                </a:solidFill>
                <a:ea typeface="ＭＳ Ｐゴシック" pitchFamily="34" charset="-128"/>
              </a:rPr>
              <a:t>PSAYDN </a:t>
            </a:r>
            <a:r>
              <a:rPr lang="en-US" altLang="en-US" sz="2000" dirty="0">
                <a:solidFill>
                  <a:prstClr val="black"/>
                </a:solidFill>
                <a:ea typeface="ＭＳ Ｐゴシック" pitchFamily="34" charset="-128"/>
              </a:rPr>
              <a:t>promotes sustainable, high-quality out-of-school time youth development programs through advocacy and capacity building to enhance the welfare of Pennsylvania’s children, youth and families.</a:t>
            </a:r>
          </a:p>
        </p:txBody>
      </p:sp>
    </p:spTree>
    <p:extLst>
      <p:ext uri="{BB962C8B-B14F-4D97-AF65-F5344CB8AC3E}">
        <p14:creationId xmlns:p14="http://schemas.microsoft.com/office/powerpoint/2010/main" val="3332250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bwMode="auto">
          <a:solidFill>
            <a:schemeClr val="accent1">
              <a:lumMod val="75000"/>
            </a:schemeClr>
          </a:solidFill>
          <a:ln/>
        </p:spPr>
        <p:txBody>
          <a:bodyPr vert="horz" wrap="square" lIns="91440" tIns="45720" rIns="91440" bIns="45720" numCol="1" anchor="t" anchorCtr="0" compatLnSpc="1">
            <a:prstTxWarp prst="textNoShape">
              <a:avLst/>
            </a:prstTxWarp>
          </a:bodyPr>
          <a:lstStyle/>
          <a:p>
            <a:r>
              <a:rPr lang="en-US" altLang="en-US" i="1" dirty="0">
                <a:solidFill>
                  <a:schemeClr val="bg1"/>
                </a:solidFill>
              </a:rPr>
              <a:t>	</a:t>
            </a:r>
            <a:r>
              <a:rPr lang="en-US" altLang="en-US" dirty="0" smtClean="0">
                <a:solidFill>
                  <a:schemeClr val="bg1"/>
                </a:solidFill>
              </a:rPr>
              <a:t>College/Career Readiness</a:t>
            </a:r>
            <a:endParaRPr lang="en-US" altLang="en-US" dirty="0">
              <a:solidFill>
                <a:schemeClr val="bg1"/>
              </a:solidFill>
            </a:endParaRPr>
          </a:p>
        </p:txBody>
      </p:sp>
      <p:sp>
        <p:nvSpPr>
          <p:cNvPr id="69645" name="Rectangle 13"/>
          <p:cNvSpPr>
            <a:spLocks noChangeArrowheads="1"/>
          </p:cNvSpPr>
          <p:nvPr/>
        </p:nvSpPr>
        <p:spPr bwMode="auto">
          <a:xfrm>
            <a:off x="428624" y="1356955"/>
            <a:ext cx="498157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57200" algn="l"/>
              </a:tabLst>
              <a:defRPr>
                <a:solidFill>
                  <a:schemeClr val="tx1"/>
                </a:solidFill>
                <a:latin typeface="Arial" pitchFamily="34" charset="0"/>
              </a:defRPr>
            </a:lvl1pPr>
            <a:lvl2pPr>
              <a:tabLst>
                <a:tab pos="457200" algn="l"/>
              </a:tabLst>
              <a:defRPr>
                <a:solidFill>
                  <a:schemeClr val="tx1"/>
                </a:solidFill>
                <a:latin typeface="Arial" pitchFamily="34" charset="0"/>
              </a:defRPr>
            </a:lvl2pPr>
            <a:lvl3pPr>
              <a:tabLst>
                <a:tab pos="457200" algn="l"/>
              </a:tabLst>
              <a:defRPr>
                <a:solidFill>
                  <a:schemeClr val="tx1"/>
                </a:solidFill>
                <a:latin typeface="Arial" pitchFamily="34" charset="0"/>
              </a:defRPr>
            </a:lvl3pPr>
            <a:lvl4pPr>
              <a:tabLst>
                <a:tab pos="457200" algn="l"/>
              </a:tabLst>
              <a:defRPr>
                <a:solidFill>
                  <a:schemeClr val="tx1"/>
                </a:solidFill>
                <a:latin typeface="Arial" pitchFamily="34" charset="0"/>
              </a:defRPr>
            </a:lvl4pPr>
            <a:lvl5pPr>
              <a:tabLst>
                <a:tab pos="457200" algn="l"/>
              </a:tabLst>
              <a:defRPr>
                <a:solidFill>
                  <a:schemeClr val="tx1"/>
                </a:solidFill>
                <a:latin typeface="Arial" pitchFamily="34" charset="0"/>
              </a:defRPr>
            </a:lvl5pPr>
            <a:lvl6pPr fontAlgn="base">
              <a:spcBef>
                <a:spcPct val="0"/>
              </a:spcBef>
              <a:spcAft>
                <a:spcPct val="0"/>
              </a:spcAft>
              <a:tabLst>
                <a:tab pos="457200" algn="l"/>
              </a:tabLst>
              <a:defRPr>
                <a:solidFill>
                  <a:schemeClr val="tx1"/>
                </a:solidFill>
                <a:latin typeface="Arial" pitchFamily="34" charset="0"/>
              </a:defRPr>
            </a:lvl6pPr>
            <a:lvl7pPr fontAlgn="base">
              <a:spcBef>
                <a:spcPct val="0"/>
              </a:spcBef>
              <a:spcAft>
                <a:spcPct val="0"/>
              </a:spcAft>
              <a:tabLst>
                <a:tab pos="457200" algn="l"/>
              </a:tabLst>
              <a:defRPr>
                <a:solidFill>
                  <a:schemeClr val="tx1"/>
                </a:solidFill>
                <a:latin typeface="Arial" pitchFamily="34" charset="0"/>
              </a:defRPr>
            </a:lvl7pPr>
            <a:lvl8pPr fontAlgn="base">
              <a:spcBef>
                <a:spcPct val="0"/>
              </a:spcBef>
              <a:spcAft>
                <a:spcPct val="0"/>
              </a:spcAft>
              <a:tabLst>
                <a:tab pos="457200" algn="l"/>
              </a:tabLst>
              <a:defRPr>
                <a:solidFill>
                  <a:schemeClr val="tx1"/>
                </a:solidFill>
                <a:latin typeface="Arial" pitchFamily="34" charset="0"/>
              </a:defRPr>
            </a:lvl8pPr>
            <a:lvl9pPr fontAlgn="base">
              <a:spcBef>
                <a:spcPct val="0"/>
              </a:spcBef>
              <a:spcAft>
                <a:spcPct val="0"/>
              </a:spcAft>
              <a:tabLst>
                <a:tab pos="457200" algn="l"/>
              </a:tabLst>
              <a:defRPr>
                <a:solidFill>
                  <a:schemeClr val="tx1"/>
                </a:solidFill>
                <a:latin typeface="Arial" pitchFamily="34" charset="0"/>
              </a:defRPr>
            </a:lvl9pPr>
          </a:lstStyle>
          <a:p>
            <a:r>
              <a:rPr lang="en-US" sz="2000" b="1" dirty="0">
                <a:solidFill>
                  <a:schemeClr val="tx2">
                    <a:lumMod val="75000"/>
                  </a:schemeClr>
                </a:solidFill>
              </a:rPr>
              <a:t>Out-of-School Time offers opportunities for all the things employers say new employees need: </a:t>
            </a:r>
            <a:endParaRPr lang="en-US" sz="2000" b="1" dirty="0" smtClean="0">
              <a:solidFill>
                <a:schemeClr val="tx2">
                  <a:lumMod val="75000"/>
                </a:schemeClr>
              </a:solidFill>
            </a:endParaRPr>
          </a:p>
          <a:p>
            <a:endParaRPr lang="en-US" sz="2000" dirty="0" smtClean="0">
              <a:solidFill>
                <a:schemeClr val="tx2">
                  <a:lumMod val="75000"/>
                </a:schemeClr>
              </a:solidFill>
            </a:endParaRPr>
          </a:p>
          <a:p>
            <a:r>
              <a:rPr lang="en-US" sz="2000" dirty="0" smtClean="0">
                <a:solidFill>
                  <a:schemeClr val="tx2">
                    <a:lumMod val="75000"/>
                  </a:schemeClr>
                </a:solidFill>
              </a:rPr>
              <a:t>• 21st </a:t>
            </a:r>
            <a:r>
              <a:rPr lang="en-US" sz="2000" dirty="0">
                <a:solidFill>
                  <a:schemeClr val="tx2">
                    <a:lumMod val="75000"/>
                  </a:schemeClr>
                </a:solidFill>
              </a:rPr>
              <a:t>Century Skills </a:t>
            </a:r>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Problem solving through project </a:t>
            </a:r>
            <a:r>
              <a:rPr lang="en-US" sz="2000" dirty="0" smtClean="0">
                <a:solidFill>
                  <a:schemeClr val="tx2">
                    <a:lumMod val="75000"/>
                  </a:schemeClr>
                </a:solidFill>
              </a:rPr>
              <a:t>based</a:t>
            </a:r>
          </a:p>
          <a:p>
            <a:r>
              <a:rPr lang="en-US" sz="2000" dirty="0" smtClean="0">
                <a:solidFill>
                  <a:schemeClr val="tx2">
                    <a:lumMod val="75000"/>
                  </a:schemeClr>
                </a:solidFill>
              </a:rPr>
              <a:t>     learning </a:t>
            </a:r>
            <a:r>
              <a:rPr lang="en-US" sz="2000" dirty="0">
                <a:solidFill>
                  <a:schemeClr val="tx2">
                    <a:lumMod val="75000"/>
                  </a:schemeClr>
                </a:solidFill>
              </a:rPr>
              <a:t>opportunities </a:t>
            </a:r>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Community service </a:t>
            </a:r>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Activities that focus on </a:t>
            </a:r>
            <a:r>
              <a:rPr lang="en-US" sz="2000" dirty="0" smtClean="0">
                <a:solidFill>
                  <a:schemeClr val="tx2">
                    <a:lumMod val="75000"/>
                  </a:schemeClr>
                </a:solidFill>
              </a:rPr>
              <a:t>communication</a:t>
            </a:r>
          </a:p>
          <a:p>
            <a:r>
              <a:rPr lang="en-US" sz="2000" dirty="0">
                <a:solidFill>
                  <a:schemeClr val="tx2">
                    <a:lumMod val="75000"/>
                  </a:schemeClr>
                </a:solidFill>
              </a:rPr>
              <a:t> </a:t>
            </a:r>
            <a:r>
              <a:rPr lang="en-US" sz="2000" dirty="0" smtClean="0">
                <a:solidFill>
                  <a:schemeClr val="tx2">
                    <a:lumMod val="75000"/>
                  </a:schemeClr>
                </a:solidFill>
              </a:rPr>
              <a:t>    skills </a:t>
            </a:r>
          </a:p>
          <a:p>
            <a:r>
              <a:rPr lang="en-US" sz="2000" dirty="0" smtClean="0">
                <a:solidFill>
                  <a:schemeClr val="tx2">
                    <a:lumMod val="75000"/>
                  </a:schemeClr>
                </a:solidFill>
              </a:rPr>
              <a:t>• </a:t>
            </a:r>
            <a:r>
              <a:rPr lang="en-US" sz="2000" dirty="0">
                <a:solidFill>
                  <a:schemeClr val="tx2">
                    <a:lumMod val="75000"/>
                  </a:schemeClr>
                </a:solidFill>
              </a:rPr>
              <a:t>Activities that develop interpersonal </a:t>
            </a:r>
            <a:r>
              <a:rPr lang="en-US" sz="2000" dirty="0" smtClean="0">
                <a:solidFill>
                  <a:schemeClr val="tx2">
                    <a:lumMod val="75000"/>
                  </a:schemeClr>
                </a:solidFill>
              </a:rPr>
              <a:t>and</a:t>
            </a:r>
          </a:p>
          <a:p>
            <a:r>
              <a:rPr lang="en-US" sz="2000" dirty="0">
                <a:solidFill>
                  <a:schemeClr val="tx2">
                    <a:lumMod val="75000"/>
                  </a:schemeClr>
                </a:solidFill>
              </a:rPr>
              <a:t> </a:t>
            </a:r>
            <a:r>
              <a:rPr lang="en-US" sz="2000" dirty="0" smtClean="0">
                <a:solidFill>
                  <a:schemeClr val="tx2">
                    <a:lumMod val="75000"/>
                  </a:schemeClr>
                </a:solidFill>
              </a:rPr>
              <a:t>     team </a:t>
            </a:r>
            <a:r>
              <a:rPr lang="en-US" sz="2000" dirty="0">
                <a:solidFill>
                  <a:schemeClr val="tx2">
                    <a:lumMod val="75000"/>
                  </a:schemeClr>
                </a:solidFill>
              </a:rPr>
              <a:t>building skills </a:t>
            </a:r>
            <a:endParaRPr lang="en-US" sz="2000" dirty="0" smtClean="0">
              <a:solidFill>
                <a:schemeClr val="tx2">
                  <a:lumMod val="75000"/>
                </a:schemeClr>
              </a:solidFill>
            </a:endParaRPr>
          </a:p>
          <a:p>
            <a:r>
              <a:rPr lang="en-US" sz="2000" dirty="0" smtClean="0">
                <a:solidFill>
                  <a:schemeClr val="tx2">
                    <a:lumMod val="75000"/>
                  </a:schemeClr>
                </a:solidFill>
              </a:rPr>
              <a:t>• </a:t>
            </a:r>
            <a:r>
              <a:rPr lang="en-US" sz="2000" dirty="0">
                <a:solidFill>
                  <a:schemeClr val="tx2">
                    <a:lumMod val="75000"/>
                  </a:schemeClr>
                </a:solidFill>
              </a:rPr>
              <a:t>Programs that integrate the use </a:t>
            </a:r>
            <a:r>
              <a:rPr lang="en-US" sz="2000" dirty="0" smtClean="0">
                <a:solidFill>
                  <a:schemeClr val="tx2">
                    <a:lumMod val="75000"/>
                  </a:schemeClr>
                </a:solidFill>
              </a:rPr>
              <a:t>of</a:t>
            </a:r>
          </a:p>
          <a:p>
            <a:r>
              <a:rPr lang="en-US" sz="2000" dirty="0" smtClean="0">
                <a:solidFill>
                  <a:schemeClr val="tx2">
                    <a:lumMod val="75000"/>
                  </a:schemeClr>
                </a:solidFill>
              </a:rPr>
              <a:t>      technology</a:t>
            </a:r>
            <a:endParaRPr lang="en-US" altLang="en-US" sz="2000" b="0" dirty="0">
              <a:solidFill>
                <a:schemeClr val="tx2">
                  <a:lumMod val="75000"/>
                </a:schemeClr>
              </a:solidFill>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2971800" cy="3962400"/>
          </a:xfrm>
          <a:prstGeom prst="rect">
            <a:avLst/>
          </a:prstGeom>
        </p:spPr>
      </p:pic>
    </p:spTree>
    <p:extLst>
      <p:ext uri="{BB962C8B-B14F-4D97-AF65-F5344CB8AC3E}">
        <p14:creationId xmlns:p14="http://schemas.microsoft.com/office/powerpoint/2010/main" val="2015908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866" y="457202"/>
            <a:ext cx="8229600" cy="646331"/>
          </a:xfrm>
          <a:prstGeom prst="rect">
            <a:avLst/>
          </a:prstGeom>
          <a:noFill/>
        </p:spPr>
        <p:txBody>
          <a:bodyPr wrap="square" rtlCol="0" anchor="t">
            <a:spAutoFit/>
          </a:bodyPr>
          <a:lstStyle/>
          <a:p>
            <a:r>
              <a:rPr lang="en-US" sz="3600" b="1" dirty="0" smtClean="0">
                <a:solidFill>
                  <a:schemeClr val="bg1"/>
                </a:solidFill>
                <a:latin typeface="Arial" panose="020B0604020202020204" pitchFamily="34" charset="0"/>
                <a:cs typeface="Arial" panose="020B0604020202020204" pitchFamily="34" charset="0"/>
              </a:rPr>
              <a:t>Afterschool Caucus</a:t>
            </a:r>
            <a:endParaRPr lang="en-US" sz="3600" b="1" dirty="0">
              <a:solidFill>
                <a:schemeClr val="bg1"/>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937917" y="1683257"/>
            <a:ext cx="2482566" cy="2255171"/>
          </a:xfrm>
          <a:prstGeom prst="rect">
            <a:avLst/>
          </a:prstGeom>
        </p:spPr>
        <p:txBody>
          <a:bodyPr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NeueLT Std"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NeueLT Std"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NeueLT Std"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Std"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solidFill>
                  <a:srgbClr val="153357"/>
                </a:solidFill>
              </a:rPr>
              <a:t>Senator</a:t>
            </a:r>
            <a:br>
              <a:rPr lang="en-US" sz="2200" dirty="0" smtClean="0">
                <a:solidFill>
                  <a:srgbClr val="153357"/>
                </a:solidFill>
              </a:rPr>
            </a:br>
            <a:r>
              <a:rPr lang="en-US" sz="2200" dirty="0" smtClean="0">
                <a:solidFill>
                  <a:srgbClr val="153357"/>
                </a:solidFill>
              </a:rPr>
              <a:t>Ryan Aument (R)</a:t>
            </a:r>
            <a:endParaRPr lang="en-US" sz="2200" dirty="0">
              <a:solidFill>
                <a:srgbClr val="153357"/>
              </a:solidFill>
            </a:endParaRPr>
          </a:p>
        </p:txBody>
      </p:sp>
      <p:pic>
        <p:nvPicPr>
          <p:cNvPr id="6" name="Picture 2" descr="\\s-drive\home\Profiles\callen\My Documents\My Pictures\Afterschool Caucus Leadership\Aument 5x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0171" y="1674609"/>
            <a:ext cx="1218382" cy="2255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drive\home\Profiles\callen\My Documents\My Pictures\Afterschool Caucus Leadership\Yudicha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3057" y="1674612"/>
            <a:ext cx="1218382" cy="2257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drive\home\Profiles\callen\My Documents\My Pictures\Afterschool Caucus Leadership\PA Rep. Jake Wheatley.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3058" y="4250388"/>
            <a:ext cx="1218382" cy="225797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1937917" y="4259033"/>
            <a:ext cx="2482566" cy="22551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NeueLT Std"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NeueLT Std"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NeueLT Std"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Std"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smtClean="0">
                <a:solidFill>
                  <a:srgbClr val="153357"/>
                </a:solidFill>
              </a:rPr>
              <a:t>Representative</a:t>
            </a:r>
            <a:br>
              <a:rPr lang="en-US" sz="2200" dirty="0" smtClean="0">
                <a:solidFill>
                  <a:srgbClr val="153357"/>
                </a:solidFill>
              </a:rPr>
            </a:br>
            <a:r>
              <a:rPr lang="en-US" sz="2200" dirty="0" smtClean="0">
                <a:solidFill>
                  <a:srgbClr val="153357"/>
                </a:solidFill>
              </a:rPr>
              <a:t>Bernie O’Neill (R)</a:t>
            </a:r>
            <a:endParaRPr lang="en-US" sz="2200" dirty="0">
              <a:solidFill>
                <a:srgbClr val="153357"/>
              </a:solidFill>
            </a:endParaRPr>
          </a:p>
        </p:txBody>
      </p:sp>
      <p:sp>
        <p:nvSpPr>
          <p:cNvPr id="11" name="Content Placeholder 2"/>
          <p:cNvSpPr txBox="1">
            <a:spLocks/>
          </p:cNvSpPr>
          <p:nvPr/>
        </p:nvSpPr>
        <p:spPr>
          <a:xfrm>
            <a:off x="6157287" y="1691904"/>
            <a:ext cx="2482566" cy="22551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NeueLT Std"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NeueLT Std"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NeueLT Std"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Std"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solidFill>
                  <a:srgbClr val="153357"/>
                </a:solidFill>
              </a:rPr>
              <a:t>Senator</a:t>
            </a:r>
            <a:br>
              <a:rPr lang="en-US" sz="2200" dirty="0" smtClean="0">
                <a:solidFill>
                  <a:srgbClr val="153357"/>
                </a:solidFill>
              </a:rPr>
            </a:br>
            <a:r>
              <a:rPr lang="en-US" sz="2200" dirty="0" smtClean="0">
                <a:solidFill>
                  <a:srgbClr val="153357"/>
                </a:solidFill>
              </a:rPr>
              <a:t>John Yudichak (D)</a:t>
            </a:r>
            <a:endParaRPr lang="en-US" sz="2200" dirty="0">
              <a:solidFill>
                <a:srgbClr val="153357"/>
              </a:solidFill>
            </a:endParaRPr>
          </a:p>
        </p:txBody>
      </p:sp>
      <p:sp>
        <p:nvSpPr>
          <p:cNvPr id="12" name="Content Placeholder 2"/>
          <p:cNvSpPr txBox="1">
            <a:spLocks/>
          </p:cNvSpPr>
          <p:nvPr/>
        </p:nvSpPr>
        <p:spPr>
          <a:xfrm>
            <a:off x="6163660" y="4267680"/>
            <a:ext cx="2811730" cy="225517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NeueLT Std"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NeueLT Std"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NeueLT Std"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Std"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200" dirty="0" smtClean="0">
                <a:solidFill>
                  <a:srgbClr val="153357"/>
                </a:solidFill>
              </a:rPr>
              <a:t>Representative</a:t>
            </a:r>
            <a:br>
              <a:rPr lang="en-US" sz="2200" dirty="0" smtClean="0">
                <a:solidFill>
                  <a:srgbClr val="153357"/>
                </a:solidFill>
              </a:rPr>
            </a:br>
            <a:r>
              <a:rPr lang="en-US" sz="2200" dirty="0" smtClean="0">
                <a:solidFill>
                  <a:srgbClr val="153357"/>
                </a:solidFill>
              </a:rPr>
              <a:t>Jake Wheatley (R)</a:t>
            </a:r>
            <a:endParaRPr lang="en-US" sz="2200" dirty="0">
              <a:solidFill>
                <a:srgbClr val="153357"/>
              </a:solidFill>
            </a:endParaRPr>
          </a:p>
        </p:txBody>
      </p:sp>
      <p:pic>
        <p:nvPicPr>
          <p:cNvPr id="2" name="Picture 1"/>
          <p:cNvPicPr>
            <a:picLocks noChangeAspect="1"/>
          </p:cNvPicPr>
          <p:nvPr/>
        </p:nvPicPr>
        <p:blipFill>
          <a:blip r:embed="rId5"/>
          <a:stretch>
            <a:fillRect/>
          </a:stretch>
        </p:blipFill>
        <p:spPr>
          <a:xfrm>
            <a:off x="500172" y="4250388"/>
            <a:ext cx="1209631" cy="2257977"/>
          </a:xfrm>
          <a:prstGeom prst="rect">
            <a:avLst/>
          </a:prstGeom>
        </p:spPr>
      </p:pic>
    </p:spTree>
    <p:extLst>
      <p:ext uri="{BB962C8B-B14F-4D97-AF65-F5344CB8AC3E}">
        <p14:creationId xmlns:p14="http://schemas.microsoft.com/office/powerpoint/2010/main" val="7560001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20624" y="1560430"/>
            <a:ext cx="8522208" cy="5004962"/>
          </a:xfrm>
        </p:spPr>
        <p:txBody>
          <a:bodyPr>
            <a:normAutofit/>
          </a:bodyPr>
          <a:lstStyle/>
          <a:p>
            <a:pPr marL="0" lvl="0" indent="0">
              <a:buNone/>
            </a:pPr>
            <a:r>
              <a:rPr lang="en-US" b="1" dirty="0" smtClean="0">
                <a:solidFill>
                  <a:schemeClr val="tx2">
                    <a:lumMod val="75000"/>
                  </a:schemeClr>
                </a:solidFill>
              </a:rPr>
              <a:t>Legislative Budget and Finance Committee (LBFC) </a:t>
            </a:r>
            <a:r>
              <a:rPr lang="en-US" b="1" dirty="0">
                <a:solidFill>
                  <a:schemeClr val="tx2">
                    <a:lumMod val="75000"/>
                  </a:schemeClr>
                </a:solidFill>
              </a:rPr>
              <a:t>report recommendation </a:t>
            </a:r>
            <a:r>
              <a:rPr lang="en-US" b="1" dirty="0" smtClean="0">
                <a:solidFill>
                  <a:schemeClr val="tx2">
                    <a:lumMod val="75000"/>
                  </a:schemeClr>
                </a:solidFill>
              </a:rPr>
              <a:t>(</a:t>
            </a:r>
            <a:r>
              <a:rPr lang="en-US" b="1" dirty="0">
                <a:solidFill>
                  <a:schemeClr val="tx2">
                    <a:lumMod val="75000"/>
                  </a:schemeClr>
                </a:solidFill>
              </a:rPr>
              <a:t>J</a:t>
            </a:r>
            <a:r>
              <a:rPr lang="en-US" b="1" dirty="0" smtClean="0">
                <a:solidFill>
                  <a:schemeClr val="tx2">
                    <a:lumMod val="75000"/>
                  </a:schemeClr>
                </a:solidFill>
              </a:rPr>
              <a:t>une </a:t>
            </a:r>
            <a:r>
              <a:rPr lang="en-US" b="1" dirty="0">
                <a:solidFill>
                  <a:schemeClr val="tx2">
                    <a:lumMod val="75000"/>
                  </a:schemeClr>
                </a:solidFill>
              </a:rPr>
              <a:t>2016 report)</a:t>
            </a:r>
          </a:p>
          <a:p>
            <a:endParaRPr lang="en-US" dirty="0" smtClean="0">
              <a:solidFill>
                <a:schemeClr val="tx2">
                  <a:lumMod val="75000"/>
                </a:schemeClr>
              </a:solidFill>
            </a:endParaRPr>
          </a:p>
          <a:p>
            <a:pPr lvl="0"/>
            <a:r>
              <a:rPr lang="en-US" dirty="0">
                <a:solidFill>
                  <a:schemeClr val="tx2">
                    <a:lumMod val="75000"/>
                  </a:schemeClr>
                </a:solidFill>
              </a:rPr>
              <a:t>Identify stable funding sources for afterschool in PA; </a:t>
            </a:r>
          </a:p>
          <a:p>
            <a:pPr lvl="0"/>
            <a:r>
              <a:rPr lang="en-US" dirty="0">
                <a:solidFill>
                  <a:schemeClr val="tx2">
                    <a:lumMod val="75000"/>
                  </a:schemeClr>
                </a:solidFill>
              </a:rPr>
              <a:t>Develop a protocol to recruit and retain qualified afterschool staff; </a:t>
            </a:r>
          </a:p>
          <a:p>
            <a:pPr lvl="0"/>
            <a:r>
              <a:rPr lang="en-US" dirty="0">
                <a:solidFill>
                  <a:schemeClr val="tx2">
                    <a:lumMod val="75000"/>
                  </a:schemeClr>
                </a:solidFill>
              </a:rPr>
              <a:t>Establish quality standards for afterschool programs; </a:t>
            </a:r>
          </a:p>
          <a:p>
            <a:pPr lvl="0"/>
            <a:r>
              <a:rPr lang="en-US" dirty="0">
                <a:solidFill>
                  <a:schemeClr val="tx2">
                    <a:lumMod val="75000"/>
                  </a:schemeClr>
                </a:solidFill>
              </a:rPr>
              <a:t>Promote the use a statewide afterschool program directory; and </a:t>
            </a:r>
          </a:p>
          <a:p>
            <a:pPr lvl="0"/>
            <a:r>
              <a:rPr lang="en-US" dirty="0">
                <a:solidFill>
                  <a:schemeClr val="tx2">
                    <a:lumMod val="75000"/>
                  </a:schemeClr>
                </a:solidFill>
              </a:rPr>
              <a:t>Forge strong workforce, business and formal education partnerships. </a:t>
            </a:r>
          </a:p>
          <a:p>
            <a:endParaRPr lang="en-US" dirty="0">
              <a:solidFill>
                <a:schemeClr val="tx2">
                  <a:lumMod val="75000"/>
                </a:schemeClr>
              </a:solidFill>
            </a:endParaRPr>
          </a:p>
          <a:p>
            <a:pPr marL="1371600" lvl="3" indent="0">
              <a:buNone/>
            </a:pPr>
            <a:endParaRPr lang="en-US" dirty="0" smtClean="0">
              <a:solidFill>
                <a:schemeClr val="tx2">
                  <a:lumMod val="75000"/>
                </a:schemeClr>
              </a:solidFill>
            </a:endParaRPr>
          </a:p>
          <a:p>
            <a:pPr lvl="3"/>
            <a:endParaRPr lang="en-US" dirty="0"/>
          </a:p>
          <a:p>
            <a:pPr lvl="3"/>
            <a:endParaRPr lang="en-US" dirty="0"/>
          </a:p>
          <a:p>
            <a:endParaRPr lang="en-US" dirty="0" smtClean="0"/>
          </a:p>
          <a:p>
            <a:endParaRPr lang="en-US" dirty="0"/>
          </a:p>
        </p:txBody>
      </p:sp>
      <p:sp>
        <p:nvSpPr>
          <p:cNvPr id="4" name="Rectangle 4"/>
          <p:cNvSpPr txBox="1">
            <a:spLocks noChangeArrowheads="1"/>
          </p:cNvSpPr>
          <p:nvPr/>
        </p:nvSpPr>
        <p:spPr bwMode="auto">
          <a:xfrm>
            <a:off x="457200" y="381000"/>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smtClean="0">
                <a:solidFill>
                  <a:schemeClr val="bg1"/>
                </a:solidFill>
              </a:rPr>
              <a:t>Future Opportunities</a:t>
            </a:r>
            <a:endParaRPr lang="en-US" altLang="en-US" dirty="0">
              <a:solidFill>
                <a:schemeClr val="bg1"/>
              </a:solidFill>
            </a:endParaRPr>
          </a:p>
        </p:txBody>
      </p:sp>
    </p:spTree>
    <p:extLst>
      <p:ext uri="{BB962C8B-B14F-4D97-AF65-F5344CB8AC3E}">
        <p14:creationId xmlns:p14="http://schemas.microsoft.com/office/powerpoint/2010/main" val="236489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22523"/>
          </a:xfrm>
        </p:spPr>
        <p:txBody>
          <a:bodyPr/>
          <a:lstStyle/>
          <a:p>
            <a:r>
              <a:rPr lang="en-US" dirty="0" smtClean="0"/>
              <a:t>OST Challenges in PA</a:t>
            </a:r>
            <a:endParaRPr lang="en-US" dirty="0"/>
          </a:p>
        </p:txBody>
      </p:sp>
      <p:sp>
        <p:nvSpPr>
          <p:cNvPr id="3" name="Content Placeholder 2"/>
          <p:cNvSpPr>
            <a:spLocks noGrp="1"/>
          </p:cNvSpPr>
          <p:nvPr>
            <p:ph idx="1"/>
          </p:nvPr>
        </p:nvSpPr>
        <p:spPr>
          <a:xfrm>
            <a:off x="420624" y="1560430"/>
            <a:ext cx="8522208" cy="5004962"/>
          </a:xfrm>
        </p:spPr>
        <p:txBody>
          <a:bodyPr>
            <a:normAutofit/>
          </a:bodyPr>
          <a:lstStyle/>
          <a:p>
            <a:pPr marL="0" lvl="0" indent="0">
              <a:buNone/>
            </a:pPr>
            <a:r>
              <a:rPr lang="en-US" dirty="0" smtClean="0"/>
              <a:t>Dedicated </a:t>
            </a:r>
            <a:r>
              <a:rPr lang="en-US" dirty="0"/>
              <a:t>funding/state </a:t>
            </a:r>
            <a:r>
              <a:rPr lang="en-US" dirty="0" smtClean="0"/>
              <a:t>line-item</a:t>
            </a:r>
          </a:p>
          <a:p>
            <a:pPr marL="0" lvl="0" indent="0">
              <a:buNone/>
            </a:pPr>
            <a:endParaRPr lang="en-US" dirty="0"/>
          </a:p>
          <a:p>
            <a:pPr marL="0" lvl="0" indent="0">
              <a:buNone/>
            </a:pPr>
            <a:endParaRPr lang="en-US" dirty="0"/>
          </a:p>
          <a:p>
            <a:endParaRPr lang="en-US" dirty="0"/>
          </a:p>
          <a:p>
            <a:pPr marL="1371600" lvl="3" indent="0">
              <a:buNone/>
            </a:pPr>
            <a:endParaRPr lang="en-US" dirty="0" smtClean="0"/>
          </a:p>
          <a:p>
            <a:pPr lvl="3"/>
            <a:endParaRPr lang="en-US" dirty="0"/>
          </a:p>
          <a:p>
            <a:pPr lvl="3"/>
            <a:endParaRPr lang="en-US" dirty="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01607"/>
            <a:ext cx="6766560" cy="5074920"/>
          </a:xfrm>
          <a:prstGeom prst="rect">
            <a:avLst/>
          </a:prstGeom>
        </p:spPr>
      </p:pic>
    </p:spTree>
    <p:extLst>
      <p:ext uri="{BB962C8B-B14F-4D97-AF65-F5344CB8AC3E}">
        <p14:creationId xmlns:p14="http://schemas.microsoft.com/office/powerpoint/2010/main" val="215760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4400"/>
          </a:xfrm>
        </p:spPr>
        <p:txBody>
          <a:bodyPr>
            <a:normAutofit/>
          </a:bodyPr>
          <a:lstStyle/>
          <a:p>
            <a:r>
              <a:rPr lang="en-US" sz="2800" dirty="0" smtClean="0"/>
              <a:t>21</a:t>
            </a:r>
            <a:r>
              <a:rPr lang="en-US" sz="2800" baseline="30000" dirty="0" smtClean="0"/>
              <a:t>st</a:t>
            </a:r>
            <a:r>
              <a:rPr lang="en-US" sz="2800" dirty="0" smtClean="0"/>
              <a:t> Century Community Learning Centers</a:t>
            </a:r>
            <a:endParaRPr lang="en-US"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58618"/>
            <a:ext cx="9144000" cy="5399382"/>
          </a:xfrm>
        </p:spPr>
      </p:pic>
    </p:spTree>
    <p:extLst>
      <p:ext uri="{BB962C8B-B14F-4D97-AF65-F5344CB8AC3E}">
        <p14:creationId xmlns:p14="http://schemas.microsoft.com/office/powerpoint/2010/main" val="230428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Out of School Time Programming in Lehigh  Valley, PA</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UWGLV – initiated a </a:t>
            </a:r>
            <a:r>
              <a:rPr lang="en-US" dirty="0"/>
              <a:t>C</a:t>
            </a:r>
            <a:r>
              <a:rPr lang="en-US" dirty="0" smtClean="0"/>
              <a:t>ampaign for 3</a:t>
            </a:r>
            <a:r>
              <a:rPr lang="en-US" baseline="30000" dirty="0" smtClean="0"/>
              <a:t>rd</a:t>
            </a:r>
            <a:r>
              <a:rPr lang="en-US" dirty="0" smtClean="0"/>
              <a:t> Grade Reading in 2014</a:t>
            </a:r>
          </a:p>
          <a:p>
            <a:pPr lvl="1"/>
            <a:r>
              <a:rPr lang="en-US" dirty="0" smtClean="0"/>
              <a:t>Part of national effort, sponsored by Annie Casey Foundation</a:t>
            </a:r>
          </a:p>
          <a:p>
            <a:pPr lvl="1"/>
            <a:r>
              <a:rPr lang="en-US" dirty="0" smtClean="0"/>
              <a:t>3 key pillars: early childhood education, every day attendance, summer learning</a:t>
            </a:r>
          </a:p>
          <a:p>
            <a:pPr lvl="1"/>
            <a:r>
              <a:rPr lang="en-US" dirty="0" smtClean="0"/>
              <a:t>2014-2018, 2018-2022 investment plan aligned to increasing 3</a:t>
            </a:r>
            <a:r>
              <a:rPr lang="en-US" baseline="30000" dirty="0" smtClean="0"/>
              <a:t>rd</a:t>
            </a:r>
            <a:r>
              <a:rPr lang="en-US" dirty="0" smtClean="0"/>
              <a:t> grade reading, 8</a:t>
            </a:r>
            <a:r>
              <a:rPr lang="en-US" baseline="30000" dirty="0" smtClean="0"/>
              <a:t>th</a:t>
            </a:r>
            <a:r>
              <a:rPr lang="en-US" dirty="0" smtClean="0"/>
              <a:t> grade math proficiency rates</a:t>
            </a:r>
          </a:p>
          <a:p>
            <a:pPr lvl="1"/>
            <a:endParaRPr lang="en-US" dirty="0"/>
          </a:p>
          <a:p>
            <a:r>
              <a:rPr lang="en-US" dirty="0" smtClean="0"/>
              <a:t>UWGLV supports a community school network in 4 highest need school districts (22 schools in total)</a:t>
            </a:r>
          </a:p>
          <a:p>
            <a:pPr lvl="1"/>
            <a:r>
              <a:rPr lang="en-US" dirty="0" smtClean="0"/>
              <a:t>3 urban, 1 rural</a:t>
            </a:r>
          </a:p>
          <a:p>
            <a:pPr lvl="1"/>
            <a:r>
              <a:rPr lang="en-US" dirty="0" smtClean="0"/>
              <a:t>All UWGLV education program investments serve students/families in one of these 22 community schools</a:t>
            </a:r>
          </a:p>
          <a:p>
            <a:pPr lvl="1"/>
            <a:endParaRPr lang="en-US" dirty="0" smtClean="0"/>
          </a:p>
          <a:p>
            <a:pPr marL="457200" lvl="1" indent="0">
              <a:buNone/>
            </a:pPr>
            <a:r>
              <a:rPr lang="en-US" dirty="0"/>
              <a:t>	</a:t>
            </a:r>
            <a:endParaRPr lang="en-US" dirty="0" smtClean="0"/>
          </a:p>
        </p:txBody>
      </p:sp>
    </p:spTree>
    <p:extLst>
      <p:ext uri="{BB962C8B-B14F-4D97-AF65-F5344CB8AC3E}">
        <p14:creationId xmlns:p14="http://schemas.microsoft.com/office/powerpoint/2010/main" val="1234880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563562"/>
          </a:xfrm>
          <a:solidFill>
            <a:schemeClr val="accent1">
              <a:lumMod val="75000"/>
            </a:schemeClr>
          </a:solidFill>
        </p:spPr>
        <p:txBody>
          <a:bodyPr/>
          <a:lstStyle/>
          <a:p>
            <a:r>
              <a:rPr lang="en-US" dirty="0" smtClean="0">
                <a:solidFill>
                  <a:schemeClr val="bg1"/>
                </a:solidFill>
              </a:rPr>
              <a:t>How UWGLV Promotes OST Programs</a:t>
            </a:r>
            <a:endParaRPr lang="en-US" dirty="0">
              <a:solidFill>
                <a:schemeClr val="bg1"/>
              </a:solidFill>
            </a:endParaRPr>
          </a:p>
        </p:txBody>
      </p:sp>
      <p:sp>
        <p:nvSpPr>
          <p:cNvPr id="3" name="Content Placeholder 2"/>
          <p:cNvSpPr>
            <a:spLocks noGrp="1"/>
          </p:cNvSpPr>
          <p:nvPr>
            <p:ph idx="1"/>
          </p:nvPr>
        </p:nvSpPr>
        <p:spPr>
          <a:xfrm>
            <a:off x="457200" y="1219200"/>
            <a:ext cx="8229600" cy="4953000"/>
          </a:xfrm>
        </p:spPr>
        <p:txBody>
          <a:bodyPr/>
          <a:lstStyle/>
          <a:p>
            <a:r>
              <a:rPr lang="en-US" dirty="0" smtClean="0"/>
              <a:t>During the school year:</a:t>
            </a:r>
          </a:p>
          <a:p>
            <a:pPr lvl="1"/>
            <a:r>
              <a:rPr lang="en-US" dirty="0" smtClean="0"/>
              <a:t>Goal of OST = increased student engagement in school; improved student attendance</a:t>
            </a:r>
          </a:p>
          <a:p>
            <a:pPr lvl="1"/>
            <a:r>
              <a:rPr lang="en-US" dirty="0" smtClean="0"/>
              <a:t>Both before and after school time, school-based</a:t>
            </a:r>
          </a:p>
          <a:p>
            <a:pPr lvl="1"/>
            <a:r>
              <a:rPr lang="en-US" dirty="0" smtClean="0"/>
              <a:t>Must demonstrate how the OST program supports development of the “5 C’s” of PYD:</a:t>
            </a:r>
          </a:p>
          <a:p>
            <a:pPr lvl="2"/>
            <a:r>
              <a:rPr lang="en-US" dirty="0" smtClean="0"/>
              <a:t>Competence, confidence, connection, character, caring/ compassion</a:t>
            </a:r>
            <a:endParaRPr lang="en-US" dirty="0"/>
          </a:p>
          <a:p>
            <a:r>
              <a:rPr lang="en-US" dirty="0" smtClean="0"/>
              <a:t>In Summer Months:</a:t>
            </a:r>
          </a:p>
          <a:p>
            <a:pPr lvl="1"/>
            <a:r>
              <a:rPr lang="en-US" dirty="0" smtClean="0"/>
              <a:t>Goal of OST = reducing summer learning loss, fighting child hunger</a:t>
            </a:r>
          </a:p>
          <a:p>
            <a:pPr lvl="1"/>
            <a:r>
              <a:rPr lang="en-US" dirty="0" smtClean="0"/>
              <a:t>Both school and community-based</a:t>
            </a:r>
          </a:p>
          <a:p>
            <a:pPr lvl="1"/>
            <a:r>
              <a:rPr lang="en-US" dirty="0" smtClean="0"/>
              <a:t>Both program investments and systems change work</a:t>
            </a:r>
          </a:p>
        </p:txBody>
      </p:sp>
    </p:spTree>
    <p:extLst>
      <p:ext uri="{BB962C8B-B14F-4D97-AF65-F5344CB8AC3E}">
        <p14:creationId xmlns:p14="http://schemas.microsoft.com/office/powerpoint/2010/main" val="1748801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Why Summer </a:t>
            </a:r>
            <a:r>
              <a:rPr lang="en-US" dirty="0">
                <a:solidFill>
                  <a:schemeClr val="bg1"/>
                </a:solidFill>
              </a:rPr>
              <a:t>L</a:t>
            </a:r>
            <a:r>
              <a:rPr lang="en-US" dirty="0" smtClean="0">
                <a:solidFill>
                  <a:schemeClr val="bg1"/>
                </a:solidFill>
              </a:rPr>
              <a:t>earning </a:t>
            </a:r>
            <a:r>
              <a:rPr lang="en-US" dirty="0">
                <a:solidFill>
                  <a:schemeClr val="bg1"/>
                </a:solidFill>
              </a:rPr>
              <a:t>M</a:t>
            </a:r>
            <a:r>
              <a:rPr lang="en-US" dirty="0" smtClean="0">
                <a:solidFill>
                  <a:schemeClr val="bg1"/>
                </a:solidFill>
              </a:rPr>
              <a:t>atters</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t>In 2014, we added summer learning programs to our investment plan.</a:t>
            </a:r>
          </a:p>
          <a:p>
            <a:r>
              <a:rPr lang="en-US" dirty="0" smtClean="0"/>
              <a:t>Then we asked partner school districts to prioritize all of our education strategies</a:t>
            </a:r>
            <a:r>
              <a:rPr lang="is-IS" dirty="0" smtClean="0"/>
              <a:t>…</a:t>
            </a:r>
            <a:endParaRPr lang="en-US" dirty="0" smtClean="0"/>
          </a:p>
          <a:p>
            <a:pPr lvl="1"/>
            <a:r>
              <a:rPr lang="en-US" dirty="0"/>
              <a:t>t</a:t>
            </a:r>
            <a:r>
              <a:rPr lang="en-US" dirty="0" smtClean="0"/>
              <a:t>hey all ranked summer learning LAST!!</a:t>
            </a:r>
          </a:p>
          <a:p>
            <a:endParaRPr lang="en-US" dirty="0"/>
          </a:p>
          <a:p>
            <a:r>
              <a:rPr lang="en-US" dirty="0" smtClean="0"/>
              <a:t>Then we showed this </a:t>
            </a:r>
            <a:r>
              <a:rPr lang="en-US" dirty="0"/>
              <a:t>video: </a:t>
            </a:r>
            <a:r>
              <a:rPr lang="en-US" dirty="0">
                <a:hlinkClick r:id="rId2"/>
              </a:rPr>
              <a:t>https://</a:t>
            </a:r>
            <a:r>
              <a:rPr lang="en-US" dirty="0" smtClean="0">
                <a:hlinkClick r:id="rId2"/>
              </a:rPr>
              <a:t>youtu.be/ZolcNG3GVCs</a:t>
            </a:r>
            <a:endParaRPr lang="en-US" dirty="0" smtClean="0"/>
          </a:p>
          <a:p>
            <a:endParaRPr lang="en-US" dirty="0" smtClean="0"/>
          </a:p>
          <a:p>
            <a:endParaRPr lang="en-US" dirty="0"/>
          </a:p>
        </p:txBody>
      </p:sp>
    </p:spTree>
    <p:extLst>
      <p:ext uri="{BB962C8B-B14F-4D97-AF65-F5344CB8AC3E}">
        <p14:creationId xmlns:p14="http://schemas.microsoft.com/office/powerpoint/2010/main" val="2941284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533400"/>
            <a:ext cx="7772400" cy="5257800"/>
          </a:xfrm>
        </p:spPr>
      </p:pic>
    </p:spTree>
    <p:extLst>
      <p:ext uri="{BB962C8B-B14F-4D97-AF65-F5344CB8AC3E}">
        <p14:creationId xmlns:p14="http://schemas.microsoft.com/office/powerpoint/2010/main" val="1766890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Community Call to Action!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In 2014, the Lehigh Valley Summer Learning Coalition was launched.</a:t>
            </a:r>
          </a:p>
          <a:p>
            <a:r>
              <a:rPr lang="en-US" dirty="0" smtClean="0"/>
              <a:t>3 highest need school districts are active members</a:t>
            </a:r>
          </a:p>
          <a:p>
            <a:endParaRPr lang="en-US" dirty="0" smtClean="0"/>
          </a:p>
          <a:p>
            <a:r>
              <a:rPr lang="en-US" dirty="0" smtClean="0"/>
              <a:t>LVSLC Goals:</a:t>
            </a:r>
          </a:p>
          <a:p>
            <a:pPr marL="457200" lvl="1" indent="0">
              <a:buNone/>
            </a:pPr>
            <a:r>
              <a:rPr lang="en-US" dirty="0" smtClean="0"/>
              <a:t>1. To increase community awareness of summer learning loss and family engagement in summer learning opportunities</a:t>
            </a:r>
          </a:p>
          <a:p>
            <a:pPr marL="457200" lvl="1" indent="0">
              <a:buNone/>
            </a:pPr>
            <a:r>
              <a:rPr lang="en-US" dirty="0" smtClean="0"/>
              <a:t>2. To increase access to high quality summer learning programs for low  income youth</a:t>
            </a:r>
          </a:p>
          <a:p>
            <a:pPr marL="457200" lvl="1" indent="0">
              <a:buNone/>
            </a:pPr>
            <a:r>
              <a:rPr lang="en-US" dirty="0" smtClean="0"/>
              <a:t>3. To raise quality of existing summer programs</a:t>
            </a:r>
          </a:p>
        </p:txBody>
      </p:sp>
    </p:spTree>
    <p:extLst>
      <p:ext uri="{BB962C8B-B14F-4D97-AF65-F5344CB8AC3E}">
        <p14:creationId xmlns:p14="http://schemas.microsoft.com/office/powerpoint/2010/main" val="1720181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971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8435" name="Title 1"/>
          <p:cNvSpPr txBox="1">
            <a:spLocks/>
          </p:cNvSpPr>
          <p:nvPr/>
        </p:nvSpPr>
        <p:spPr bwMode="auto">
          <a:xfrm>
            <a:off x="260350" y="304800"/>
            <a:ext cx="2559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262626"/>
                </a:solidFill>
                <a:latin typeface="Arial" charset="0"/>
                <a:cs typeface="Arial" charset="0"/>
              </a:defRPr>
            </a:lvl1pPr>
            <a:lvl2pPr marL="742950" indent="-285750" eaLnBrk="0" hangingPunct="0">
              <a:spcBef>
                <a:spcPct val="20000"/>
              </a:spcBef>
              <a:buFont typeface="Arial" charset="0"/>
              <a:buChar char="–"/>
              <a:defRPr sz="2800">
                <a:solidFill>
                  <a:srgbClr val="262626"/>
                </a:solidFill>
                <a:latin typeface="Arial" charset="0"/>
                <a:cs typeface="Arial" charset="0"/>
              </a:defRPr>
            </a:lvl2pPr>
            <a:lvl3pPr marL="1143000" indent="-228600" eaLnBrk="0" hangingPunct="0">
              <a:spcBef>
                <a:spcPct val="20000"/>
              </a:spcBef>
              <a:buFont typeface="Arial" charset="0"/>
              <a:buChar char="•"/>
              <a:defRPr sz="2400">
                <a:solidFill>
                  <a:srgbClr val="262626"/>
                </a:solidFill>
                <a:latin typeface="Arial" charset="0"/>
                <a:cs typeface="Arial" charset="0"/>
              </a:defRPr>
            </a:lvl3pPr>
            <a:lvl4pPr marL="1600200" indent="-228600" eaLnBrk="0" hangingPunct="0">
              <a:spcBef>
                <a:spcPct val="20000"/>
              </a:spcBef>
              <a:buFont typeface="Arial" charset="0"/>
              <a:buChar char="–"/>
              <a:defRPr sz="2000">
                <a:solidFill>
                  <a:srgbClr val="262626"/>
                </a:solidFill>
                <a:latin typeface="Arial" charset="0"/>
                <a:cs typeface="Arial" charset="0"/>
              </a:defRPr>
            </a:lvl4pPr>
            <a:lvl5pPr marL="2057400" indent="-228600" eaLnBrk="0" hangingPunct="0">
              <a:spcBef>
                <a:spcPct val="20000"/>
              </a:spcBef>
              <a:buFont typeface="Arial" charset="0"/>
              <a:buChar char="»"/>
              <a:defRPr sz="2000">
                <a:solidFill>
                  <a:srgbClr val="262626"/>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9pPr>
          </a:lstStyle>
          <a:p>
            <a:pPr algn="r" defTabSz="457200" eaLnBrk="1" hangingPunct="1">
              <a:spcBef>
                <a:spcPct val="0"/>
              </a:spcBef>
              <a:buFontTx/>
              <a:buNone/>
            </a:pPr>
            <a:r>
              <a:rPr lang="en-US" altLang="en-US" b="1">
                <a:solidFill>
                  <a:srgbClr val="FFE181"/>
                </a:solidFill>
              </a:rPr>
              <a:t>Goals</a:t>
            </a:r>
          </a:p>
        </p:txBody>
      </p:sp>
      <p:sp>
        <p:nvSpPr>
          <p:cNvPr id="18436" name="Title 1"/>
          <p:cNvSpPr txBox="1">
            <a:spLocks/>
          </p:cNvSpPr>
          <p:nvPr/>
        </p:nvSpPr>
        <p:spPr bwMode="auto">
          <a:xfrm>
            <a:off x="260350" y="1025525"/>
            <a:ext cx="2590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262626"/>
                </a:solidFill>
                <a:latin typeface="Arial" charset="0"/>
                <a:cs typeface="Arial" charset="0"/>
              </a:defRPr>
            </a:lvl1pPr>
            <a:lvl2pPr marL="742950" indent="-285750" eaLnBrk="0" hangingPunct="0">
              <a:spcBef>
                <a:spcPct val="20000"/>
              </a:spcBef>
              <a:buFont typeface="Arial" charset="0"/>
              <a:buChar char="–"/>
              <a:defRPr sz="2800">
                <a:solidFill>
                  <a:srgbClr val="262626"/>
                </a:solidFill>
                <a:latin typeface="Arial" charset="0"/>
                <a:cs typeface="Arial" charset="0"/>
              </a:defRPr>
            </a:lvl2pPr>
            <a:lvl3pPr marL="1143000" indent="-228600" eaLnBrk="0" hangingPunct="0">
              <a:spcBef>
                <a:spcPct val="20000"/>
              </a:spcBef>
              <a:buFont typeface="Arial" charset="0"/>
              <a:buChar char="•"/>
              <a:defRPr sz="2400">
                <a:solidFill>
                  <a:srgbClr val="262626"/>
                </a:solidFill>
                <a:latin typeface="Arial" charset="0"/>
                <a:cs typeface="Arial" charset="0"/>
              </a:defRPr>
            </a:lvl3pPr>
            <a:lvl4pPr marL="1600200" indent="-228600" eaLnBrk="0" hangingPunct="0">
              <a:spcBef>
                <a:spcPct val="20000"/>
              </a:spcBef>
              <a:buFont typeface="Arial" charset="0"/>
              <a:buChar char="–"/>
              <a:defRPr sz="2000">
                <a:solidFill>
                  <a:srgbClr val="262626"/>
                </a:solidFill>
                <a:latin typeface="Arial" charset="0"/>
                <a:cs typeface="Arial" charset="0"/>
              </a:defRPr>
            </a:lvl4pPr>
            <a:lvl5pPr marL="2057400" indent="-228600" eaLnBrk="0" hangingPunct="0">
              <a:spcBef>
                <a:spcPct val="20000"/>
              </a:spcBef>
              <a:buFont typeface="Arial" charset="0"/>
              <a:buChar char="»"/>
              <a:defRPr sz="2000">
                <a:solidFill>
                  <a:srgbClr val="262626"/>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9pPr>
          </a:lstStyle>
          <a:p>
            <a:pPr algn="r" defTabSz="457200" eaLnBrk="1" hangingPunct="1">
              <a:spcBef>
                <a:spcPct val="0"/>
              </a:spcBef>
              <a:buFontTx/>
              <a:buNone/>
            </a:pPr>
            <a:r>
              <a:rPr lang="en-US" altLang="en-US" sz="2400" b="1">
                <a:solidFill>
                  <a:prstClr val="white"/>
                </a:solidFill>
              </a:rPr>
              <a:t>Connecting People</a:t>
            </a:r>
          </a:p>
        </p:txBody>
      </p:sp>
      <p:sp>
        <p:nvSpPr>
          <p:cNvPr id="18437" name="Title 1"/>
          <p:cNvSpPr txBox="1">
            <a:spLocks/>
          </p:cNvSpPr>
          <p:nvPr/>
        </p:nvSpPr>
        <p:spPr bwMode="auto">
          <a:xfrm>
            <a:off x="228600" y="3417888"/>
            <a:ext cx="259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262626"/>
                </a:solidFill>
                <a:latin typeface="Arial" charset="0"/>
                <a:cs typeface="Arial" charset="0"/>
              </a:defRPr>
            </a:lvl1pPr>
            <a:lvl2pPr marL="742950" indent="-285750" eaLnBrk="0" hangingPunct="0">
              <a:spcBef>
                <a:spcPct val="20000"/>
              </a:spcBef>
              <a:buFont typeface="Arial" charset="0"/>
              <a:buChar char="–"/>
              <a:defRPr sz="2800">
                <a:solidFill>
                  <a:srgbClr val="262626"/>
                </a:solidFill>
                <a:latin typeface="Arial" charset="0"/>
                <a:cs typeface="Arial" charset="0"/>
              </a:defRPr>
            </a:lvl2pPr>
            <a:lvl3pPr marL="1143000" indent="-228600" eaLnBrk="0" hangingPunct="0">
              <a:spcBef>
                <a:spcPct val="20000"/>
              </a:spcBef>
              <a:buFont typeface="Arial" charset="0"/>
              <a:buChar char="•"/>
              <a:defRPr sz="2400">
                <a:solidFill>
                  <a:srgbClr val="262626"/>
                </a:solidFill>
                <a:latin typeface="Arial" charset="0"/>
                <a:cs typeface="Arial" charset="0"/>
              </a:defRPr>
            </a:lvl3pPr>
            <a:lvl4pPr marL="1600200" indent="-228600" eaLnBrk="0" hangingPunct="0">
              <a:spcBef>
                <a:spcPct val="20000"/>
              </a:spcBef>
              <a:buFont typeface="Arial" charset="0"/>
              <a:buChar char="–"/>
              <a:defRPr sz="2000">
                <a:solidFill>
                  <a:srgbClr val="262626"/>
                </a:solidFill>
                <a:latin typeface="Arial" charset="0"/>
                <a:cs typeface="Arial" charset="0"/>
              </a:defRPr>
            </a:lvl4pPr>
            <a:lvl5pPr marL="2057400" indent="-228600" eaLnBrk="0" hangingPunct="0">
              <a:spcBef>
                <a:spcPct val="20000"/>
              </a:spcBef>
              <a:buFont typeface="Arial" charset="0"/>
              <a:buChar char="»"/>
              <a:defRPr sz="2000">
                <a:solidFill>
                  <a:srgbClr val="262626"/>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9pPr>
          </a:lstStyle>
          <a:p>
            <a:pPr algn="r" defTabSz="457200" eaLnBrk="1" hangingPunct="1">
              <a:spcBef>
                <a:spcPct val="0"/>
              </a:spcBef>
              <a:buFontTx/>
              <a:buNone/>
            </a:pPr>
            <a:r>
              <a:rPr lang="en-US" altLang="en-US" sz="2400" b="1">
                <a:solidFill>
                  <a:prstClr val="white"/>
                </a:solidFill>
              </a:rPr>
              <a:t>Creating Opportunity</a:t>
            </a:r>
          </a:p>
        </p:txBody>
      </p:sp>
      <p:sp>
        <p:nvSpPr>
          <p:cNvPr id="18438" name="Title 1"/>
          <p:cNvSpPr txBox="1">
            <a:spLocks/>
          </p:cNvSpPr>
          <p:nvPr/>
        </p:nvSpPr>
        <p:spPr bwMode="auto">
          <a:xfrm>
            <a:off x="228600" y="5510213"/>
            <a:ext cx="259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262626"/>
                </a:solidFill>
                <a:latin typeface="Arial" charset="0"/>
                <a:cs typeface="Arial" charset="0"/>
              </a:defRPr>
            </a:lvl1pPr>
            <a:lvl2pPr marL="742950" indent="-285750" eaLnBrk="0" hangingPunct="0">
              <a:spcBef>
                <a:spcPct val="20000"/>
              </a:spcBef>
              <a:buFont typeface="Arial" charset="0"/>
              <a:buChar char="–"/>
              <a:defRPr sz="2800">
                <a:solidFill>
                  <a:srgbClr val="262626"/>
                </a:solidFill>
                <a:latin typeface="Arial" charset="0"/>
                <a:cs typeface="Arial" charset="0"/>
              </a:defRPr>
            </a:lvl2pPr>
            <a:lvl3pPr marL="1143000" indent="-228600" eaLnBrk="0" hangingPunct="0">
              <a:spcBef>
                <a:spcPct val="20000"/>
              </a:spcBef>
              <a:buFont typeface="Arial" charset="0"/>
              <a:buChar char="•"/>
              <a:defRPr sz="2400">
                <a:solidFill>
                  <a:srgbClr val="262626"/>
                </a:solidFill>
                <a:latin typeface="Arial" charset="0"/>
                <a:cs typeface="Arial" charset="0"/>
              </a:defRPr>
            </a:lvl3pPr>
            <a:lvl4pPr marL="1600200" indent="-228600" eaLnBrk="0" hangingPunct="0">
              <a:spcBef>
                <a:spcPct val="20000"/>
              </a:spcBef>
              <a:buFont typeface="Arial" charset="0"/>
              <a:buChar char="–"/>
              <a:defRPr sz="2000">
                <a:solidFill>
                  <a:srgbClr val="262626"/>
                </a:solidFill>
                <a:latin typeface="Arial" charset="0"/>
                <a:cs typeface="Arial" charset="0"/>
              </a:defRPr>
            </a:lvl4pPr>
            <a:lvl5pPr marL="2057400" indent="-228600" eaLnBrk="0" hangingPunct="0">
              <a:spcBef>
                <a:spcPct val="20000"/>
              </a:spcBef>
              <a:buFont typeface="Arial" charset="0"/>
              <a:buChar char="»"/>
              <a:defRPr sz="2000">
                <a:solidFill>
                  <a:srgbClr val="262626"/>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9pPr>
          </a:lstStyle>
          <a:p>
            <a:pPr algn="r" defTabSz="457200" eaLnBrk="1" hangingPunct="1">
              <a:spcBef>
                <a:spcPct val="0"/>
              </a:spcBef>
              <a:buFontTx/>
              <a:buNone/>
            </a:pPr>
            <a:r>
              <a:rPr lang="en-US" altLang="en-US" sz="2400" b="1">
                <a:solidFill>
                  <a:prstClr val="white"/>
                </a:solidFill>
              </a:rPr>
              <a:t>Changing</a:t>
            </a:r>
            <a:br>
              <a:rPr lang="en-US" altLang="en-US" sz="2400" b="1">
                <a:solidFill>
                  <a:prstClr val="white"/>
                </a:solidFill>
              </a:rPr>
            </a:br>
            <a:r>
              <a:rPr lang="en-US" altLang="en-US" sz="2400" b="1">
                <a:solidFill>
                  <a:prstClr val="white"/>
                </a:solidFill>
              </a:rPr>
              <a:t>Lives</a:t>
            </a:r>
          </a:p>
        </p:txBody>
      </p:sp>
      <p:sp>
        <p:nvSpPr>
          <p:cNvPr id="18439" name="Title 1"/>
          <p:cNvSpPr txBox="1">
            <a:spLocks/>
          </p:cNvSpPr>
          <p:nvPr/>
        </p:nvSpPr>
        <p:spPr bwMode="auto">
          <a:xfrm>
            <a:off x="3200400" y="1020763"/>
            <a:ext cx="54864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262626"/>
                </a:solidFill>
                <a:latin typeface="Arial" charset="0"/>
                <a:cs typeface="Arial" charset="0"/>
              </a:defRPr>
            </a:lvl1pPr>
            <a:lvl2pPr marL="742950" indent="-285750" eaLnBrk="0" hangingPunct="0">
              <a:spcBef>
                <a:spcPct val="20000"/>
              </a:spcBef>
              <a:buFont typeface="Arial" charset="0"/>
              <a:buChar char="–"/>
              <a:defRPr sz="2800">
                <a:solidFill>
                  <a:srgbClr val="262626"/>
                </a:solidFill>
                <a:latin typeface="Arial" charset="0"/>
                <a:cs typeface="Arial" charset="0"/>
              </a:defRPr>
            </a:lvl2pPr>
            <a:lvl3pPr marL="1143000" indent="-228600" eaLnBrk="0" hangingPunct="0">
              <a:spcBef>
                <a:spcPct val="20000"/>
              </a:spcBef>
              <a:buFont typeface="Arial" charset="0"/>
              <a:buChar char="•"/>
              <a:defRPr sz="2400">
                <a:solidFill>
                  <a:srgbClr val="262626"/>
                </a:solidFill>
                <a:latin typeface="Arial" charset="0"/>
                <a:cs typeface="Arial" charset="0"/>
              </a:defRPr>
            </a:lvl3pPr>
            <a:lvl4pPr marL="1600200" indent="-228600" eaLnBrk="0" hangingPunct="0">
              <a:spcBef>
                <a:spcPct val="20000"/>
              </a:spcBef>
              <a:buFont typeface="Arial" charset="0"/>
              <a:buChar char="–"/>
              <a:defRPr sz="2000">
                <a:solidFill>
                  <a:srgbClr val="262626"/>
                </a:solidFill>
                <a:latin typeface="Arial" charset="0"/>
                <a:cs typeface="Arial" charset="0"/>
              </a:defRPr>
            </a:lvl4pPr>
            <a:lvl5pPr marL="2057400" indent="-228600" eaLnBrk="0" hangingPunct="0">
              <a:spcBef>
                <a:spcPct val="20000"/>
              </a:spcBef>
              <a:buFont typeface="Arial" charset="0"/>
              <a:buChar char="»"/>
              <a:defRPr sz="2000">
                <a:solidFill>
                  <a:srgbClr val="262626"/>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9pPr>
          </a:lstStyle>
          <a:p>
            <a:pPr defTabSz="457200" eaLnBrk="1" hangingPunct="1">
              <a:spcBef>
                <a:spcPct val="0"/>
              </a:spcBef>
              <a:buFontTx/>
              <a:buNone/>
            </a:pPr>
            <a:r>
              <a:rPr lang="en-US" altLang="en-US" sz="2400"/>
              <a:t>Create a sustainable structure of statewide, regional and local partnerships, particularly school-community partnerships, focused on supporting policy development at all levels.</a:t>
            </a:r>
          </a:p>
        </p:txBody>
      </p:sp>
      <p:sp>
        <p:nvSpPr>
          <p:cNvPr id="18440" name="Title 1"/>
          <p:cNvSpPr txBox="1">
            <a:spLocks/>
          </p:cNvSpPr>
          <p:nvPr/>
        </p:nvSpPr>
        <p:spPr bwMode="auto">
          <a:xfrm>
            <a:off x="3200400" y="3429000"/>
            <a:ext cx="548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262626"/>
                </a:solidFill>
                <a:latin typeface="Arial" charset="0"/>
                <a:cs typeface="Arial" charset="0"/>
              </a:defRPr>
            </a:lvl1pPr>
            <a:lvl2pPr marL="742950" indent="-285750" eaLnBrk="0" hangingPunct="0">
              <a:spcBef>
                <a:spcPct val="20000"/>
              </a:spcBef>
              <a:buFont typeface="Arial" charset="0"/>
              <a:buChar char="–"/>
              <a:defRPr sz="2800">
                <a:solidFill>
                  <a:srgbClr val="262626"/>
                </a:solidFill>
                <a:latin typeface="Arial" charset="0"/>
                <a:cs typeface="Arial" charset="0"/>
              </a:defRPr>
            </a:lvl2pPr>
            <a:lvl3pPr marL="1143000" indent="-228600" eaLnBrk="0" hangingPunct="0">
              <a:spcBef>
                <a:spcPct val="20000"/>
              </a:spcBef>
              <a:buFont typeface="Arial" charset="0"/>
              <a:buChar char="•"/>
              <a:defRPr sz="2400">
                <a:solidFill>
                  <a:srgbClr val="262626"/>
                </a:solidFill>
                <a:latin typeface="Arial" charset="0"/>
                <a:cs typeface="Arial" charset="0"/>
              </a:defRPr>
            </a:lvl3pPr>
            <a:lvl4pPr marL="1600200" indent="-228600" eaLnBrk="0" hangingPunct="0">
              <a:spcBef>
                <a:spcPct val="20000"/>
              </a:spcBef>
              <a:buFont typeface="Arial" charset="0"/>
              <a:buChar char="–"/>
              <a:defRPr sz="2000">
                <a:solidFill>
                  <a:srgbClr val="262626"/>
                </a:solidFill>
                <a:latin typeface="Arial" charset="0"/>
                <a:cs typeface="Arial" charset="0"/>
              </a:defRPr>
            </a:lvl4pPr>
            <a:lvl5pPr marL="2057400" indent="-228600" eaLnBrk="0" hangingPunct="0">
              <a:spcBef>
                <a:spcPct val="20000"/>
              </a:spcBef>
              <a:buFont typeface="Arial" charset="0"/>
              <a:buChar char="»"/>
              <a:defRPr sz="2000">
                <a:solidFill>
                  <a:srgbClr val="262626"/>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9pPr>
          </a:lstStyle>
          <a:p>
            <a:pPr defTabSz="457200">
              <a:buFontTx/>
              <a:buNone/>
            </a:pPr>
            <a:r>
              <a:rPr lang="en-US" altLang="en-US" sz="2400" dirty="0"/>
              <a:t>Support the development and growth of statewide policies that will secure the resources that are needed to sustain new and existing afterschool programs. </a:t>
            </a:r>
          </a:p>
        </p:txBody>
      </p:sp>
      <p:sp>
        <p:nvSpPr>
          <p:cNvPr id="18441" name="Title 1"/>
          <p:cNvSpPr txBox="1">
            <a:spLocks/>
          </p:cNvSpPr>
          <p:nvPr/>
        </p:nvSpPr>
        <p:spPr bwMode="auto">
          <a:xfrm>
            <a:off x="3200400" y="5524500"/>
            <a:ext cx="5486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262626"/>
                </a:solidFill>
                <a:latin typeface="Arial" charset="0"/>
                <a:cs typeface="Arial" charset="0"/>
              </a:defRPr>
            </a:lvl1pPr>
            <a:lvl2pPr marL="742950" indent="-285750" eaLnBrk="0" hangingPunct="0">
              <a:spcBef>
                <a:spcPct val="20000"/>
              </a:spcBef>
              <a:buFont typeface="Arial" charset="0"/>
              <a:buChar char="–"/>
              <a:defRPr sz="2800">
                <a:solidFill>
                  <a:srgbClr val="262626"/>
                </a:solidFill>
                <a:latin typeface="Arial" charset="0"/>
                <a:cs typeface="Arial" charset="0"/>
              </a:defRPr>
            </a:lvl2pPr>
            <a:lvl3pPr marL="1143000" indent="-228600" eaLnBrk="0" hangingPunct="0">
              <a:spcBef>
                <a:spcPct val="20000"/>
              </a:spcBef>
              <a:buFont typeface="Arial" charset="0"/>
              <a:buChar char="•"/>
              <a:defRPr sz="2400">
                <a:solidFill>
                  <a:srgbClr val="262626"/>
                </a:solidFill>
                <a:latin typeface="Arial" charset="0"/>
                <a:cs typeface="Arial" charset="0"/>
              </a:defRPr>
            </a:lvl3pPr>
            <a:lvl4pPr marL="1600200" indent="-228600" eaLnBrk="0" hangingPunct="0">
              <a:spcBef>
                <a:spcPct val="20000"/>
              </a:spcBef>
              <a:buFont typeface="Arial" charset="0"/>
              <a:buChar char="–"/>
              <a:defRPr sz="2000">
                <a:solidFill>
                  <a:srgbClr val="262626"/>
                </a:solidFill>
                <a:latin typeface="Arial" charset="0"/>
                <a:cs typeface="Arial" charset="0"/>
              </a:defRPr>
            </a:lvl4pPr>
            <a:lvl5pPr marL="2057400" indent="-228600" eaLnBrk="0" hangingPunct="0">
              <a:spcBef>
                <a:spcPct val="20000"/>
              </a:spcBef>
              <a:buFont typeface="Arial" charset="0"/>
              <a:buChar char="»"/>
              <a:defRPr sz="2000">
                <a:solidFill>
                  <a:srgbClr val="262626"/>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262626"/>
                </a:solidFill>
                <a:latin typeface="Arial" charset="0"/>
                <a:cs typeface="Arial" charset="0"/>
              </a:defRPr>
            </a:lvl9pPr>
          </a:lstStyle>
          <a:p>
            <a:pPr defTabSz="457200">
              <a:buFontTx/>
              <a:buNone/>
            </a:pPr>
            <a:r>
              <a:rPr lang="en-US" altLang="en-US" sz="2400"/>
              <a:t>Support statewide systems to ensure programs are of high quality. </a:t>
            </a:r>
          </a:p>
        </p:txBody>
      </p:sp>
    </p:spTree>
    <p:extLst>
      <p:ext uri="{BB962C8B-B14F-4D97-AF65-F5344CB8AC3E}">
        <p14:creationId xmlns:p14="http://schemas.microsoft.com/office/powerpoint/2010/main" val="3707643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The Lehigh Valley Summer Learning Coalition</a:t>
            </a:r>
            <a:endParaRPr lang="en-US" dirty="0">
              <a:solidFill>
                <a:schemeClr val="bg1"/>
              </a:solidFill>
            </a:endParaRPr>
          </a:p>
        </p:txBody>
      </p:sp>
      <p:sp>
        <p:nvSpPr>
          <p:cNvPr id="3" name="Content Placeholder 2"/>
          <p:cNvSpPr>
            <a:spLocks noGrp="1"/>
          </p:cNvSpPr>
          <p:nvPr>
            <p:ph idx="1"/>
          </p:nvPr>
        </p:nvSpPr>
        <p:spPr/>
        <p:txBody>
          <a:bodyPr>
            <a:normAutofit/>
          </a:bodyPr>
          <a:lstStyle/>
          <a:p>
            <a:pPr>
              <a:buFont typeface="Wingdings" charset="2"/>
              <a:buChar char="Ø"/>
            </a:pPr>
            <a:r>
              <a:rPr lang="en-US" dirty="0" smtClean="0"/>
              <a:t>Provides professional network for summer providers</a:t>
            </a:r>
          </a:p>
          <a:p>
            <a:pPr lvl="1"/>
            <a:r>
              <a:rPr lang="en-US" dirty="0" smtClean="0"/>
              <a:t>All providers must add 30 minutes of literacy/day</a:t>
            </a:r>
          </a:p>
          <a:p>
            <a:pPr>
              <a:buFont typeface="Wingdings" charset="2"/>
              <a:buChar char="Ø"/>
            </a:pPr>
            <a:r>
              <a:rPr lang="en-US" dirty="0" smtClean="0"/>
              <a:t>Provides training to raise quality </a:t>
            </a:r>
          </a:p>
          <a:p>
            <a:pPr>
              <a:buFont typeface="Wingdings" charset="2"/>
              <a:buChar char="Ø"/>
            </a:pPr>
            <a:r>
              <a:rPr lang="en-US" dirty="0" smtClean="0"/>
              <a:t>Hosts annual community awareness event: Kick Off to Summer Learning</a:t>
            </a:r>
          </a:p>
          <a:p>
            <a:pPr>
              <a:buFont typeface="Wingdings" charset="2"/>
              <a:buChar char="Ø"/>
            </a:pPr>
            <a:r>
              <a:rPr lang="en-US" dirty="0" smtClean="0"/>
              <a:t>Distributes/Analyzes </a:t>
            </a:r>
            <a:r>
              <a:rPr lang="en-US" dirty="0"/>
              <a:t>Summer Provider </a:t>
            </a:r>
            <a:r>
              <a:rPr lang="en-US" dirty="0" smtClean="0"/>
              <a:t>Surveys</a:t>
            </a:r>
          </a:p>
          <a:p>
            <a:pPr>
              <a:buFont typeface="Wingdings" charset="2"/>
              <a:buChar char="Ø"/>
            </a:pPr>
            <a:r>
              <a:rPr lang="en-US" dirty="0" smtClean="0"/>
              <a:t>Measures summer learning “opportunity gap”</a:t>
            </a:r>
          </a:p>
          <a:p>
            <a:pPr>
              <a:buFont typeface="Wingdings" charset="2"/>
              <a:buChar char="Ø"/>
            </a:pPr>
            <a:r>
              <a:rPr lang="en-US" dirty="0" smtClean="0"/>
              <a:t>Tracks impact of summer programming on summer slide</a:t>
            </a:r>
          </a:p>
          <a:p>
            <a:pPr>
              <a:buFont typeface="Wingdings" charset="2"/>
              <a:buChar char="Ø"/>
            </a:pPr>
            <a:r>
              <a:rPr lang="en-US" dirty="0" smtClean="0"/>
              <a:t>Hosts online summer learning resource: </a:t>
            </a:r>
            <a:r>
              <a:rPr lang="en-US" dirty="0" smtClean="0">
                <a:hlinkClick r:id="rId2"/>
              </a:rPr>
              <a:t>www.lehighvalleycamps.com</a:t>
            </a:r>
            <a:endParaRPr lang="en-US" dirty="0" smtClean="0"/>
          </a:p>
          <a:p>
            <a:pPr>
              <a:buFont typeface="Wingdings" charset="2"/>
              <a:buChar char="Ø"/>
            </a:pPr>
            <a:r>
              <a:rPr lang="en-US" dirty="0" smtClean="0"/>
              <a:t>Generates newsletters, marketing efforts</a:t>
            </a:r>
          </a:p>
          <a:p>
            <a:pPr>
              <a:buFont typeface="Wingdings" charset="2"/>
              <a:buChar char="Ø"/>
            </a:pPr>
            <a:r>
              <a:rPr lang="en-US" dirty="0" smtClean="0"/>
              <a:t>Solicits summer learning scholarship drives ($15,000)</a:t>
            </a:r>
          </a:p>
          <a:p>
            <a:endParaRPr lang="en-US" dirty="0"/>
          </a:p>
        </p:txBody>
      </p:sp>
    </p:spTree>
    <p:extLst>
      <p:ext uri="{BB962C8B-B14F-4D97-AF65-F5344CB8AC3E}">
        <p14:creationId xmlns:p14="http://schemas.microsoft.com/office/powerpoint/2010/main" val="2043661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UWGLV-LVSLC Billboard</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752600"/>
            <a:ext cx="8763000" cy="4114800"/>
          </a:xfrm>
        </p:spPr>
      </p:pic>
    </p:spTree>
    <p:extLst>
      <p:ext uri="{BB962C8B-B14F-4D97-AF65-F5344CB8AC3E}">
        <p14:creationId xmlns:p14="http://schemas.microsoft.com/office/powerpoint/2010/main" val="2709928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And NOW…</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Our 3 urban partner school districts ranked behavioral health services #1 and out of school time programming #2:</a:t>
            </a:r>
          </a:p>
          <a:p>
            <a:pPr lvl="1"/>
            <a:r>
              <a:rPr lang="en-US" dirty="0" smtClean="0"/>
              <a:t>Before and after school programs to promote improved student engagement in school and improved school attendance </a:t>
            </a:r>
          </a:p>
          <a:p>
            <a:pPr lvl="1"/>
            <a:r>
              <a:rPr lang="en-US" dirty="0" smtClean="0"/>
              <a:t>Summer learning to fight summer slide and summer hunger and help increase grade level proficiency rates</a:t>
            </a:r>
          </a:p>
          <a:p>
            <a:pPr lvl="1"/>
            <a:endParaRPr lang="en-US" dirty="0"/>
          </a:p>
          <a:p>
            <a:r>
              <a:rPr lang="en-US" dirty="0" smtClean="0"/>
              <a:t>Bethlehem Area School District invested significant Title 1 funds to launch a district-wide summer learning program for k-2</a:t>
            </a:r>
            <a:r>
              <a:rPr lang="en-US" baseline="30000" dirty="0" smtClean="0"/>
              <a:t>nd</a:t>
            </a:r>
            <a:r>
              <a:rPr lang="en-US" dirty="0" smtClean="0"/>
              <a:t> graders across all Title 1 elementary schools</a:t>
            </a:r>
            <a:endParaRPr lang="en-US" dirty="0"/>
          </a:p>
        </p:txBody>
      </p:sp>
    </p:spTree>
    <p:extLst>
      <p:ext uri="{BB962C8B-B14F-4D97-AF65-F5344CB8AC3E}">
        <p14:creationId xmlns:p14="http://schemas.microsoft.com/office/powerpoint/2010/main" val="1994567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Local Research Efforts: Summer Provider Landscape</a:t>
            </a:r>
            <a:endParaRPr lang="en-US" dirty="0">
              <a:solidFill>
                <a:schemeClr val="bg1"/>
              </a:solidFill>
            </a:endParaRPr>
          </a:p>
        </p:txBody>
      </p:sp>
      <p:sp>
        <p:nvSpPr>
          <p:cNvPr id="3" name="Content Placeholder 2"/>
          <p:cNvSpPr>
            <a:spLocks noGrp="1"/>
          </p:cNvSpPr>
          <p:nvPr>
            <p:ph idx="1"/>
          </p:nvPr>
        </p:nvSpPr>
        <p:spPr>
          <a:xfrm>
            <a:off x="457200" y="1219200"/>
            <a:ext cx="8229600" cy="4953000"/>
          </a:xfrm>
        </p:spPr>
        <p:txBody>
          <a:bodyPr>
            <a:normAutofit/>
          </a:bodyPr>
          <a:lstStyle/>
          <a:p>
            <a:r>
              <a:rPr lang="en-US" dirty="0"/>
              <a:t>L</a:t>
            </a:r>
            <a:r>
              <a:rPr lang="en-US" dirty="0" smtClean="0"/>
              <a:t>aunched Summer Provider Survey (2014)</a:t>
            </a:r>
          </a:p>
          <a:p>
            <a:r>
              <a:rPr lang="en-US" dirty="0" smtClean="0"/>
              <a:t>Most summer providers rely on family fees to operate, few have the resources to scholarship youth</a:t>
            </a:r>
          </a:p>
          <a:p>
            <a:r>
              <a:rPr lang="en-US" dirty="0"/>
              <a:t>O</a:t>
            </a:r>
            <a:r>
              <a:rPr lang="en-US" dirty="0" smtClean="0"/>
              <a:t>nly 1 in 3 low income youth in Allentown, Bethlehem and Easton were being engaged in summer learning programs - most without needed dosage to fight the summer slide</a:t>
            </a:r>
          </a:p>
          <a:p>
            <a:r>
              <a:rPr lang="en-US" dirty="0" smtClean="0"/>
              <a:t>Few community-based providers incorporated literacy</a:t>
            </a:r>
          </a:p>
          <a:p>
            <a:r>
              <a:rPr lang="en-US" dirty="0" smtClean="0"/>
              <a:t>Providers said they could double # of low income kids served with if they were provided the resources to add extra staff</a:t>
            </a:r>
          </a:p>
          <a:p>
            <a:r>
              <a:rPr lang="en-US" dirty="0" smtClean="0"/>
              <a:t>Used this data to generate interest in local foundations and corporate partners: leveraged $300-400,000 in new dollars</a:t>
            </a:r>
          </a:p>
          <a:p>
            <a:r>
              <a:rPr lang="en-US" dirty="0" smtClean="0"/>
              <a:t>Increased # low income youth in SL programs by 6%, higher rate at elementary school level</a:t>
            </a:r>
          </a:p>
          <a:p>
            <a:r>
              <a:rPr lang="en-US" dirty="0" smtClean="0"/>
              <a:t>Asked all providers to add 30 min. reading/literacy to program day</a:t>
            </a:r>
          </a:p>
          <a:p>
            <a:endParaRPr lang="en-US" dirty="0"/>
          </a:p>
          <a:p>
            <a:endParaRPr lang="en-US" dirty="0"/>
          </a:p>
        </p:txBody>
      </p:sp>
    </p:spTree>
    <p:extLst>
      <p:ext uri="{BB962C8B-B14F-4D97-AF65-F5344CB8AC3E}">
        <p14:creationId xmlns:p14="http://schemas.microsoft.com/office/powerpoint/2010/main" val="2181340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Local Research Efforts: What Families Tell Us</a:t>
            </a:r>
            <a:endParaRPr lang="en-US" dirty="0">
              <a:solidFill>
                <a:schemeClr val="bg1"/>
              </a:solidFill>
            </a:endParaRPr>
          </a:p>
        </p:txBody>
      </p:sp>
      <p:sp>
        <p:nvSpPr>
          <p:cNvPr id="3" name="Content Placeholder 2"/>
          <p:cNvSpPr>
            <a:spLocks noGrp="1"/>
          </p:cNvSpPr>
          <p:nvPr>
            <p:ph idx="1"/>
          </p:nvPr>
        </p:nvSpPr>
        <p:spPr>
          <a:xfrm>
            <a:off x="457200" y="1219200"/>
            <a:ext cx="8229600" cy="4953000"/>
          </a:xfrm>
        </p:spPr>
        <p:txBody>
          <a:bodyPr>
            <a:normAutofit/>
          </a:bodyPr>
          <a:lstStyle/>
          <a:p>
            <a:r>
              <a:rPr lang="en-US" dirty="0"/>
              <a:t>L</a:t>
            </a:r>
            <a:r>
              <a:rPr lang="en-US" dirty="0" smtClean="0"/>
              <a:t>aunched Parent/Family Survey (2016)</a:t>
            </a:r>
          </a:p>
          <a:p>
            <a:r>
              <a:rPr lang="en-US" dirty="0" smtClean="0"/>
              <a:t>Over 1,700 surveys returned, all elementary schools, 3 urban school districts</a:t>
            </a:r>
          </a:p>
          <a:p>
            <a:endParaRPr lang="en-US" dirty="0"/>
          </a:p>
          <a:p>
            <a:pPr>
              <a:buFont typeface="Wingdings" panose="05000000000000000000" pitchFamily="2" charset="2"/>
              <a:buChar char="Ø"/>
            </a:pPr>
            <a:r>
              <a:rPr lang="en-US" dirty="0" smtClean="0"/>
              <a:t>Parents want summer learning opportunities for their kids</a:t>
            </a:r>
          </a:p>
          <a:p>
            <a:pPr>
              <a:buFont typeface="Wingdings" panose="05000000000000000000" pitchFamily="2" charset="2"/>
              <a:buChar char="Ø"/>
            </a:pPr>
            <a:r>
              <a:rPr lang="en-US" dirty="0" smtClean="0"/>
              <a:t>But they need help with cost, transportation and meals</a:t>
            </a:r>
          </a:p>
          <a:p>
            <a:pPr>
              <a:buFont typeface="Wingdings" panose="05000000000000000000" pitchFamily="2" charset="2"/>
              <a:buChar char="Ø"/>
            </a:pPr>
            <a:r>
              <a:rPr lang="en-US" dirty="0" smtClean="0"/>
              <a:t>They want math and reading supports BUT they also want the programs to be FUN</a:t>
            </a:r>
          </a:p>
          <a:p>
            <a:pPr>
              <a:buFont typeface="Wingdings" panose="05000000000000000000" pitchFamily="2" charset="2"/>
              <a:buChar char="Ø"/>
            </a:pPr>
            <a:r>
              <a:rPr lang="en-US" dirty="0" smtClean="0"/>
              <a:t>Math/Reading were top parent picks; arts/sports/STEM second top picks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If teachers talk to parents/caregivers about summer learning programs, families are more likely to sign their kids up</a:t>
            </a:r>
          </a:p>
          <a:p>
            <a:endParaRPr lang="en-US" dirty="0"/>
          </a:p>
          <a:p>
            <a:endParaRPr lang="en-US" dirty="0"/>
          </a:p>
        </p:txBody>
      </p:sp>
    </p:spTree>
    <p:extLst>
      <p:ext uri="{BB962C8B-B14F-4D97-AF65-F5344CB8AC3E}">
        <p14:creationId xmlns:p14="http://schemas.microsoft.com/office/powerpoint/2010/main" val="823178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563562"/>
          </a:xfrm>
          <a:solidFill>
            <a:schemeClr val="accent1">
              <a:lumMod val="75000"/>
            </a:schemeClr>
          </a:solidFill>
        </p:spPr>
        <p:txBody>
          <a:bodyPr/>
          <a:lstStyle/>
          <a:p>
            <a:r>
              <a:rPr lang="en-US" dirty="0" smtClean="0">
                <a:solidFill>
                  <a:schemeClr val="bg1"/>
                </a:solidFill>
              </a:rPr>
              <a:t>Summer…also a time of hunger</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LVSLC is partnering with LV Food Policy Council to fight child hunger in the summer</a:t>
            </a:r>
          </a:p>
          <a:p>
            <a:r>
              <a:rPr lang="en-US" dirty="0" smtClean="0"/>
              <a:t>Added questions on summer meals to summer provider survey</a:t>
            </a:r>
          </a:p>
          <a:p>
            <a:r>
              <a:rPr lang="en-US" dirty="0" smtClean="0"/>
              <a:t>Found that 20% of youth eligible for free school meals in LV are being fed over the summer by our summer partners, national average is 15%</a:t>
            </a:r>
          </a:p>
          <a:p>
            <a:r>
              <a:rPr lang="en-US" dirty="0" smtClean="0"/>
              <a:t>Developing family messaging on summer meal locations, working with 211 and area school districts to get the word out</a:t>
            </a:r>
          </a:p>
          <a:p>
            <a:r>
              <a:rPr lang="en-US" dirty="0" smtClean="0"/>
              <a:t>Geo-mapping need and resources to target interventions and identify likely partners in the solution</a:t>
            </a:r>
            <a:endParaRPr lang="en-US" dirty="0"/>
          </a:p>
        </p:txBody>
      </p:sp>
    </p:spTree>
    <p:extLst>
      <p:ext uri="{BB962C8B-B14F-4D97-AF65-F5344CB8AC3E}">
        <p14:creationId xmlns:p14="http://schemas.microsoft.com/office/powerpoint/2010/main" val="1781088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What Does </a:t>
            </a:r>
            <a:r>
              <a:rPr lang="en-US" dirty="0">
                <a:solidFill>
                  <a:schemeClr val="bg1"/>
                </a:solidFill>
              </a:rPr>
              <a:t>T</a:t>
            </a:r>
            <a:r>
              <a:rPr lang="en-US" dirty="0" smtClean="0">
                <a:solidFill>
                  <a:schemeClr val="bg1"/>
                </a:solidFill>
              </a:rPr>
              <a:t>he </a:t>
            </a:r>
            <a:r>
              <a:rPr lang="en-US" dirty="0">
                <a:solidFill>
                  <a:schemeClr val="bg1"/>
                </a:solidFill>
              </a:rPr>
              <a:t>R</a:t>
            </a:r>
            <a:r>
              <a:rPr lang="en-US" dirty="0" smtClean="0">
                <a:solidFill>
                  <a:schemeClr val="bg1"/>
                </a:solidFill>
              </a:rPr>
              <a:t>esearch </a:t>
            </a:r>
            <a:r>
              <a:rPr lang="en-US" dirty="0">
                <a:solidFill>
                  <a:schemeClr val="bg1"/>
                </a:solidFill>
              </a:rPr>
              <a:t>T</a:t>
            </a:r>
            <a:r>
              <a:rPr lang="en-US" dirty="0" smtClean="0">
                <a:solidFill>
                  <a:schemeClr val="bg1"/>
                </a:solidFill>
              </a:rPr>
              <a:t>ell </a:t>
            </a:r>
            <a:r>
              <a:rPr lang="en-US" dirty="0">
                <a:solidFill>
                  <a:schemeClr val="bg1"/>
                </a:solidFill>
              </a:rPr>
              <a:t>U</a:t>
            </a:r>
            <a:r>
              <a:rPr lang="en-US" dirty="0" smtClean="0">
                <a:solidFill>
                  <a:schemeClr val="bg1"/>
                </a:solidFill>
              </a:rPr>
              <a:t>s</a:t>
            </a:r>
            <a:endParaRPr lang="en-US" dirty="0">
              <a:solidFill>
                <a:schemeClr val="bg1"/>
              </a:solidFill>
            </a:endParaRPr>
          </a:p>
        </p:txBody>
      </p:sp>
      <p:sp>
        <p:nvSpPr>
          <p:cNvPr id="5" name="Content Placeholder 4"/>
          <p:cNvSpPr>
            <a:spLocks noGrp="1"/>
          </p:cNvSpPr>
          <p:nvPr>
            <p:ph idx="1"/>
          </p:nvPr>
        </p:nvSpPr>
        <p:spPr/>
        <p:txBody>
          <a:bodyPr/>
          <a:lstStyle/>
          <a:p>
            <a:r>
              <a:rPr lang="en-US" dirty="0" smtClean="0"/>
              <a:t>Summer learning loss disproportionately affects low income youth</a:t>
            </a:r>
          </a:p>
          <a:p>
            <a:r>
              <a:rPr lang="en-US" dirty="0" smtClean="0"/>
              <a:t>Summer learning loss is cumulative and damaging over time</a:t>
            </a:r>
          </a:p>
          <a:p>
            <a:r>
              <a:rPr lang="en-US" dirty="0"/>
              <a:t>H</a:t>
            </a:r>
            <a:r>
              <a:rPr lang="en-US" dirty="0" smtClean="0"/>
              <a:t>igh quality summer learning programs can prevent summer loss and create summer gains</a:t>
            </a:r>
          </a:p>
          <a:p>
            <a:r>
              <a:rPr lang="en-US" dirty="0" smtClean="0"/>
              <a:t>25 hours of math + 34 hours of reading+ enrichment activities for 20 days or 120 hours = Right </a:t>
            </a:r>
            <a:r>
              <a:rPr lang="en-US" dirty="0"/>
              <a:t>D</a:t>
            </a:r>
            <a:r>
              <a:rPr lang="en-US" dirty="0" smtClean="0"/>
              <a:t>osage</a:t>
            </a:r>
          </a:p>
          <a:p>
            <a:r>
              <a:rPr lang="en-US" dirty="0" smtClean="0"/>
              <a:t>QUALITY MATTERS: to see positive attendance and retention, and achieve positive academic growth</a:t>
            </a:r>
            <a:endParaRPr lang="en-US" dirty="0"/>
          </a:p>
          <a:p>
            <a:r>
              <a:rPr lang="en-US" dirty="0" smtClean="0"/>
              <a:t>LVSLC piloting SL-PQA tool in 10 sites this summer to increase quality programming</a:t>
            </a:r>
          </a:p>
          <a:p>
            <a:endParaRPr lang="en-US" dirty="0"/>
          </a:p>
        </p:txBody>
      </p:sp>
    </p:spTree>
    <p:extLst>
      <p:ext uri="{BB962C8B-B14F-4D97-AF65-F5344CB8AC3E}">
        <p14:creationId xmlns:p14="http://schemas.microsoft.com/office/powerpoint/2010/main" val="23233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Contact Info</a:t>
            </a:r>
            <a:endParaRPr lang="en-US" dirty="0">
              <a:solidFill>
                <a:schemeClr val="bg1"/>
              </a:solidFill>
            </a:endParaRPr>
          </a:p>
        </p:txBody>
      </p:sp>
      <p:sp>
        <p:nvSpPr>
          <p:cNvPr id="3" name="Content Placeholder 2"/>
          <p:cNvSpPr>
            <a:spLocks noGrp="1"/>
          </p:cNvSpPr>
          <p:nvPr>
            <p:ph idx="1"/>
          </p:nvPr>
        </p:nvSpPr>
        <p:spPr/>
        <p:txBody>
          <a:bodyPr/>
          <a:lstStyle/>
          <a:p>
            <a:endParaRPr lang="en-US" dirty="0" smtClean="0"/>
          </a:p>
          <a:p>
            <a:r>
              <a:rPr lang="en-US" dirty="0" smtClean="0"/>
              <a:t>Beth Tomlinson, </a:t>
            </a:r>
            <a:r>
              <a:rPr lang="en-US" dirty="0" smtClean="0">
                <a:hlinkClick r:id="rId2"/>
              </a:rPr>
              <a:t>betht@unitedwayglv.org</a:t>
            </a:r>
            <a:endParaRPr lang="en-US" dirty="0" smtClean="0"/>
          </a:p>
          <a:p>
            <a:r>
              <a:rPr lang="en-US" dirty="0" smtClean="0"/>
              <a:t>Dominique </a:t>
            </a:r>
            <a:r>
              <a:rPr lang="en-US" dirty="0" err="1" smtClean="0"/>
              <a:t>Pennes</a:t>
            </a:r>
            <a:r>
              <a:rPr lang="en-US" dirty="0" smtClean="0"/>
              <a:t>, </a:t>
            </a:r>
            <a:r>
              <a:rPr lang="en-US" dirty="0" smtClean="0">
                <a:hlinkClick r:id="rId3"/>
              </a:rPr>
              <a:t>dominiquep@unitedwayglv.org</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665859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bg1"/>
                </a:solidFill>
              </a:rPr>
              <a:t>Questions?</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143000"/>
            <a:ext cx="5969000" cy="4445000"/>
          </a:xfrm>
        </p:spPr>
      </p:pic>
    </p:spTree>
    <p:extLst>
      <p:ext uri="{BB962C8B-B14F-4D97-AF65-F5344CB8AC3E}">
        <p14:creationId xmlns:p14="http://schemas.microsoft.com/office/powerpoint/2010/main" val="481892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307" y="228600"/>
            <a:ext cx="8229600" cy="1143000"/>
          </a:xfrm>
        </p:spPr>
        <p:txBody>
          <a:bodyPr/>
          <a:lstStyle/>
          <a:p>
            <a:r>
              <a:rPr lang="en-US" altLang="en-US" dirty="0" smtClean="0">
                <a:latin typeface="Arial" charset="0"/>
                <a:cs typeface="Arial" charset="0"/>
              </a:rPr>
              <a:t>PSAYDN Network</a:t>
            </a:r>
          </a:p>
        </p:txBody>
      </p:sp>
      <p:sp>
        <p:nvSpPr>
          <p:cNvPr id="36867" name="Content Placeholder 2"/>
          <p:cNvSpPr>
            <a:spLocks noGrp="1"/>
          </p:cNvSpPr>
          <p:nvPr>
            <p:ph idx="1"/>
          </p:nvPr>
        </p:nvSpPr>
        <p:spPr>
          <a:xfrm>
            <a:off x="457200" y="1487490"/>
            <a:ext cx="5151438" cy="4638675"/>
          </a:xfrm>
        </p:spPr>
        <p:txBody>
          <a:bodyPr anchor="ctr"/>
          <a:lstStyle/>
          <a:p>
            <a:pPr marL="0" indent="0">
              <a:buFont typeface="Arial" charset="0"/>
              <a:buNone/>
            </a:pPr>
            <a:r>
              <a:rPr lang="en-US" altLang="en-US" b="1" dirty="0" smtClean="0">
                <a:latin typeface="Arial" charset="0"/>
                <a:cs typeface="Arial" charset="0"/>
              </a:rPr>
              <a:t>Not a PSAYDN member?</a:t>
            </a:r>
            <a:br>
              <a:rPr lang="en-US" altLang="en-US" b="1" dirty="0" smtClean="0">
                <a:latin typeface="Arial" charset="0"/>
                <a:cs typeface="Arial" charset="0"/>
              </a:rPr>
            </a:br>
            <a:r>
              <a:rPr lang="en-US" altLang="en-US" b="1" dirty="0" smtClean="0">
                <a:latin typeface="Arial" charset="0"/>
                <a:cs typeface="Arial" charset="0"/>
              </a:rPr>
              <a:t>JOIN today!</a:t>
            </a:r>
          </a:p>
          <a:p>
            <a:pPr marL="0" indent="0">
              <a:buFont typeface="Arial" charset="0"/>
              <a:buNone/>
            </a:pPr>
            <a:endParaRPr lang="en-US" altLang="en-US" dirty="0" smtClean="0">
              <a:latin typeface="Arial" charset="0"/>
              <a:cs typeface="Arial" charset="0"/>
            </a:endParaRPr>
          </a:p>
          <a:p>
            <a:pPr marL="0" indent="0">
              <a:buFont typeface="Arial" charset="0"/>
              <a:buNone/>
            </a:pPr>
            <a:r>
              <a:rPr lang="en-US" altLang="en-US" dirty="0" smtClean="0">
                <a:latin typeface="Arial" charset="0"/>
                <a:cs typeface="Arial" charset="0"/>
              </a:rPr>
              <a:t>Go to</a:t>
            </a:r>
            <a:br>
              <a:rPr lang="en-US" altLang="en-US" dirty="0" smtClean="0">
                <a:latin typeface="Arial" charset="0"/>
                <a:cs typeface="Arial" charset="0"/>
              </a:rPr>
            </a:br>
            <a:r>
              <a:rPr lang="en-US" altLang="en-US" b="1" dirty="0" smtClean="0">
                <a:latin typeface="Arial" charset="0"/>
                <a:cs typeface="Arial" charset="0"/>
                <a:hlinkClick r:id="rId3"/>
              </a:rPr>
              <a:t>www.PSAYDN.org</a:t>
            </a:r>
            <a:endParaRPr lang="en-US" altLang="en-US" b="1" dirty="0" smtClean="0">
              <a:latin typeface="Arial" charset="0"/>
              <a:cs typeface="Arial" charset="0"/>
            </a:endParaRPr>
          </a:p>
          <a:p>
            <a:pPr marL="0" indent="0">
              <a:buFont typeface="Arial" charset="0"/>
              <a:buNone/>
            </a:pPr>
            <a:r>
              <a:rPr lang="en-US" altLang="en-US" b="1" dirty="0" smtClean="0">
                <a:latin typeface="Arial" charset="0"/>
                <a:cs typeface="Arial" charset="0"/>
              </a:rPr>
              <a:t>@PSAYDN</a:t>
            </a:r>
          </a:p>
        </p:txBody>
      </p:sp>
      <p:pic>
        <p:nvPicPr>
          <p:cNvPr id="2" name="Picture 1"/>
          <p:cNvPicPr>
            <a:picLocks noChangeAspect="1"/>
          </p:cNvPicPr>
          <p:nvPr/>
        </p:nvPicPr>
        <p:blipFill>
          <a:blip r:embed="rId4"/>
          <a:stretch>
            <a:fillRect/>
          </a:stretch>
        </p:blipFill>
        <p:spPr>
          <a:xfrm>
            <a:off x="5809957" y="627966"/>
            <a:ext cx="2647950" cy="5924551"/>
          </a:xfrm>
          <a:prstGeom prst="rect">
            <a:avLst/>
          </a:prstGeom>
        </p:spPr>
      </p:pic>
    </p:spTree>
    <p:extLst>
      <p:ext uri="{BB962C8B-B14F-4D97-AF65-F5344CB8AC3E}">
        <p14:creationId xmlns:p14="http://schemas.microsoft.com/office/powerpoint/2010/main" val="45858233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16967"/>
            <a:ext cx="8229600" cy="1116419"/>
          </a:xfrm>
        </p:spPr>
        <p:txBody>
          <a:bodyPr>
            <a:normAutofit/>
          </a:bodyPr>
          <a:lstStyle/>
          <a:p>
            <a:pPr eaLnBrk="1" hangingPunct="1"/>
            <a:r>
              <a:rPr lang="en-US" altLang="en-US" sz="3200" dirty="0" smtClean="0">
                <a:latin typeface="Arial" charset="0"/>
                <a:cs typeface="Arial" charset="0"/>
              </a:rPr>
              <a:t>Member Benefits</a:t>
            </a:r>
          </a:p>
        </p:txBody>
      </p:sp>
      <p:sp>
        <p:nvSpPr>
          <p:cNvPr id="28675" name="Content Placeholder 2"/>
          <p:cNvSpPr>
            <a:spLocks noGrp="1"/>
          </p:cNvSpPr>
          <p:nvPr>
            <p:ph sz="half" idx="1"/>
          </p:nvPr>
        </p:nvSpPr>
        <p:spPr>
          <a:xfrm>
            <a:off x="228600" y="1447800"/>
            <a:ext cx="4419600" cy="4648200"/>
          </a:xfrm>
        </p:spPr>
        <p:txBody>
          <a:bodyPr>
            <a:noAutofit/>
          </a:bodyPr>
          <a:lstStyle/>
          <a:p>
            <a:pPr eaLnBrk="1" hangingPunct="1">
              <a:lnSpc>
                <a:spcPct val="150000"/>
              </a:lnSpc>
            </a:pPr>
            <a:r>
              <a:rPr lang="en-US" altLang="en-US" sz="1700" b="1" dirty="0" smtClean="0">
                <a:solidFill>
                  <a:schemeClr val="tx2">
                    <a:lumMod val="50000"/>
                  </a:schemeClr>
                </a:solidFill>
                <a:latin typeface="Arial" charset="0"/>
                <a:cs typeface="Arial" charset="0"/>
              </a:rPr>
              <a:t>Weekly e-blast</a:t>
            </a:r>
          </a:p>
          <a:p>
            <a:pPr>
              <a:lnSpc>
                <a:spcPct val="160000"/>
              </a:lnSpc>
            </a:pPr>
            <a:r>
              <a:rPr lang="en-US" altLang="en-US" sz="1700" b="1" dirty="0">
                <a:solidFill>
                  <a:schemeClr val="tx2">
                    <a:lumMod val="50000"/>
                  </a:schemeClr>
                </a:solidFill>
                <a:latin typeface="Arial" charset="0"/>
                <a:cs typeface="Arial" charset="0"/>
              </a:rPr>
              <a:t>Support in planning and executing quality </a:t>
            </a:r>
            <a:r>
              <a:rPr lang="en-US" altLang="en-US" sz="1700" b="1" i="1" dirty="0">
                <a:solidFill>
                  <a:schemeClr val="tx2">
                    <a:lumMod val="50000"/>
                  </a:schemeClr>
                </a:solidFill>
                <a:latin typeface="Arial" charset="0"/>
                <a:cs typeface="Arial" charset="0"/>
              </a:rPr>
              <a:t>Lights On Afterschool </a:t>
            </a:r>
            <a:r>
              <a:rPr lang="en-US" altLang="en-US" sz="1700" b="1" dirty="0">
                <a:solidFill>
                  <a:schemeClr val="tx2">
                    <a:lumMod val="50000"/>
                  </a:schemeClr>
                </a:solidFill>
                <a:latin typeface="Arial" charset="0"/>
                <a:cs typeface="Arial" charset="0"/>
              </a:rPr>
              <a:t>events</a:t>
            </a:r>
          </a:p>
          <a:p>
            <a:pPr>
              <a:lnSpc>
                <a:spcPct val="160000"/>
              </a:lnSpc>
            </a:pPr>
            <a:r>
              <a:rPr lang="en-US" altLang="en-US" sz="1700" b="1" dirty="0">
                <a:solidFill>
                  <a:schemeClr val="tx2">
                    <a:lumMod val="50000"/>
                  </a:schemeClr>
                </a:solidFill>
                <a:latin typeface="Arial" charset="0"/>
                <a:cs typeface="Arial" charset="0"/>
              </a:rPr>
              <a:t>Opportunity to network and serve on statewide committees</a:t>
            </a:r>
          </a:p>
          <a:p>
            <a:pPr eaLnBrk="1" hangingPunct="1">
              <a:lnSpc>
                <a:spcPct val="150000"/>
              </a:lnSpc>
            </a:pPr>
            <a:r>
              <a:rPr lang="en-US" altLang="en-US" sz="1700" b="1" dirty="0" smtClean="0">
                <a:solidFill>
                  <a:schemeClr val="tx2">
                    <a:lumMod val="50000"/>
                  </a:schemeClr>
                </a:solidFill>
                <a:latin typeface="Arial" charset="0"/>
                <a:cs typeface="Arial" charset="0"/>
              </a:rPr>
              <a:t>Annual meeting and recognition of OST champions</a:t>
            </a:r>
          </a:p>
          <a:p>
            <a:pPr eaLnBrk="1" hangingPunct="1">
              <a:lnSpc>
                <a:spcPct val="150000"/>
              </a:lnSpc>
            </a:pPr>
            <a:r>
              <a:rPr lang="en-US" altLang="en-US" sz="1700" b="1" dirty="0" smtClean="0">
                <a:solidFill>
                  <a:schemeClr val="tx2">
                    <a:lumMod val="50000"/>
                  </a:schemeClr>
                </a:solidFill>
                <a:latin typeface="Arial" charset="0"/>
                <a:cs typeface="Arial" charset="0"/>
              </a:rPr>
              <a:t>Annual afterschool state advocacy day</a:t>
            </a:r>
          </a:p>
          <a:p>
            <a:pPr eaLnBrk="1" hangingPunct="1">
              <a:lnSpc>
                <a:spcPct val="150000"/>
              </a:lnSpc>
            </a:pPr>
            <a:r>
              <a:rPr lang="en-US" altLang="en-US" sz="1700" b="1" dirty="0" smtClean="0">
                <a:solidFill>
                  <a:schemeClr val="tx2">
                    <a:lumMod val="50000"/>
                  </a:schemeClr>
                </a:solidFill>
                <a:latin typeface="Arial" charset="0"/>
                <a:cs typeface="Arial" charset="0"/>
              </a:rPr>
              <a:t>Afterschool Ambassador Program</a:t>
            </a:r>
          </a:p>
        </p:txBody>
      </p:sp>
      <p:pic>
        <p:nvPicPr>
          <p:cNvPr id="2" name="Content Placeholder 1"/>
          <p:cNvPicPr>
            <a:picLocks noGrp="1" noChangeAspect="1"/>
          </p:cNvPicPr>
          <p:nvPr>
            <p:ph sz="half" idx="2"/>
          </p:nvPr>
        </p:nvPicPr>
        <p:blipFill>
          <a:blip r:embed="rId3"/>
          <a:stretch>
            <a:fillRect/>
          </a:stretch>
        </p:blipFill>
        <p:spPr>
          <a:xfrm>
            <a:off x="4800600" y="2133600"/>
            <a:ext cx="4038600" cy="2694959"/>
          </a:xfrm>
          <a:prstGeom prst="rect">
            <a:avLst/>
          </a:prstGeom>
        </p:spPr>
      </p:pic>
      <p:sp>
        <p:nvSpPr>
          <p:cNvPr id="5" name="Rectangle 4"/>
          <p:cNvSpPr txBox="1">
            <a:spLocks noChangeArrowheads="1"/>
          </p:cNvSpPr>
          <p:nvPr/>
        </p:nvSpPr>
        <p:spPr bwMode="auto">
          <a:xfrm>
            <a:off x="457200" y="274638"/>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smtClean="0">
                <a:solidFill>
                  <a:schemeClr val="bg1"/>
                </a:solidFill>
              </a:rPr>
              <a:t>Member Benefits</a:t>
            </a:r>
            <a:endParaRPr lang="en-US" altLang="en-US" dirty="0">
              <a:solidFill>
                <a:schemeClr val="bg1"/>
              </a:solidFill>
            </a:endParaRPr>
          </a:p>
        </p:txBody>
      </p:sp>
    </p:spTree>
    <p:extLst>
      <p:ext uri="{BB962C8B-B14F-4D97-AF65-F5344CB8AC3E}">
        <p14:creationId xmlns:p14="http://schemas.microsoft.com/office/powerpoint/2010/main" val="754688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image25.png"/>
          <p:cNvPicPr/>
          <p:nvPr/>
        </p:nvPicPr>
        <p:blipFill>
          <a:blip r:embed="rId3" cstate="print">
            <a:extLst/>
          </a:blip>
          <a:stretch>
            <a:fillRect/>
          </a:stretch>
        </p:blipFill>
        <p:spPr>
          <a:xfrm>
            <a:off x="2350477" y="1066800"/>
            <a:ext cx="4662488" cy="4953000"/>
          </a:xfrm>
          <a:prstGeom prst="rect">
            <a:avLst/>
          </a:prstGeom>
          <a:ln w="12700">
            <a:miter lim="400000"/>
          </a:ln>
        </p:spPr>
      </p:pic>
      <p:sp>
        <p:nvSpPr>
          <p:cNvPr id="5" name="Rectangle 4"/>
          <p:cNvSpPr txBox="1">
            <a:spLocks noChangeArrowheads="1"/>
          </p:cNvSpPr>
          <p:nvPr/>
        </p:nvSpPr>
        <p:spPr bwMode="auto">
          <a:xfrm>
            <a:off x="457200" y="274638"/>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err="1" smtClean="0">
                <a:solidFill>
                  <a:schemeClr val="bg1"/>
                </a:solidFill>
              </a:rPr>
              <a:t>Eblast</a:t>
            </a:r>
            <a:endParaRPr lang="en-US" altLang="en-US" dirty="0">
              <a:solidFill>
                <a:schemeClr val="bg1"/>
              </a:solidFill>
            </a:endParaRPr>
          </a:p>
        </p:txBody>
      </p:sp>
    </p:spTree>
    <p:extLst>
      <p:ext uri="{BB962C8B-B14F-4D97-AF65-F5344CB8AC3E}">
        <p14:creationId xmlns:p14="http://schemas.microsoft.com/office/powerpoint/2010/main" val="8059553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2" y="1295400"/>
            <a:ext cx="8229600" cy="4572000"/>
          </a:xfrm>
        </p:spPr>
        <p:txBody>
          <a:bodyPr>
            <a:normAutofit lnSpcReduction="10000"/>
          </a:bodyPr>
          <a:lstStyle/>
          <a:p>
            <a:endParaRPr lang="en-US" dirty="0" smtClean="0"/>
          </a:p>
          <a:p>
            <a:r>
              <a:rPr lang="en-US" dirty="0" smtClean="0"/>
              <a:t>Afterschool Alliance</a:t>
            </a:r>
          </a:p>
          <a:p>
            <a:pPr lvl="3"/>
            <a:r>
              <a:rPr lang="en-US" dirty="0" smtClean="0">
                <a:hlinkClick r:id="rId3"/>
              </a:rPr>
              <a:t>www.afterschoolalliance.org</a:t>
            </a:r>
            <a:endParaRPr lang="en-US" dirty="0" smtClean="0"/>
          </a:p>
          <a:p>
            <a:r>
              <a:rPr lang="en-US" dirty="0" smtClean="0"/>
              <a:t>National Afterschool Association</a:t>
            </a:r>
            <a:endParaRPr lang="en-US" dirty="0"/>
          </a:p>
          <a:p>
            <a:pPr lvl="3"/>
            <a:r>
              <a:rPr lang="en-US" dirty="0" smtClean="0">
                <a:hlinkClick r:id="rId3"/>
              </a:rPr>
              <a:t>www.naaweb.org</a:t>
            </a:r>
            <a:endParaRPr lang="en-US" dirty="0" smtClean="0"/>
          </a:p>
          <a:p>
            <a:r>
              <a:rPr lang="en-US" dirty="0" smtClean="0"/>
              <a:t>Afterschool STEM Hub</a:t>
            </a:r>
          </a:p>
          <a:p>
            <a:pPr lvl="3"/>
            <a:r>
              <a:rPr lang="en-US" dirty="0" smtClean="0">
                <a:hlinkClick r:id="rId4"/>
              </a:rPr>
              <a:t>www.afterschoolstemhub.org</a:t>
            </a:r>
            <a:endParaRPr lang="en-US" dirty="0" smtClean="0"/>
          </a:p>
          <a:p>
            <a:r>
              <a:rPr lang="en-US" dirty="0" smtClean="0"/>
              <a:t>National Summer Learning Association</a:t>
            </a:r>
          </a:p>
          <a:p>
            <a:pPr lvl="3"/>
            <a:r>
              <a:rPr lang="en-US" dirty="0" smtClean="0">
                <a:hlinkClick r:id="rId5"/>
              </a:rPr>
              <a:t>www.summerlearning.org/</a:t>
            </a:r>
            <a:endParaRPr lang="en-US" dirty="0" smtClean="0"/>
          </a:p>
          <a:p>
            <a:r>
              <a:rPr lang="en-US" dirty="0" smtClean="0"/>
              <a:t>National Conference of State Legislatures</a:t>
            </a:r>
          </a:p>
          <a:p>
            <a:pPr lvl="3"/>
            <a:r>
              <a:rPr lang="en-US" dirty="0" smtClean="0">
                <a:hlinkClick r:id="rId6"/>
              </a:rPr>
              <a:t>www.ncsl.org/</a:t>
            </a:r>
            <a:endParaRPr lang="en-US" dirty="0" smtClean="0"/>
          </a:p>
          <a:p>
            <a:r>
              <a:rPr lang="en-US" dirty="0"/>
              <a:t>21st Century Learning Centers Pennsylvania </a:t>
            </a:r>
            <a:endParaRPr lang="en-US" dirty="0" smtClean="0"/>
          </a:p>
          <a:p>
            <a:pPr lvl="3"/>
            <a:r>
              <a:rPr lang="en-US" dirty="0" smtClean="0">
                <a:hlinkClick r:id="rId7"/>
              </a:rPr>
              <a:t>www.21stcclc.org</a:t>
            </a:r>
            <a:r>
              <a:rPr lang="en-US" dirty="0">
                <a:hlinkClick r:id="rId7"/>
              </a:rPr>
              <a:t>/</a:t>
            </a:r>
            <a:endParaRPr lang="en-US" dirty="0"/>
          </a:p>
          <a:p>
            <a:pPr lvl="3"/>
            <a:endParaRPr lang="en-US" dirty="0" smtClean="0"/>
          </a:p>
          <a:p>
            <a:pPr lvl="3"/>
            <a:endParaRPr lang="en-US" dirty="0" smtClean="0"/>
          </a:p>
          <a:p>
            <a:pPr lvl="3"/>
            <a:endParaRPr lang="en-US" dirty="0" smtClean="0"/>
          </a:p>
          <a:p>
            <a:pPr lvl="3"/>
            <a:endParaRPr lang="en-US" dirty="0" smtClean="0"/>
          </a:p>
          <a:p>
            <a:endParaRPr lang="en-US" dirty="0" smtClean="0"/>
          </a:p>
          <a:p>
            <a:endParaRPr lang="en-US" dirty="0"/>
          </a:p>
        </p:txBody>
      </p:sp>
      <p:sp>
        <p:nvSpPr>
          <p:cNvPr id="4" name="Rectangle 4"/>
          <p:cNvSpPr txBox="1">
            <a:spLocks noChangeArrowheads="1"/>
          </p:cNvSpPr>
          <p:nvPr/>
        </p:nvSpPr>
        <p:spPr bwMode="auto">
          <a:xfrm>
            <a:off x="386862" y="503238"/>
            <a:ext cx="8229600" cy="563562"/>
          </a:xfrm>
          <a:prstGeom prst="rect">
            <a:avLst/>
          </a:prstGeom>
          <a:solidFill>
            <a:schemeClr val="accent1">
              <a:lumMod val="75000"/>
            </a:schemeClr>
          </a:solidFill>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altLang="en-US" i="1" dirty="0" smtClean="0">
                <a:solidFill>
                  <a:schemeClr val="bg1"/>
                </a:solidFill>
              </a:rPr>
              <a:t>	</a:t>
            </a:r>
            <a:r>
              <a:rPr lang="en-US" altLang="en-US" dirty="0" smtClean="0">
                <a:solidFill>
                  <a:schemeClr val="bg1"/>
                </a:solidFill>
              </a:rPr>
              <a:t>Afterschool/Summer Learning Resources</a:t>
            </a:r>
            <a:endParaRPr lang="en-US" altLang="en-US" dirty="0">
              <a:solidFill>
                <a:schemeClr val="bg1"/>
              </a:solidFill>
            </a:endParaRPr>
          </a:p>
        </p:txBody>
      </p:sp>
    </p:spTree>
    <p:extLst>
      <p:ext uri="{BB962C8B-B14F-4D97-AF65-F5344CB8AC3E}">
        <p14:creationId xmlns:p14="http://schemas.microsoft.com/office/powerpoint/2010/main" val="21747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42"/>
            <a:ext cx="8229600" cy="1325561"/>
          </a:xfrm>
        </p:spPr>
        <p:txBody>
          <a:bodyPr>
            <a:normAutofit/>
          </a:bodyPr>
          <a:lstStyle/>
          <a:p>
            <a:r>
              <a:rPr lang="en-US" dirty="0" smtClean="0"/>
              <a:t>OST Landscape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8" y="1628307"/>
            <a:ext cx="8113712" cy="4969208"/>
          </a:xfrm>
          <a:prstGeom prst="rect">
            <a:avLst/>
          </a:prstGeom>
        </p:spPr>
      </p:pic>
    </p:spTree>
    <p:extLst>
      <p:ext uri="{BB962C8B-B14F-4D97-AF65-F5344CB8AC3E}">
        <p14:creationId xmlns:p14="http://schemas.microsoft.com/office/powerpoint/2010/main" val="761744088"/>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latin typeface="Arial" charset="0"/>
                <a:cs typeface="Arial" charset="0"/>
              </a:rPr>
              <a:t>The Afterschool Field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608990"/>
              </p:ext>
            </p:extLst>
          </p:nvPr>
        </p:nvGraphicFramePr>
        <p:xfrm>
          <a:off x="0" y="1600200"/>
          <a:ext cx="9144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357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 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W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0000B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 Dark Blue</Template>
  <TotalTime>403</TotalTime>
  <Words>2823</Words>
  <Application>Microsoft Office PowerPoint</Application>
  <PresentationFormat>On-screen Show (4:3)</PresentationFormat>
  <Paragraphs>404</Paragraphs>
  <Slides>38</Slides>
  <Notes>19</Notes>
  <HiddenSlides>0</HiddenSlides>
  <MMClips>0</MMClips>
  <ScaleCrop>false</ScaleCrop>
  <HeadingPairs>
    <vt:vector size="4" baseType="variant">
      <vt:variant>
        <vt:lpstr>Theme</vt:lpstr>
      </vt:variant>
      <vt:variant>
        <vt:i4>6</vt:i4>
      </vt:variant>
      <vt:variant>
        <vt:lpstr>Slide Titles</vt:lpstr>
      </vt:variant>
      <vt:variant>
        <vt:i4>38</vt:i4>
      </vt:variant>
    </vt:vector>
  </HeadingPairs>
  <TitlesOfParts>
    <vt:vector size="44" baseType="lpstr">
      <vt:lpstr>PPT - Dark Blue</vt:lpstr>
      <vt:lpstr>1_Office Theme</vt:lpstr>
      <vt:lpstr>Custom Design</vt:lpstr>
      <vt:lpstr>3_Office Theme</vt:lpstr>
      <vt:lpstr>1_Custom Design</vt:lpstr>
      <vt:lpstr>2_Custom Design</vt:lpstr>
      <vt:lpstr>PowerPoint Presentation</vt:lpstr>
      <vt:lpstr>PowerPoint Presentation</vt:lpstr>
      <vt:lpstr>PowerPoint Presentation</vt:lpstr>
      <vt:lpstr>PSAYDN Network</vt:lpstr>
      <vt:lpstr>Member Benefits</vt:lpstr>
      <vt:lpstr>PowerPoint Presentation</vt:lpstr>
      <vt:lpstr>PowerPoint Presentation</vt:lpstr>
      <vt:lpstr>OST Landscape</vt:lpstr>
      <vt:lpstr>The Afterschool Field</vt:lpstr>
      <vt:lpstr>Coalition-building</vt:lpstr>
      <vt:lpstr>PowerPoint Presentation</vt:lpstr>
      <vt:lpstr>PowerPoint Presentation</vt:lpstr>
      <vt:lpstr>PowerPoint Presentation</vt:lpstr>
      <vt:lpstr>PowerPoint Presentation</vt:lpstr>
      <vt:lpstr> Afterschool Matters</vt:lpstr>
      <vt:lpstr> PSAYDN Self Assessment Tool</vt:lpstr>
      <vt:lpstr> Quality Crosswalk</vt:lpstr>
      <vt:lpstr>PowerPoint Presentation</vt:lpstr>
      <vt:lpstr> Afterschool: Reducing Chronic Absenteeism</vt:lpstr>
      <vt:lpstr> College/Career Readiness</vt:lpstr>
      <vt:lpstr>PowerPoint Presentation</vt:lpstr>
      <vt:lpstr>PowerPoint Presentation</vt:lpstr>
      <vt:lpstr>OST Challenges in PA</vt:lpstr>
      <vt:lpstr>21st Century Community Learning Centers</vt:lpstr>
      <vt:lpstr>Out of School Time Programming in Lehigh  Valley, PA</vt:lpstr>
      <vt:lpstr>How UWGLV Promotes OST Programs</vt:lpstr>
      <vt:lpstr>Why Summer Learning Matters</vt:lpstr>
      <vt:lpstr>PowerPoint Presentation</vt:lpstr>
      <vt:lpstr>Community Call to Action!</vt:lpstr>
      <vt:lpstr>The Lehigh Valley Summer Learning Coalition</vt:lpstr>
      <vt:lpstr>UWGLV-LVSLC Billboard</vt:lpstr>
      <vt:lpstr>And NOW…</vt:lpstr>
      <vt:lpstr>Local Research Efforts: Summer Provider Landscape</vt:lpstr>
      <vt:lpstr>Local Research Efforts: What Families Tell Us</vt:lpstr>
      <vt:lpstr>Summer…also a time of hunger</vt:lpstr>
      <vt:lpstr>What Does The Research Tell Us</vt:lpstr>
      <vt:lpstr>Contact Info</vt:lpstr>
      <vt:lpstr>Questions?</vt:lpstr>
    </vt:vector>
  </TitlesOfParts>
  <Company>United Way of the Greater Lehigh Valley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Tomlinson</dc:creator>
  <cp:lastModifiedBy>UWP</cp:lastModifiedBy>
  <cp:revision>34</cp:revision>
  <dcterms:created xsi:type="dcterms:W3CDTF">2017-06-15T19:08:10Z</dcterms:created>
  <dcterms:modified xsi:type="dcterms:W3CDTF">2017-06-22T19:23:52Z</dcterms:modified>
</cp:coreProperties>
</file>