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95" r:id="rId4"/>
  </p:sldMasterIdLst>
  <p:notesMasterIdLst>
    <p:notesMasterId r:id="rId34"/>
  </p:notesMasterIdLst>
  <p:handoutMasterIdLst>
    <p:handoutMasterId r:id="rId35"/>
  </p:handoutMasterIdLst>
  <p:sldIdLst>
    <p:sldId id="260" r:id="rId5"/>
    <p:sldId id="359" r:id="rId6"/>
    <p:sldId id="368" r:id="rId7"/>
    <p:sldId id="293" r:id="rId8"/>
    <p:sldId id="280" r:id="rId9"/>
    <p:sldId id="306" r:id="rId10"/>
    <p:sldId id="284" r:id="rId11"/>
    <p:sldId id="356" r:id="rId12"/>
    <p:sldId id="295" r:id="rId13"/>
    <p:sldId id="357" r:id="rId14"/>
    <p:sldId id="373" r:id="rId15"/>
    <p:sldId id="360" r:id="rId16"/>
    <p:sldId id="358" r:id="rId17"/>
    <p:sldId id="365" r:id="rId18"/>
    <p:sldId id="369" r:id="rId19"/>
    <p:sldId id="370" r:id="rId20"/>
    <p:sldId id="371" r:id="rId21"/>
    <p:sldId id="372" r:id="rId22"/>
    <p:sldId id="363" r:id="rId23"/>
    <p:sldId id="366" r:id="rId24"/>
    <p:sldId id="367" r:id="rId25"/>
    <p:sldId id="364" r:id="rId26"/>
    <p:sldId id="352" r:id="rId27"/>
    <p:sldId id="285" r:id="rId28"/>
    <p:sldId id="350" r:id="rId29"/>
    <p:sldId id="362" r:id="rId30"/>
    <p:sldId id="361" r:id="rId31"/>
    <p:sldId id="339" r:id="rId32"/>
    <p:sldId id="355" r:id="rId3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B"/>
    <a:srgbClr val="FFB351"/>
    <a:srgbClr val="539ED0"/>
    <a:srgbClr val="005191"/>
    <a:srgbClr val="F57814"/>
    <a:srgbClr val="FBB43E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9"/>
    <p:restoredTop sz="94713"/>
  </p:normalViewPr>
  <p:slideViewPr>
    <p:cSldViewPr snapToGrid="0" snapToObjects="1">
      <p:cViewPr varScale="1">
        <p:scale>
          <a:sx n="81" d="100"/>
          <a:sy n="81" d="100"/>
        </p:scale>
        <p:origin x="10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rbury\Downloads\Unmet%20Servic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8-44DC-871B-21A824A3DA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8-44DC-871B-21A824A3DA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8-44DC-871B-21A824A3DA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8-44DC-871B-21A824A3DA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A8-44DC-871B-21A824A3DA01}"/>
              </c:ext>
            </c:extLst>
          </c:dPt>
          <c:cat>
            <c:strRef>
              <c:f>Sheet1!$B$2:$B$6</c:f>
              <c:strCache>
                <c:ptCount val="5"/>
                <c:pt idx="0">
                  <c:v>Community Shelters</c:v>
                </c:pt>
                <c:pt idx="1">
                  <c:v>VITA Programs</c:v>
                </c:pt>
                <c:pt idx="2">
                  <c:v>Housing Related Coordinated Entry</c:v>
                </c:pt>
                <c:pt idx="3">
                  <c:v>Rent Payment Assistance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1405</c:v>
                </c:pt>
                <c:pt idx="1">
                  <c:v>1204</c:v>
                </c:pt>
                <c:pt idx="2">
                  <c:v>707</c:v>
                </c:pt>
                <c:pt idx="3">
                  <c:v>596</c:v>
                </c:pt>
                <c:pt idx="4">
                  <c:v>5692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A8-44DC-871B-21A824A3D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81082756369335"/>
          <c:y val="0.19405089831796171"/>
          <c:w val="0.33065533945233094"/>
          <c:h val="0.54182388468933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0BA8F-28AD-4B9A-817B-EF2F58ABE28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49E33A3C-7ECC-4CE6-AC44-6897E0409C83}">
      <dgm:prSet phldrT="[Text]" custT="1"/>
      <dgm:spPr>
        <a:solidFill>
          <a:srgbClr val="FFB351"/>
        </a:solidFill>
      </dgm:spPr>
      <dgm:t>
        <a:bodyPr/>
        <a:lstStyle/>
        <a:p>
          <a:r>
            <a:rPr lang="en-US" sz="1400"/>
            <a:t>Crisis intervention services, support groups, counseling services, health insurance, Medicare, maternal health, children’s health and more</a:t>
          </a:r>
        </a:p>
      </dgm:t>
    </dgm:pt>
    <dgm:pt modelId="{A820955B-271A-4509-9B73-D814FC0F25F7}" type="parTrans" cxnId="{3E1D73AC-4583-4287-A0D1-313EDFF4F351}">
      <dgm:prSet/>
      <dgm:spPr/>
      <dgm:t>
        <a:bodyPr/>
        <a:lstStyle/>
        <a:p>
          <a:endParaRPr lang="en-US"/>
        </a:p>
      </dgm:t>
    </dgm:pt>
    <dgm:pt modelId="{63995A51-468B-4C1F-8134-5232963101DD}" type="sibTrans" cxnId="{3E1D73AC-4583-4287-A0D1-313EDFF4F351}">
      <dgm:prSet/>
      <dgm:spPr/>
      <dgm:t>
        <a:bodyPr/>
        <a:lstStyle/>
        <a:p>
          <a:endParaRPr lang="en-US"/>
        </a:p>
      </dgm:t>
    </dgm:pt>
    <dgm:pt modelId="{AC68428B-AA87-4F29-9087-CA81D84C8DDA}">
      <dgm:prSet phldrT="[Text]" custT="1"/>
      <dgm:spPr>
        <a:solidFill>
          <a:srgbClr val="FF5651"/>
        </a:solidFill>
      </dgm:spPr>
      <dgm:t>
        <a:bodyPr/>
        <a:lstStyle/>
        <a:p>
          <a:r>
            <a:rPr lang="en-US" sz="1400"/>
            <a:t>Unemployment benefits, financial assistance, job training, transportation assistance, child care, and education programs.  </a:t>
          </a:r>
        </a:p>
        <a:p>
          <a:endParaRPr lang="en-US" sz="3300"/>
        </a:p>
      </dgm:t>
    </dgm:pt>
    <dgm:pt modelId="{FFCC6843-F854-4872-901A-2B18907DD6A5}" type="parTrans" cxnId="{3A01E455-19E3-4ABD-84C1-19A6C67BDAF3}">
      <dgm:prSet/>
      <dgm:spPr/>
      <dgm:t>
        <a:bodyPr/>
        <a:lstStyle/>
        <a:p>
          <a:endParaRPr lang="en-US"/>
        </a:p>
      </dgm:t>
    </dgm:pt>
    <dgm:pt modelId="{020A15AD-C34C-4C3A-A768-CE0A0CDF3C80}" type="sibTrans" cxnId="{3A01E455-19E3-4ABD-84C1-19A6C67BDAF3}">
      <dgm:prSet/>
      <dgm:spPr/>
      <dgm:t>
        <a:bodyPr/>
        <a:lstStyle/>
        <a:p>
          <a:endParaRPr lang="en-US"/>
        </a:p>
      </dgm:t>
    </dgm:pt>
    <dgm:pt modelId="{6A0FB108-FDED-4D92-80B9-C57335C0A15F}">
      <dgm:prSet phldrT="[Text]" custT="1"/>
      <dgm:spPr>
        <a:solidFill>
          <a:srgbClr val="FFB351"/>
        </a:solidFill>
      </dgm:spPr>
      <dgm:t>
        <a:bodyPr/>
        <a:lstStyle/>
        <a:p>
          <a:endParaRPr lang="en-US" sz="1400"/>
        </a:p>
        <a:p>
          <a:endParaRPr lang="en-US" sz="1400"/>
        </a:p>
        <a:p>
          <a:r>
            <a:rPr lang="en-US" sz="1400"/>
            <a:t>Older Adults: Home health care, congregate meals, Meals on Wheels, respite care, transportation, homemaker services</a:t>
          </a:r>
        </a:p>
        <a:p>
          <a:r>
            <a:rPr lang="en-US" sz="1400"/>
            <a:t>Children, Youth and Families: Childcare, youth programs, family services, human-trafficking, protective services</a:t>
          </a:r>
        </a:p>
        <a:p>
          <a:r>
            <a:rPr lang="en-US" sz="1400"/>
            <a:t>Support for Veterans: Healthcare, resource centers, employment, support services</a:t>
          </a:r>
        </a:p>
      </dgm:t>
    </dgm:pt>
    <dgm:pt modelId="{845BAA37-1B2C-4B14-95AB-DF83F06C589E}" type="parTrans" cxnId="{87326696-4FDF-4D06-B220-82A1C49F1DB9}">
      <dgm:prSet/>
      <dgm:spPr/>
      <dgm:t>
        <a:bodyPr/>
        <a:lstStyle/>
        <a:p>
          <a:endParaRPr lang="en-US"/>
        </a:p>
      </dgm:t>
    </dgm:pt>
    <dgm:pt modelId="{BD0EDA1B-5791-48E8-8B4A-A98556562DE1}" type="sibTrans" cxnId="{87326696-4FDF-4D06-B220-82A1C49F1DB9}">
      <dgm:prSet/>
      <dgm:spPr/>
      <dgm:t>
        <a:bodyPr/>
        <a:lstStyle/>
        <a:p>
          <a:endParaRPr lang="en-US"/>
        </a:p>
      </dgm:t>
    </dgm:pt>
    <dgm:pt modelId="{27F91EBD-A3AB-4049-BC43-B95A275BE5CB}">
      <dgm:prSet phldrT="[Text]" custT="1"/>
      <dgm:spPr>
        <a:solidFill>
          <a:srgbClr val="539ED0"/>
        </a:solidFill>
      </dgm:spPr>
      <dgm:t>
        <a:bodyPr anchor="t"/>
        <a:lstStyle/>
        <a:p>
          <a:endParaRPr lang="en-US" sz="1400"/>
        </a:p>
        <a:p>
          <a:endParaRPr lang="en-US" sz="1400"/>
        </a:p>
        <a:p>
          <a:endParaRPr lang="en-US" sz="1400"/>
        </a:p>
        <a:p>
          <a:r>
            <a:rPr lang="en-US" sz="1400"/>
            <a:t>Food, clothing, shelters, rent assistance, utility assistance</a:t>
          </a:r>
        </a:p>
        <a:p>
          <a:endParaRPr lang="en-US" sz="1400"/>
        </a:p>
        <a:p>
          <a:endParaRPr lang="en-US" sz="1400"/>
        </a:p>
        <a:p>
          <a:endParaRPr lang="en-US" sz="1400"/>
        </a:p>
      </dgm:t>
    </dgm:pt>
    <dgm:pt modelId="{F7365BBF-4D7E-4EB9-8028-7FCC5A4CB0BD}" type="parTrans" cxnId="{B3BBBE7A-8541-4DEE-854D-84A2B1298420}">
      <dgm:prSet/>
      <dgm:spPr/>
      <dgm:t>
        <a:bodyPr/>
        <a:lstStyle/>
        <a:p>
          <a:endParaRPr lang="en-US"/>
        </a:p>
      </dgm:t>
    </dgm:pt>
    <dgm:pt modelId="{F1BF1CDA-CB6B-4DBE-8AC3-0FF9E97E3164}" type="sibTrans" cxnId="{B3BBBE7A-8541-4DEE-854D-84A2B1298420}">
      <dgm:prSet/>
      <dgm:spPr/>
      <dgm:t>
        <a:bodyPr/>
        <a:lstStyle/>
        <a:p>
          <a:endParaRPr lang="en-US"/>
        </a:p>
      </dgm:t>
    </dgm:pt>
    <dgm:pt modelId="{B61D3128-53C2-46FB-8E01-FA090B35DDAA}">
      <dgm:prSet phldrT="[Text]" custT="1"/>
      <dgm:spPr>
        <a:solidFill>
          <a:srgbClr val="539ED0"/>
        </a:solidFill>
      </dgm:spPr>
      <dgm:t>
        <a:bodyPr/>
        <a:lstStyle/>
        <a:p>
          <a:r>
            <a:rPr lang="en-US" sz="1400"/>
            <a:t>Shelter, food, clean-up assistance, situational reporting, recovery services</a:t>
          </a:r>
        </a:p>
        <a:p>
          <a:endParaRPr lang="en-US" sz="1400"/>
        </a:p>
        <a:p>
          <a:endParaRPr lang="en-US" sz="1400"/>
        </a:p>
        <a:p>
          <a:endParaRPr lang="en-US" sz="1400"/>
        </a:p>
      </dgm:t>
    </dgm:pt>
    <dgm:pt modelId="{874DC7E5-A644-4759-9F9A-C31B25D21981}" type="parTrans" cxnId="{11CD0AA1-D2F7-4B61-99D0-654C9D4AB4E7}">
      <dgm:prSet/>
      <dgm:spPr/>
      <dgm:t>
        <a:bodyPr/>
        <a:lstStyle/>
        <a:p>
          <a:endParaRPr lang="en-US"/>
        </a:p>
      </dgm:t>
    </dgm:pt>
    <dgm:pt modelId="{27743F62-EBBA-4C3A-A9DD-39EDB52E4154}" type="sibTrans" cxnId="{11CD0AA1-D2F7-4B61-99D0-654C9D4AB4E7}">
      <dgm:prSet/>
      <dgm:spPr/>
      <dgm:t>
        <a:bodyPr/>
        <a:lstStyle/>
        <a:p>
          <a:endParaRPr lang="en-US"/>
        </a:p>
      </dgm:t>
    </dgm:pt>
    <dgm:pt modelId="{038997AB-F243-41E3-A3BD-E21CEA5546CC}" type="pres">
      <dgm:prSet presAssocID="{C6E0BA8F-28AD-4B9A-817B-EF2F58ABE280}" presName="Name0" presStyleCnt="0">
        <dgm:presLayoutVars>
          <dgm:dir/>
          <dgm:resizeHandles val="exact"/>
        </dgm:presLayoutVars>
      </dgm:prSet>
      <dgm:spPr/>
    </dgm:pt>
    <dgm:pt modelId="{4FEA9FC7-BB97-4E4A-867C-E56BB442692C}" type="pres">
      <dgm:prSet presAssocID="{C6E0BA8F-28AD-4B9A-817B-EF2F58ABE280}" presName="fgShape" presStyleLbl="fgShp" presStyleIdx="0" presStyleCnt="1" custLinFactNeighborX="0" custLinFactNeighborY="51340"/>
      <dgm:spPr>
        <a:solidFill>
          <a:srgbClr val="005191"/>
        </a:solidFill>
      </dgm:spPr>
    </dgm:pt>
    <dgm:pt modelId="{D2502866-3338-4AE8-8FE3-B44377A0F27A}" type="pres">
      <dgm:prSet presAssocID="{C6E0BA8F-28AD-4B9A-817B-EF2F58ABE280}" presName="linComp" presStyleCnt="0"/>
      <dgm:spPr/>
    </dgm:pt>
    <dgm:pt modelId="{0EBD7885-8605-44F9-BA54-EED3F1BFD667}" type="pres">
      <dgm:prSet presAssocID="{27F91EBD-A3AB-4049-BC43-B95A275BE5CB}" presName="compNode" presStyleCnt="0"/>
      <dgm:spPr/>
    </dgm:pt>
    <dgm:pt modelId="{DD18A916-5FBB-44F6-8EE9-79E3083106CC}" type="pres">
      <dgm:prSet presAssocID="{27F91EBD-A3AB-4049-BC43-B95A275BE5CB}" presName="bkgdShape" presStyleLbl="node1" presStyleIdx="0" presStyleCnt="5"/>
      <dgm:spPr/>
    </dgm:pt>
    <dgm:pt modelId="{50A66EAE-6DCD-4964-9D60-F638E8F36DDB}" type="pres">
      <dgm:prSet presAssocID="{27F91EBD-A3AB-4049-BC43-B95A275BE5CB}" presName="nodeTx" presStyleLbl="node1" presStyleIdx="0" presStyleCnt="5">
        <dgm:presLayoutVars>
          <dgm:bulletEnabled val="1"/>
        </dgm:presLayoutVars>
      </dgm:prSet>
      <dgm:spPr/>
    </dgm:pt>
    <dgm:pt modelId="{A98ADCFD-94EE-47C3-A112-5E8C13784740}" type="pres">
      <dgm:prSet presAssocID="{27F91EBD-A3AB-4049-BC43-B95A275BE5CB}" presName="invisiNode" presStyleLbl="node1" presStyleIdx="0" presStyleCnt="5"/>
      <dgm:spPr/>
    </dgm:pt>
    <dgm:pt modelId="{A04DB598-28A9-4350-A270-1580A0325AD4}" type="pres">
      <dgm:prSet presAssocID="{27F91EBD-A3AB-4049-BC43-B95A275BE5CB}" presName="imagNode" presStyleLbl="fgImgPlace1" presStyleIdx="0" presStyleCnt="5" custScaleY="82937" custLinFactNeighborX="-441" custLinFactNeighborY="-18306"/>
      <dgm:spPr>
        <a:solidFill>
          <a:srgbClr val="539ED0"/>
        </a:solidFill>
      </dgm:spPr>
    </dgm:pt>
    <dgm:pt modelId="{9FE4F3DC-13E7-4934-9DF1-1D8EC5B36090}" type="pres">
      <dgm:prSet presAssocID="{F1BF1CDA-CB6B-4DBE-8AC3-0FF9E97E3164}" presName="sibTrans" presStyleLbl="sibTrans2D1" presStyleIdx="0" presStyleCnt="0"/>
      <dgm:spPr/>
    </dgm:pt>
    <dgm:pt modelId="{3E856626-4C36-48A0-9623-72FAEB599193}" type="pres">
      <dgm:prSet presAssocID="{49E33A3C-7ECC-4CE6-AC44-6897E0409C83}" presName="compNode" presStyleCnt="0"/>
      <dgm:spPr/>
    </dgm:pt>
    <dgm:pt modelId="{983219B8-39A0-43B4-8F3F-F5FE7770F160}" type="pres">
      <dgm:prSet presAssocID="{49E33A3C-7ECC-4CE6-AC44-6897E0409C83}" presName="bkgdShape" presStyleLbl="node1" presStyleIdx="1" presStyleCnt="5"/>
      <dgm:spPr/>
    </dgm:pt>
    <dgm:pt modelId="{C5355435-4EEE-45BD-93E7-5B681397D102}" type="pres">
      <dgm:prSet presAssocID="{49E33A3C-7ECC-4CE6-AC44-6897E0409C83}" presName="nodeTx" presStyleLbl="node1" presStyleIdx="1" presStyleCnt="5">
        <dgm:presLayoutVars>
          <dgm:bulletEnabled val="1"/>
        </dgm:presLayoutVars>
      </dgm:prSet>
      <dgm:spPr/>
    </dgm:pt>
    <dgm:pt modelId="{D311ABC4-EB1F-48FC-800A-2BE272182AD8}" type="pres">
      <dgm:prSet presAssocID="{49E33A3C-7ECC-4CE6-AC44-6897E0409C83}" presName="invisiNode" presStyleLbl="node1" presStyleIdx="1" presStyleCnt="5"/>
      <dgm:spPr/>
    </dgm:pt>
    <dgm:pt modelId="{D2FD8D28-7B72-4883-9295-A30F89815560}" type="pres">
      <dgm:prSet presAssocID="{49E33A3C-7ECC-4CE6-AC44-6897E0409C83}" presName="imagNode" presStyleLbl="fgImgPlace1" presStyleIdx="1" presStyleCnt="5" custScaleY="82937" custLinFactNeighborX="1324" custLinFactNeighborY="-17955"/>
      <dgm:spPr>
        <a:solidFill>
          <a:srgbClr val="FFB351"/>
        </a:solidFill>
      </dgm:spPr>
    </dgm:pt>
    <dgm:pt modelId="{EC9A3D69-0914-44D9-B733-140CB8C18230}" type="pres">
      <dgm:prSet presAssocID="{63995A51-468B-4C1F-8134-5232963101DD}" presName="sibTrans" presStyleLbl="sibTrans2D1" presStyleIdx="0" presStyleCnt="0"/>
      <dgm:spPr/>
    </dgm:pt>
    <dgm:pt modelId="{34C35B02-9999-4CCF-9058-5FCC369ACBE1}" type="pres">
      <dgm:prSet presAssocID="{AC68428B-AA87-4F29-9087-CA81D84C8DDA}" presName="compNode" presStyleCnt="0"/>
      <dgm:spPr/>
    </dgm:pt>
    <dgm:pt modelId="{C642646B-F47F-411D-B511-78A694440FD1}" type="pres">
      <dgm:prSet presAssocID="{AC68428B-AA87-4F29-9087-CA81D84C8DDA}" presName="bkgdShape" presStyleLbl="node1" presStyleIdx="2" presStyleCnt="5"/>
      <dgm:spPr/>
    </dgm:pt>
    <dgm:pt modelId="{11A54E30-F122-4D7E-A9EA-6D4C01049166}" type="pres">
      <dgm:prSet presAssocID="{AC68428B-AA87-4F29-9087-CA81D84C8DDA}" presName="nodeTx" presStyleLbl="node1" presStyleIdx="2" presStyleCnt="5">
        <dgm:presLayoutVars>
          <dgm:bulletEnabled val="1"/>
        </dgm:presLayoutVars>
      </dgm:prSet>
      <dgm:spPr/>
    </dgm:pt>
    <dgm:pt modelId="{14687048-044D-4241-A8F3-7F18EE52C4F6}" type="pres">
      <dgm:prSet presAssocID="{AC68428B-AA87-4F29-9087-CA81D84C8DDA}" presName="invisiNode" presStyleLbl="node1" presStyleIdx="2" presStyleCnt="5"/>
      <dgm:spPr/>
    </dgm:pt>
    <dgm:pt modelId="{07C5729E-E4B2-4C41-A3E5-430C85ADF14E}" type="pres">
      <dgm:prSet presAssocID="{AC68428B-AA87-4F29-9087-CA81D84C8DDA}" presName="imagNode" presStyleLbl="fgImgPlace1" presStyleIdx="2" presStyleCnt="5" custScaleY="82937" custLinFactNeighborX="1324" custLinFactNeighborY="-17955"/>
      <dgm:spPr>
        <a:solidFill>
          <a:srgbClr val="FF5651"/>
        </a:solidFill>
      </dgm:spPr>
    </dgm:pt>
    <dgm:pt modelId="{1D10F449-95F9-4702-9D20-300303A7A788}" type="pres">
      <dgm:prSet presAssocID="{020A15AD-C34C-4C3A-A768-CE0A0CDF3C80}" presName="sibTrans" presStyleLbl="sibTrans2D1" presStyleIdx="0" presStyleCnt="0"/>
      <dgm:spPr/>
    </dgm:pt>
    <dgm:pt modelId="{C0586103-FB62-4DC4-9A34-A2FCABE53DD6}" type="pres">
      <dgm:prSet presAssocID="{6A0FB108-FDED-4D92-80B9-C57335C0A15F}" presName="compNode" presStyleCnt="0"/>
      <dgm:spPr/>
    </dgm:pt>
    <dgm:pt modelId="{83892060-233A-4DF5-AC0A-C833F548DF39}" type="pres">
      <dgm:prSet presAssocID="{6A0FB108-FDED-4D92-80B9-C57335C0A15F}" presName="bkgdShape" presStyleLbl="node1" presStyleIdx="3" presStyleCnt="5"/>
      <dgm:spPr/>
    </dgm:pt>
    <dgm:pt modelId="{719D96D9-A719-4218-A622-B0615DE416B2}" type="pres">
      <dgm:prSet presAssocID="{6A0FB108-FDED-4D92-80B9-C57335C0A15F}" presName="nodeTx" presStyleLbl="node1" presStyleIdx="3" presStyleCnt="5">
        <dgm:presLayoutVars>
          <dgm:bulletEnabled val="1"/>
        </dgm:presLayoutVars>
      </dgm:prSet>
      <dgm:spPr/>
    </dgm:pt>
    <dgm:pt modelId="{5E6024FF-1615-4EB6-956B-1BA7187E0968}" type="pres">
      <dgm:prSet presAssocID="{6A0FB108-FDED-4D92-80B9-C57335C0A15F}" presName="invisiNode" presStyleLbl="node1" presStyleIdx="3" presStyleCnt="5"/>
      <dgm:spPr/>
    </dgm:pt>
    <dgm:pt modelId="{18387185-FEAE-44E8-ADFC-760F78CB3FE1}" type="pres">
      <dgm:prSet presAssocID="{6A0FB108-FDED-4D92-80B9-C57335C0A15F}" presName="imagNode" presStyleLbl="fgImgPlace1" presStyleIdx="3" presStyleCnt="5" custScaleY="82937" custLinFactNeighborX="1324" custLinFactNeighborY="-17955"/>
      <dgm:spPr>
        <a:solidFill>
          <a:srgbClr val="FFB351"/>
        </a:solidFill>
      </dgm:spPr>
    </dgm:pt>
    <dgm:pt modelId="{D2813E1E-57E3-42C5-9F76-271EC85D6815}" type="pres">
      <dgm:prSet presAssocID="{BD0EDA1B-5791-48E8-8B4A-A98556562DE1}" presName="sibTrans" presStyleLbl="sibTrans2D1" presStyleIdx="0" presStyleCnt="0"/>
      <dgm:spPr/>
    </dgm:pt>
    <dgm:pt modelId="{7054BFA8-E864-4B26-8A70-64EB7AB0B76E}" type="pres">
      <dgm:prSet presAssocID="{B61D3128-53C2-46FB-8E01-FA090B35DDAA}" presName="compNode" presStyleCnt="0"/>
      <dgm:spPr/>
    </dgm:pt>
    <dgm:pt modelId="{665BEAAB-9150-4F42-82E2-BA69ACF398AD}" type="pres">
      <dgm:prSet presAssocID="{B61D3128-53C2-46FB-8E01-FA090B35DDAA}" presName="bkgdShape" presStyleLbl="node1" presStyleIdx="4" presStyleCnt="5"/>
      <dgm:spPr/>
    </dgm:pt>
    <dgm:pt modelId="{F660A362-6E62-4F60-9264-A987D8277F6D}" type="pres">
      <dgm:prSet presAssocID="{B61D3128-53C2-46FB-8E01-FA090B35DDAA}" presName="nodeTx" presStyleLbl="node1" presStyleIdx="4" presStyleCnt="5">
        <dgm:presLayoutVars>
          <dgm:bulletEnabled val="1"/>
        </dgm:presLayoutVars>
      </dgm:prSet>
      <dgm:spPr/>
    </dgm:pt>
    <dgm:pt modelId="{3393E046-82FF-461D-B469-0B999194AEEE}" type="pres">
      <dgm:prSet presAssocID="{B61D3128-53C2-46FB-8E01-FA090B35DDAA}" presName="invisiNode" presStyleLbl="node1" presStyleIdx="4" presStyleCnt="5"/>
      <dgm:spPr/>
    </dgm:pt>
    <dgm:pt modelId="{2F90CD8E-65DB-437C-9FDE-942B9510306F}" type="pres">
      <dgm:prSet presAssocID="{B61D3128-53C2-46FB-8E01-FA090B35DDAA}" presName="imagNode" presStyleLbl="fgImgPlace1" presStyleIdx="4" presStyleCnt="5" custScaleX="102461" custScaleY="81508" custLinFactNeighborX="-2609" custLinFactNeighborY="-19373"/>
      <dgm:spPr>
        <a:solidFill>
          <a:srgbClr val="539ED0"/>
        </a:solidFill>
      </dgm:spPr>
    </dgm:pt>
  </dgm:ptLst>
  <dgm:cxnLst>
    <dgm:cxn modelId="{AD90D101-7BE1-4CBD-B054-F1AE1D9924B4}" type="presOf" srcId="{BD0EDA1B-5791-48E8-8B4A-A98556562DE1}" destId="{D2813E1E-57E3-42C5-9F76-271EC85D6815}" srcOrd="0" destOrd="0" presId="urn:microsoft.com/office/officeart/2005/8/layout/hList7"/>
    <dgm:cxn modelId="{0FC9F90E-0077-4EDA-B17E-2C527DAF179E}" type="presOf" srcId="{AC68428B-AA87-4F29-9087-CA81D84C8DDA}" destId="{11A54E30-F122-4D7E-A9EA-6D4C01049166}" srcOrd="1" destOrd="0" presId="urn:microsoft.com/office/officeart/2005/8/layout/hList7"/>
    <dgm:cxn modelId="{D7C73124-940B-47E1-960D-CF314604C6CE}" type="presOf" srcId="{B61D3128-53C2-46FB-8E01-FA090B35DDAA}" destId="{665BEAAB-9150-4F42-82E2-BA69ACF398AD}" srcOrd="0" destOrd="0" presId="urn:microsoft.com/office/officeart/2005/8/layout/hList7"/>
    <dgm:cxn modelId="{5042322D-2054-4702-9B9A-E5288D144A60}" type="presOf" srcId="{27F91EBD-A3AB-4049-BC43-B95A275BE5CB}" destId="{50A66EAE-6DCD-4964-9D60-F638E8F36DDB}" srcOrd="1" destOrd="0" presId="urn:microsoft.com/office/officeart/2005/8/layout/hList7"/>
    <dgm:cxn modelId="{44356472-1F35-422E-8401-309F5352549A}" type="presOf" srcId="{49E33A3C-7ECC-4CE6-AC44-6897E0409C83}" destId="{C5355435-4EEE-45BD-93E7-5B681397D102}" srcOrd="1" destOrd="0" presId="urn:microsoft.com/office/officeart/2005/8/layout/hList7"/>
    <dgm:cxn modelId="{3A01E455-19E3-4ABD-84C1-19A6C67BDAF3}" srcId="{C6E0BA8F-28AD-4B9A-817B-EF2F58ABE280}" destId="{AC68428B-AA87-4F29-9087-CA81D84C8DDA}" srcOrd="2" destOrd="0" parTransId="{FFCC6843-F854-4872-901A-2B18907DD6A5}" sibTransId="{020A15AD-C34C-4C3A-A768-CE0A0CDF3C80}"/>
    <dgm:cxn modelId="{B3BBBE7A-8541-4DEE-854D-84A2B1298420}" srcId="{C6E0BA8F-28AD-4B9A-817B-EF2F58ABE280}" destId="{27F91EBD-A3AB-4049-BC43-B95A275BE5CB}" srcOrd="0" destOrd="0" parTransId="{F7365BBF-4D7E-4EB9-8028-7FCC5A4CB0BD}" sibTransId="{F1BF1CDA-CB6B-4DBE-8AC3-0FF9E97E3164}"/>
    <dgm:cxn modelId="{9DD2147C-95EB-427D-9C4E-F984F4D24C8E}" type="presOf" srcId="{C6E0BA8F-28AD-4B9A-817B-EF2F58ABE280}" destId="{038997AB-F243-41E3-A3BD-E21CEA5546CC}" srcOrd="0" destOrd="0" presId="urn:microsoft.com/office/officeart/2005/8/layout/hList7"/>
    <dgm:cxn modelId="{7BCC247E-6299-4B60-A8C9-081131DA4FAD}" type="presOf" srcId="{49E33A3C-7ECC-4CE6-AC44-6897E0409C83}" destId="{983219B8-39A0-43B4-8F3F-F5FE7770F160}" srcOrd="0" destOrd="0" presId="urn:microsoft.com/office/officeart/2005/8/layout/hList7"/>
    <dgm:cxn modelId="{C3D4A691-C6B9-41DD-9C20-87EEE9E82F3E}" type="presOf" srcId="{27F91EBD-A3AB-4049-BC43-B95A275BE5CB}" destId="{DD18A916-5FBB-44F6-8EE9-79E3083106CC}" srcOrd="0" destOrd="0" presId="urn:microsoft.com/office/officeart/2005/8/layout/hList7"/>
    <dgm:cxn modelId="{87326696-4FDF-4D06-B220-82A1C49F1DB9}" srcId="{C6E0BA8F-28AD-4B9A-817B-EF2F58ABE280}" destId="{6A0FB108-FDED-4D92-80B9-C57335C0A15F}" srcOrd="3" destOrd="0" parTransId="{845BAA37-1B2C-4B14-95AB-DF83F06C589E}" sibTransId="{BD0EDA1B-5791-48E8-8B4A-A98556562DE1}"/>
    <dgm:cxn modelId="{11CD0AA1-D2F7-4B61-99D0-654C9D4AB4E7}" srcId="{C6E0BA8F-28AD-4B9A-817B-EF2F58ABE280}" destId="{B61D3128-53C2-46FB-8E01-FA090B35DDAA}" srcOrd="4" destOrd="0" parTransId="{874DC7E5-A644-4759-9F9A-C31B25D21981}" sibTransId="{27743F62-EBBA-4C3A-A9DD-39EDB52E4154}"/>
    <dgm:cxn modelId="{46881CA6-9944-40D0-AD86-8ED8FCA7DF06}" type="presOf" srcId="{B61D3128-53C2-46FB-8E01-FA090B35DDAA}" destId="{F660A362-6E62-4F60-9264-A987D8277F6D}" srcOrd="1" destOrd="0" presId="urn:microsoft.com/office/officeart/2005/8/layout/hList7"/>
    <dgm:cxn modelId="{3E1D73AC-4583-4287-A0D1-313EDFF4F351}" srcId="{C6E0BA8F-28AD-4B9A-817B-EF2F58ABE280}" destId="{49E33A3C-7ECC-4CE6-AC44-6897E0409C83}" srcOrd="1" destOrd="0" parTransId="{A820955B-271A-4509-9B73-D814FC0F25F7}" sibTransId="{63995A51-468B-4C1F-8134-5232963101DD}"/>
    <dgm:cxn modelId="{7CB83ACC-2490-4DB4-B812-E888ADCF3F88}" type="presOf" srcId="{020A15AD-C34C-4C3A-A768-CE0A0CDF3C80}" destId="{1D10F449-95F9-4702-9D20-300303A7A788}" srcOrd="0" destOrd="0" presId="urn:microsoft.com/office/officeart/2005/8/layout/hList7"/>
    <dgm:cxn modelId="{049A05D8-6FB4-4A75-947E-B869B80F831D}" type="presOf" srcId="{6A0FB108-FDED-4D92-80B9-C57335C0A15F}" destId="{719D96D9-A719-4218-A622-B0615DE416B2}" srcOrd="1" destOrd="0" presId="urn:microsoft.com/office/officeart/2005/8/layout/hList7"/>
    <dgm:cxn modelId="{16594BDA-EEB4-41E7-85BB-9A0E508137A7}" type="presOf" srcId="{63995A51-468B-4C1F-8134-5232963101DD}" destId="{EC9A3D69-0914-44D9-B733-140CB8C18230}" srcOrd="0" destOrd="0" presId="urn:microsoft.com/office/officeart/2005/8/layout/hList7"/>
    <dgm:cxn modelId="{50BDB9E3-7BC7-4CB3-9593-ADD918357C5B}" type="presOf" srcId="{F1BF1CDA-CB6B-4DBE-8AC3-0FF9E97E3164}" destId="{9FE4F3DC-13E7-4934-9DF1-1D8EC5B36090}" srcOrd="0" destOrd="0" presId="urn:microsoft.com/office/officeart/2005/8/layout/hList7"/>
    <dgm:cxn modelId="{1B0B94F9-86EC-4CAA-902C-2E761EE27520}" type="presOf" srcId="{AC68428B-AA87-4F29-9087-CA81D84C8DDA}" destId="{C642646B-F47F-411D-B511-78A694440FD1}" srcOrd="0" destOrd="0" presId="urn:microsoft.com/office/officeart/2005/8/layout/hList7"/>
    <dgm:cxn modelId="{400495FF-0FB8-47D9-852B-FA278AD1F29B}" type="presOf" srcId="{6A0FB108-FDED-4D92-80B9-C57335C0A15F}" destId="{83892060-233A-4DF5-AC0A-C833F548DF39}" srcOrd="0" destOrd="0" presId="urn:microsoft.com/office/officeart/2005/8/layout/hList7"/>
    <dgm:cxn modelId="{71437084-C143-4A7C-AF33-32C5605CD443}" type="presParOf" srcId="{038997AB-F243-41E3-A3BD-E21CEA5546CC}" destId="{4FEA9FC7-BB97-4E4A-867C-E56BB442692C}" srcOrd="0" destOrd="0" presId="urn:microsoft.com/office/officeart/2005/8/layout/hList7"/>
    <dgm:cxn modelId="{8147CE0C-65AB-4AAE-9FE0-D7B79046389E}" type="presParOf" srcId="{038997AB-F243-41E3-A3BD-E21CEA5546CC}" destId="{D2502866-3338-4AE8-8FE3-B44377A0F27A}" srcOrd="1" destOrd="0" presId="urn:microsoft.com/office/officeart/2005/8/layout/hList7"/>
    <dgm:cxn modelId="{99BE04D4-1164-4307-8909-6BD8A4396D44}" type="presParOf" srcId="{D2502866-3338-4AE8-8FE3-B44377A0F27A}" destId="{0EBD7885-8605-44F9-BA54-EED3F1BFD667}" srcOrd="0" destOrd="0" presId="urn:microsoft.com/office/officeart/2005/8/layout/hList7"/>
    <dgm:cxn modelId="{03E00E71-78CF-4DDC-8708-1A397378B879}" type="presParOf" srcId="{0EBD7885-8605-44F9-BA54-EED3F1BFD667}" destId="{DD18A916-5FBB-44F6-8EE9-79E3083106CC}" srcOrd="0" destOrd="0" presId="urn:microsoft.com/office/officeart/2005/8/layout/hList7"/>
    <dgm:cxn modelId="{21C7CE69-9233-4418-B044-0045D1171954}" type="presParOf" srcId="{0EBD7885-8605-44F9-BA54-EED3F1BFD667}" destId="{50A66EAE-6DCD-4964-9D60-F638E8F36DDB}" srcOrd="1" destOrd="0" presId="urn:microsoft.com/office/officeart/2005/8/layout/hList7"/>
    <dgm:cxn modelId="{B02C753B-C10F-4E38-BC06-39CB7AD09F55}" type="presParOf" srcId="{0EBD7885-8605-44F9-BA54-EED3F1BFD667}" destId="{A98ADCFD-94EE-47C3-A112-5E8C13784740}" srcOrd="2" destOrd="0" presId="urn:microsoft.com/office/officeart/2005/8/layout/hList7"/>
    <dgm:cxn modelId="{307F9076-9FFB-4A13-A26F-0A612EEDE8FD}" type="presParOf" srcId="{0EBD7885-8605-44F9-BA54-EED3F1BFD667}" destId="{A04DB598-28A9-4350-A270-1580A0325AD4}" srcOrd="3" destOrd="0" presId="urn:microsoft.com/office/officeart/2005/8/layout/hList7"/>
    <dgm:cxn modelId="{5C8BF9C7-84F1-41DB-8334-EB2522CA07D3}" type="presParOf" srcId="{D2502866-3338-4AE8-8FE3-B44377A0F27A}" destId="{9FE4F3DC-13E7-4934-9DF1-1D8EC5B36090}" srcOrd="1" destOrd="0" presId="urn:microsoft.com/office/officeart/2005/8/layout/hList7"/>
    <dgm:cxn modelId="{005B1561-60AF-463B-B4D0-C3B1544512D9}" type="presParOf" srcId="{D2502866-3338-4AE8-8FE3-B44377A0F27A}" destId="{3E856626-4C36-48A0-9623-72FAEB599193}" srcOrd="2" destOrd="0" presId="urn:microsoft.com/office/officeart/2005/8/layout/hList7"/>
    <dgm:cxn modelId="{DBC12FC7-F28F-4DB4-A915-29BFB68C1E93}" type="presParOf" srcId="{3E856626-4C36-48A0-9623-72FAEB599193}" destId="{983219B8-39A0-43B4-8F3F-F5FE7770F160}" srcOrd="0" destOrd="0" presId="urn:microsoft.com/office/officeart/2005/8/layout/hList7"/>
    <dgm:cxn modelId="{2762FBC2-9720-4922-9366-10C881016002}" type="presParOf" srcId="{3E856626-4C36-48A0-9623-72FAEB599193}" destId="{C5355435-4EEE-45BD-93E7-5B681397D102}" srcOrd="1" destOrd="0" presId="urn:microsoft.com/office/officeart/2005/8/layout/hList7"/>
    <dgm:cxn modelId="{D7B134E0-C686-4DA1-A3B8-62F59C3D8737}" type="presParOf" srcId="{3E856626-4C36-48A0-9623-72FAEB599193}" destId="{D311ABC4-EB1F-48FC-800A-2BE272182AD8}" srcOrd="2" destOrd="0" presId="urn:microsoft.com/office/officeart/2005/8/layout/hList7"/>
    <dgm:cxn modelId="{0E3773E3-6618-4F85-9630-3C6178EA98EB}" type="presParOf" srcId="{3E856626-4C36-48A0-9623-72FAEB599193}" destId="{D2FD8D28-7B72-4883-9295-A30F89815560}" srcOrd="3" destOrd="0" presId="urn:microsoft.com/office/officeart/2005/8/layout/hList7"/>
    <dgm:cxn modelId="{011BFD25-85FC-42A9-910D-ACCF9F1F4946}" type="presParOf" srcId="{D2502866-3338-4AE8-8FE3-B44377A0F27A}" destId="{EC9A3D69-0914-44D9-B733-140CB8C18230}" srcOrd="3" destOrd="0" presId="urn:microsoft.com/office/officeart/2005/8/layout/hList7"/>
    <dgm:cxn modelId="{52155E68-F3A1-47D5-A6DF-85BD8C3AC8A2}" type="presParOf" srcId="{D2502866-3338-4AE8-8FE3-B44377A0F27A}" destId="{34C35B02-9999-4CCF-9058-5FCC369ACBE1}" srcOrd="4" destOrd="0" presId="urn:microsoft.com/office/officeart/2005/8/layout/hList7"/>
    <dgm:cxn modelId="{94AF2442-3148-41F2-A2FA-093A62562A41}" type="presParOf" srcId="{34C35B02-9999-4CCF-9058-5FCC369ACBE1}" destId="{C642646B-F47F-411D-B511-78A694440FD1}" srcOrd="0" destOrd="0" presId="urn:microsoft.com/office/officeart/2005/8/layout/hList7"/>
    <dgm:cxn modelId="{2A7C1AFA-3FC2-4EE6-A52F-E85F1823F7A3}" type="presParOf" srcId="{34C35B02-9999-4CCF-9058-5FCC369ACBE1}" destId="{11A54E30-F122-4D7E-A9EA-6D4C01049166}" srcOrd="1" destOrd="0" presId="urn:microsoft.com/office/officeart/2005/8/layout/hList7"/>
    <dgm:cxn modelId="{A262EB96-4D59-49BB-8B4B-EA0FF5D944B2}" type="presParOf" srcId="{34C35B02-9999-4CCF-9058-5FCC369ACBE1}" destId="{14687048-044D-4241-A8F3-7F18EE52C4F6}" srcOrd="2" destOrd="0" presId="urn:microsoft.com/office/officeart/2005/8/layout/hList7"/>
    <dgm:cxn modelId="{26AEAAFF-7AED-4E2A-ABDA-6FB6547ADFD0}" type="presParOf" srcId="{34C35B02-9999-4CCF-9058-5FCC369ACBE1}" destId="{07C5729E-E4B2-4C41-A3E5-430C85ADF14E}" srcOrd="3" destOrd="0" presId="urn:microsoft.com/office/officeart/2005/8/layout/hList7"/>
    <dgm:cxn modelId="{2D8F4E55-5490-475F-B47A-86DBC2440884}" type="presParOf" srcId="{D2502866-3338-4AE8-8FE3-B44377A0F27A}" destId="{1D10F449-95F9-4702-9D20-300303A7A788}" srcOrd="5" destOrd="0" presId="urn:microsoft.com/office/officeart/2005/8/layout/hList7"/>
    <dgm:cxn modelId="{D856484F-8FEF-4B4C-AB5D-57F3A1693379}" type="presParOf" srcId="{D2502866-3338-4AE8-8FE3-B44377A0F27A}" destId="{C0586103-FB62-4DC4-9A34-A2FCABE53DD6}" srcOrd="6" destOrd="0" presId="urn:microsoft.com/office/officeart/2005/8/layout/hList7"/>
    <dgm:cxn modelId="{465EF6E6-874D-48F8-ACCB-6E1148B3602E}" type="presParOf" srcId="{C0586103-FB62-4DC4-9A34-A2FCABE53DD6}" destId="{83892060-233A-4DF5-AC0A-C833F548DF39}" srcOrd="0" destOrd="0" presId="urn:microsoft.com/office/officeart/2005/8/layout/hList7"/>
    <dgm:cxn modelId="{7DD19C8E-22B7-473A-9B45-743800461161}" type="presParOf" srcId="{C0586103-FB62-4DC4-9A34-A2FCABE53DD6}" destId="{719D96D9-A719-4218-A622-B0615DE416B2}" srcOrd="1" destOrd="0" presId="urn:microsoft.com/office/officeart/2005/8/layout/hList7"/>
    <dgm:cxn modelId="{DAC7BB04-E99F-4C70-8F1C-65D9CFC7AFE8}" type="presParOf" srcId="{C0586103-FB62-4DC4-9A34-A2FCABE53DD6}" destId="{5E6024FF-1615-4EB6-956B-1BA7187E0968}" srcOrd="2" destOrd="0" presId="urn:microsoft.com/office/officeart/2005/8/layout/hList7"/>
    <dgm:cxn modelId="{50FB408B-A7B2-45DD-BE6B-6C7D7A7712F1}" type="presParOf" srcId="{C0586103-FB62-4DC4-9A34-A2FCABE53DD6}" destId="{18387185-FEAE-44E8-ADFC-760F78CB3FE1}" srcOrd="3" destOrd="0" presId="urn:microsoft.com/office/officeart/2005/8/layout/hList7"/>
    <dgm:cxn modelId="{ABDF5CF2-9DE0-47E3-B3DC-EB722F331144}" type="presParOf" srcId="{D2502866-3338-4AE8-8FE3-B44377A0F27A}" destId="{D2813E1E-57E3-42C5-9F76-271EC85D6815}" srcOrd="7" destOrd="0" presId="urn:microsoft.com/office/officeart/2005/8/layout/hList7"/>
    <dgm:cxn modelId="{504F9A92-D3AA-4773-985E-B0813F1357EC}" type="presParOf" srcId="{D2502866-3338-4AE8-8FE3-B44377A0F27A}" destId="{7054BFA8-E864-4B26-8A70-64EB7AB0B76E}" srcOrd="8" destOrd="0" presId="urn:microsoft.com/office/officeart/2005/8/layout/hList7"/>
    <dgm:cxn modelId="{2F2F9D84-989B-4405-B867-E96633E9FDFB}" type="presParOf" srcId="{7054BFA8-E864-4B26-8A70-64EB7AB0B76E}" destId="{665BEAAB-9150-4F42-82E2-BA69ACF398AD}" srcOrd="0" destOrd="0" presId="urn:microsoft.com/office/officeart/2005/8/layout/hList7"/>
    <dgm:cxn modelId="{7DD1E0BD-2729-49E9-9E11-D47B636911B0}" type="presParOf" srcId="{7054BFA8-E864-4B26-8A70-64EB7AB0B76E}" destId="{F660A362-6E62-4F60-9264-A987D8277F6D}" srcOrd="1" destOrd="0" presId="urn:microsoft.com/office/officeart/2005/8/layout/hList7"/>
    <dgm:cxn modelId="{86D4F403-8276-4F0A-94F0-1C9F073D203D}" type="presParOf" srcId="{7054BFA8-E864-4B26-8A70-64EB7AB0B76E}" destId="{3393E046-82FF-461D-B469-0B999194AEEE}" srcOrd="2" destOrd="0" presId="urn:microsoft.com/office/officeart/2005/8/layout/hList7"/>
    <dgm:cxn modelId="{F9ABFDFF-2B25-4A29-AA19-E04690C18D53}" type="presParOf" srcId="{7054BFA8-E864-4B26-8A70-64EB7AB0B76E}" destId="{2F90CD8E-65DB-437C-9FDE-942B951030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8A916-5FBB-44F6-8EE9-79E3083106CC}">
      <dsp:nvSpPr>
        <dsp:cNvPr id="0" name=""/>
        <dsp:cNvSpPr/>
      </dsp:nvSpPr>
      <dsp:spPr>
        <a:xfrm>
          <a:off x="0" y="0"/>
          <a:ext cx="2217136" cy="6351372"/>
        </a:xfrm>
        <a:prstGeom prst="roundRect">
          <a:avLst>
            <a:gd name="adj" fmla="val 10000"/>
          </a:avLst>
        </a:prstGeom>
        <a:solidFill>
          <a:srgbClr val="53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Food, clothing, shelters, rent assistance, utility assistance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0" y="2540549"/>
        <a:ext cx="2217136" cy="2540549"/>
      </dsp:txXfrm>
    </dsp:sp>
    <dsp:sp modelId="{A04DB598-28A9-4350-A270-1580A0325AD4}">
      <dsp:nvSpPr>
        <dsp:cNvPr id="0" name=""/>
        <dsp:cNvSpPr/>
      </dsp:nvSpPr>
      <dsp:spPr>
        <a:xfrm>
          <a:off x="57323" y="174351"/>
          <a:ext cx="2084108" cy="1754123"/>
        </a:xfrm>
        <a:prstGeom prst="ellipse">
          <a:avLst/>
        </a:prstGeom>
        <a:solidFill>
          <a:srgbClr val="53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219B8-39A0-43B4-8F3F-F5FE7770F160}">
      <dsp:nvSpPr>
        <dsp:cNvPr id="0" name=""/>
        <dsp:cNvSpPr/>
      </dsp:nvSpPr>
      <dsp:spPr>
        <a:xfrm>
          <a:off x="2283650" y="0"/>
          <a:ext cx="2217136" cy="6351372"/>
        </a:xfrm>
        <a:prstGeom prst="roundRect">
          <a:avLst>
            <a:gd name="adj" fmla="val 10000"/>
          </a:avLst>
        </a:prstGeom>
        <a:solidFill>
          <a:srgbClr val="FFB3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Crisis intervention services, support groups, counseling services, health insurance, Medicare, maternal health, children’s health and more</a:t>
          </a:r>
        </a:p>
      </dsp:txBody>
      <dsp:txXfrm>
        <a:off x="2283650" y="2540549"/>
        <a:ext cx="2217136" cy="2540549"/>
      </dsp:txXfrm>
    </dsp:sp>
    <dsp:sp modelId="{D2FD8D28-7B72-4883-9295-A30F89815560}">
      <dsp:nvSpPr>
        <dsp:cNvPr id="0" name=""/>
        <dsp:cNvSpPr/>
      </dsp:nvSpPr>
      <dsp:spPr>
        <a:xfrm>
          <a:off x="2377758" y="181774"/>
          <a:ext cx="2084108" cy="1754123"/>
        </a:xfrm>
        <a:prstGeom prst="ellipse">
          <a:avLst/>
        </a:prstGeom>
        <a:solidFill>
          <a:srgbClr val="FFB3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2646B-F47F-411D-B511-78A694440FD1}">
      <dsp:nvSpPr>
        <dsp:cNvPr id="0" name=""/>
        <dsp:cNvSpPr/>
      </dsp:nvSpPr>
      <dsp:spPr>
        <a:xfrm>
          <a:off x="4567301" y="0"/>
          <a:ext cx="2217136" cy="6351372"/>
        </a:xfrm>
        <a:prstGeom prst="roundRect">
          <a:avLst>
            <a:gd name="adj" fmla="val 10000"/>
          </a:avLst>
        </a:prstGeom>
        <a:solidFill>
          <a:srgbClr val="FF5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Unemployment benefits, financial assistance, job training, transportation assistance, child care, and education programs.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567301" y="2540549"/>
        <a:ext cx="2217136" cy="2540549"/>
      </dsp:txXfrm>
    </dsp:sp>
    <dsp:sp modelId="{07C5729E-E4B2-4C41-A3E5-430C85ADF14E}">
      <dsp:nvSpPr>
        <dsp:cNvPr id="0" name=""/>
        <dsp:cNvSpPr/>
      </dsp:nvSpPr>
      <dsp:spPr>
        <a:xfrm>
          <a:off x="4661408" y="181774"/>
          <a:ext cx="2084108" cy="1754123"/>
        </a:xfrm>
        <a:prstGeom prst="ellipse">
          <a:avLst/>
        </a:prstGeom>
        <a:solidFill>
          <a:srgbClr val="FF5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92060-233A-4DF5-AC0A-C833F548DF39}">
      <dsp:nvSpPr>
        <dsp:cNvPr id="0" name=""/>
        <dsp:cNvSpPr/>
      </dsp:nvSpPr>
      <dsp:spPr>
        <a:xfrm>
          <a:off x="6850951" y="0"/>
          <a:ext cx="2217136" cy="6351372"/>
        </a:xfrm>
        <a:prstGeom prst="roundRect">
          <a:avLst>
            <a:gd name="adj" fmla="val 10000"/>
          </a:avLst>
        </a:prstGeom>
        <a:solidFill>
          <a:srgbClr val="FFB3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Older Adults: Home health care, congregate meals, Meals on Wheels, respite care, transportation, homemaker 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Children, Youth and Families: Childcare, youth programs, family services, human-trafficking, protective 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 for Veterans: Healthcare, resource centers, employment, support services</a:t>
          </a:r>
        </a:p>
      </dsp:txBody>
      <dsp:txXfrm>
        <a:off x="6850951" y="2540549"/>
        <a:ext cx="2217136" cy="2540549"/>
      </dsp:txXfrm>
    </dsp:sp>
    <dsp:sp modelId="{18387185-FEAE-44E8-ADFC-760F78CB3FE1}">
      <dsp:nvSpPr>
        <dsp:cNvPr id="0" name=""/>
        <dsp:cNvSpPr/>
      </dsp:nvSpPr>
      <dsp:spPr>
        <a:xfrm>
          <a:off x="6945059" y="181774"/>
          <a:ext cx="2084108" cy="1754123"/>
        </a:xfrm>
        <a:prstGeom prst="ellipse">
          <a:avLst/>
        </a:prstGeom>
        <a:solidFill>
          <a:srgbClr val="FFB3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BEAAB-9150-4F42-82E2-BA69ACF398AD}">
      <dsp:nvSpPr>
        <dsp:cNvPr id="0" name=""/>
        <dsp:cNvSpPr/>
      </dsp:nvSpPr>
      <dsp:spPr>
        <a:xfrm>
          <a:off x="9134602" y="0"/>
          <a:ext cx="2217136" cy="6351372"/>
        </a:xfrm>
        <a:prstGeom prst="roundRect">
          <a:avLst>
            <a:gd name="adj" fmla="val 10000"/>
          </a:avLst>
        </a:prstGeom>
        <a:solidFill>
          <a:srgbClr val="53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Shelter, food, clean-up assistance, situational reporting, recovery 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134602" y="2540549"/>
        <a:ext cx="2217136" cy="2540549"/>
      </dsp:txXfrm>
    </dsp:sp>
    <dsp:sp modelId="{2F90CD8E-65DB-437C-9FDE-942B9510306F}">
      <dsp:nvSpPr>
        <dsp:cNvPr id="0" name=""/>
        <dsp:cNvSpPr/>
      </dsp:nvSpPr>
      <dsp:spPr>
        <a:xfrm>
          <a:off x="9121097" y="166895"/>
          <a:ext cx="2135398" cy="1723900"/>
        </a:xfrm>
        <a:prstGeom prst="ellipse">
          <a:avLst/>
        </a:prstGeom>
        <a:solidFill>
          <a:srgbClr val="53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A9FC7-BB97-4E4A-867C-E56BB442692C}">
      <dsp:nvSpPr>
        <dsp:cNvPr id="0" name=""/>
        <dsp:cNvSpPr/>
      </dsp:nvSpPr>
      <dsp:spPr>
        <a:xfrm>
          <a:off x="454069" y="5398667"/>
          <a:ext cx="10443599" cy="952705"/>
        </a:xfrm>
        <a:prstGeom prst="leftRightArrow">
          <a:avLst/>
        </a:prstGeom>
        <a:solidFill>
          <a:srgbClr val="0051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ensure that</a:t>
            </a:r>
            <a:r>
              <a:rPr lang="en-US" baseline="0" dirty="0"/>
              <a:t> the UNITED WE FIGHT. UNITED WE WIN. Artwork is on top of the photo you may have to click on photo box and select to SEND TO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F995-25F5-467F-8D1F-A4F2D477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28BA4-9DAC-49F5-83C8-76B3E9A39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8CEE-606B-4BCB-8E85-ECBE9294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DCBD-40B4-4A71-B6AA-7CCDEB90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A2876-73BE-47B1-ABFF-39567555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03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8AAE-10C2-4F75-88DE-DBCDEF5C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8407C-57B2-4CD2-9282-2B2158A1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6D9B-F113-40F0-8555-DC72991C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1D48-FEA2-4BF6-BC56-A07FB98C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1E081-2309-49FB-A068-7B481B5B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84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E45C5-4E2C-4F1C-AF59-F9D1E47A2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0346D-E1DC-4D5C-9424-F80E061A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711C-FBD2-49C3-8B98-A703497A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1373-4F98-4F29-86DC-857F9CB2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D444-7E36-4708-BCE1-240C68A4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91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203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300" y="53537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65831" y="60529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3"/>
            <a:ext cx="10888133" cy="3730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B82D05-DD9C-6246-9822-39542C832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9CA3BD-6D6B-5A46-8F7B-7135CC714F8D}"/>
              </a:ext>
            </a:extLst>
          </p:cNvPr>
          <p:cNvSpPr/>
          <p:nvPr userDrawn="1"/>
        </p:nvSpPr>
        <p:spPr>
          <a:xfrm>
            <a:off x="0" y="0"/>
            <a:ext cx="12192000" cy="570640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21" y="4494983"/>
            <a:ext cx="111859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2A36-12DD-1541-B040-F55DDBCE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3210243" y="844814"/>
            <a:ext cx="5625928" cy="2670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825626"/>
            <a:ext cx="5181600" cy="3922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816600" y="1825626"/>
            <a:ext cx="5181600" cy="392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F1B041F-E8D4-284A-B289-04A88BF1C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82600" y="1955800"/>
            <a:ext cx="108712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91540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882900" y="1580711"/>
            <a:ext cx="88900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A025424-7CA1-E845-94F3-19A0C41F0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493136"/>
            <a:ext cx="1730492" cy="1158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989863"/>
            <a:ext cx="11307234" cy="384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300" y="493135"/>
            <a:ext cx="11404600" cy="11510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495300" y="1572434"/>
            <a:ext cx="11277600" cy="3909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6" y="3340100"/>
            <a:ext cx="10888133" cy="257102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tx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56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6A8E5-2037-C747-9AD1-743170C7B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262466" y="859221"/>
            <a:ext cx="5588858" cy="2653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5576-82E9-4F4C-99F7-C94E6BD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E6D3-A1C1-4DE4-BEDA-DBD874D5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88E9-744E-4790-B314-99795551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DE48A-C5CE-449D-B183-A7C1CCD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8CF16-8888-40D8-B325-AC9A5E60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72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6F48-5566-4615-B698-771B760D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6B38C-48F5-4461-A3C8-5DA8686A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80C9-666D-4315-A836-B9BB6B00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BC08-11D7-4F9C-B67F-8056A9FF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ED16-B1E5-4D38-A7E0-1A611E0F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37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DE85-68A4-4A60-A798-AC2B3290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9FE73-AB97-4113-BD59-89287526E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999D-443B-4CBD-BE90-AD12B60D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4BC0-106F-4718-9050-F05005BD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C69D7-3386-4E0C-B0F0-8C4B5832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9F541-07AF-4A32-AF21-B844A3AD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808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385B-F516-461A-9AC9-941B62E6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B3499-171C-46FE-8F76-01CA5B14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2CC97-2A44-41B0-BEBF-DF487C286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F39B3-17D3-4B3D-BC49-04C8E69EB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91579-2313-4D46-B836-CBD293937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F5A03-BECF-4590-A90B-35154989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6DDF9-A956-40C7-8709-43DF7206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F389F-BDA8-47EE-91C9-A2F1BB37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06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4E6B-EB0F-4AF4-ADAA-AA2217E4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FF31D-93B8-4D7D-8149-EF14CED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D3D4B-C2AD-4E52-9553-92654CDB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4168E-7BCD-4A46-96E5-CC14073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62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FBE76-A014-4EFC-8998-220D4C4B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3A3D1-D4DC-4088-A56F-10548B1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8FF41-867D-45D1-B358-1C31E5BE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02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92FA-E31E-4DD6-A9EA-C6467F2B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4824-9862-4E9A-BF5C-CA38DF43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396-9972-456B-8B78-644EE58D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C72DF-97E5-492E-BF80-FFEA74BB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364D6-E665-472D-9E3C-DDF677BB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2BE95-9298-4BAE-BEDF-F49AB56D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38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F398-D230-4D86-9CB9-3EB08615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FCDFB-B30C-41AE-9D89-8547AB2B0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56215-ABD7-4CBF-A8E8-24210602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A76D3-C5CF-4DE2-B95E-1FE6774D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AD1FA-BB98-4CA2-A324-4CD0C8BD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16CFA-EE43-438D-9F8F-D8C42300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42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88A7E-F893-4CA8-A960-81F5CB43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CD1CF-35A8-4C43-A7D0-AF2F60ACB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BB38-6B19-472A-92C2-59325F06B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76982-EB92-47BA-821E-3D674A77A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36A8-4E1D-4C47-9A2B-1F7700250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21196-5B25-412A-8823-B8E160050A3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81" y="5963666"/>
            <a:ext cx="1221686" cy="788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32448-03F1-465F-B374-01458B493D3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85" y="5910871"/>
            <a:ext cx="1193940" cy="8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669" r:id="rId14"/>
    <p:sldLayoutId id="2147483663" r:id="rId15"/>
    <p:sldLayoutId id="2147483666" r:id="rId16"/>
    <p:sldLayoutId id="2147483672" r:id="rId17"/>
    <p:sldLayoutId id="214748367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a.211counts.org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s4hVbeO-jdbQuu1z1_pRPiv4O50nsBOZKZXzxuqHModbhxQ/viewform" TargetMode="External"/><Relationship Id="rId2" Type="http://schemas.openxmlformats.org/officeDocument/2006/relationships/hyperlink" Target="https://docs.google.com/forms/d/e/1FAIpQLSempYQtcbjH8pOwR7O7vKX8DZ7Z6X0eHtMTuUu3WhgaJYu-QA/viewform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77974BC-005A-4B4E-96D0-74CD3AEA6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0352" b="20352"/>
          <a:stretch/>
        </p:blipFill>
        <p:spPr/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92925" y="5230880"/>
            <a:ext cx="8896215" cy="14166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PA 211 – Deep Community Relationships, Statewide Contact Center Capacity, Navigation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F6AF1-115F-8B40-A3DC-8E109F5A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6" y="4195607"/>
            <a:ext cx="1730492" cy="1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211 Public Needs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EE159832-CED8-48E6-AE0C-4AF8A84B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5" t="7780" r="58504" b="4781"/>
          <a:stretch/>
        </p:blipFill>
        <p:spPr>
          <a:xfrm>
            <a:off x="465666" y="1984443"/>
            <a:ext cx="5754113" cy="4216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EC01B-7246-47F5-AB87-44B769A2FEDC}"/>
              </a:ext>
            </a:extLst>
          </p:cNvPr>
          <p:cNvSpPr txBox="1"/>
          <p:nvPr/>
        </p:nvSpPr>
        <p:spPr>
          <a:xfrm>
            <a:off x="6510236" y="2382559"/>
            <a:ext cx="560394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  <a:hlinkClick r:id="rId2"/>
              </a:rPr>
              <a:t>https://pa.211counts.org</a:t>
            </a:r>
            <a:endParaRPr lang="en-US" sz="2600" dirty="0">
              <a:latin typeface="Roboto" pitchFamily="2" charset="0"/>
              <a:ea typeface="Robo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View data from multiple vantage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Dive deeper into general need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Look at met and unmet needs</a:t>
            </a:r>
          </a:p>
        </p:txBody>
      </p:sp>
    </p:spTree>
    <p:extLst>
      <p:ext uri="{BB962C8B-B14F-4D97-AF65-F5344CB8AC3E}">
        <p14:creationId xmlns:p14="http://schemas.microsoft.com/office/powerpoint/2010/main" val="20333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AAB2E-7B1B-478D-B905-6CA7DB63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United Ways and community-based nonprofit or for-profit partners can request free PA 211 marketing materials at </a:t>
            </a:r>
            <a:r>
              <a:rPr lang="en-US" dirty="0">
                <a:hlinkClick r:id="rId2"/>
              </a:rPr>
              <a:t>https://docs.google.com/forms/d/e/1FAIpQLSempYQtcbjH8pOwR7O7vKX8DZ7Z6X0eHtMTuUu3WhgaJYu-QA/viewform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Includes posters, wallet cards, and magnets</a:t>
            </a:r>
          </a:p>
          <a:p>
            <a:pPr lvl="1"/>
            <a:r>
              <a:rPr lang="en-US" dirty="0"/>
              <a:t>Shipping is also free</a:t>
            </a:r>
          </a:p>
          <a:p>
            <a:r>
              <a:rPr lang="en-US" dirty="0"/>
              <a:t>Any nonprofit agency can join the quarterly PA 211 Agency Newsletter list at </a:t>
            </a:r>
            <a:r>
              <a:rPr lang="en-US" dirty="0">
                <a:hlinkClick r:id="rId3"/>
              </a:rPr>
              <a:t>https://docs.google.com/forms/d/e/1FAIpQLScs4hVbeO-jdbQuu1z1_pRPiv4O50nsBOZKZXzxuqHModbhxQ/viewform</a:t>
            </a:r>
            <a:endParaRPr lang="en-US" dirty="0"/>
          </a:p>
          <a:p>
            <a:pPr lvl="1"/>
            <a:r>
              <a:rPr lang="en-US" dirty="0"/>
              <a:t>Updates on PA 211 projects, learning opportunities, customized regional content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8AC67-C7E6-4C9A-9CD8-F38A9A18A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B4DA5-FA77-4697-8883-0E59C2AB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PA 211 Marketing and Outreach</a:t>
            </a:r>
          </a:p>
        </p:txBody>
      </p:sp>
    </p:spTree>
    <p:extLst>
      <p:ext uri="{BB962C8B-B14F-4D97-AF65-F5344CB8AC3E}">
        <p14:creationId xmlns:p14="http://schemas.microsoft.com/office/powerpoint/2010/main" val="149141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535A0-B325-D504-19AF-F422CC71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829230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 Strategic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2AD39-1C82-5804-79DE-A63F2325A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98834" y="6356350"/>
            <a:ext cx="428017" cy="365125"/>
          </a:xfrm>
        </p:spPr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8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211’s Unique Value-Add to Communities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 provides technology-centered access to community resources through publicly accessible web sites, text and/or chat,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it also maintains a network of contact centers which provide live,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human-to-human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navigation to community resources daily. 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 is the only community resource database that is curated as an asset of the community. Community-based organizations of all sizes and complexities rely on 211 to be their billboard and their megaphone to get the word out to people who need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resources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 collectively can provide the closest thing the United States has to a real-time barometer of human need.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national 211 network has a unique capacity to quickly surge and meet the needs of communities impacted by disasters.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2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211’s Differentiators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are multiple vendors selling technology tools which replicate some aspects of 211’s mission. Among them – Unite Us, FindHelp.org/Aunt Bertha,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WellSky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0" i="0" u="none" strike="noStrike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(Healthify).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vendors may be in your community selling their solutions to government, health systems, philanthropy. 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None of these vendors offer phone navigation built in to their service. They are strictly web site services. Web site-only solutions limit outcomes due to lack of access in many areas of our state, as well as customer preferences and different abilities.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While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vendors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dupli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cate PA 211’s efforts to produce a thorough and accurate community resource database, they do not have deeply-rooted people connections in communities. As we have improved our public web site directory access, more partners realize PA 211’s data is a higher quality. As we expand channels to web chat, we are meeting expectations of our users.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Inherent in these other vendors’ solutions is the notion that a CBO must be “in-network” to be fully represented and have full access to data. The reality of CBO capacity is a natural limiter on broad-based adoptions.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 has a variety of options to share or integrate elements of our data without requiring adoption of a particular platform. </a:t>
            </a:r>
            <a:endParaRPr lang="en-US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535A0-B325-D504-19AF-F422CC71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829230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System Policy, Capacity to Support the Strategic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2AD39-1C82-5804-79DE-A63F2325A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0222" y="6268801"/>
            <a:ext cx="418288" cy="365125"/>
          </a:xfrm>
        </p:spPr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3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Establishe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 a Statewide Database Style Guide to govern consistency in data curation and improve how data presents in our publicly search-able web </a:t>
            </a:r>
            <a:r>
              <a:rPr lang="en-US" sz="20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site database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regional web sites now use a search powered by the pa211.org search, with access to regional data analytics about usage, needs, etc. 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Executed a data licensing and leaseback agreement between PA 211 and all regional providers which grants PA 211 a copyright to lease data on behalf of more than one region/ statewide, and sets a framework for sharing the proceeds of any data leasing deals with the regional providers who curate the data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Completing a new regional agreement which lays out roles and responsibilities between PA 211, Inc and the regional providers to support quality and consistency across the state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resource database pricing policy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Regions are pursuing contracts for special projects, and PA 211 is also working to build more multi-region/ statewide contracts for social determinants of health 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 budget request would provide a one-time boost to increase people resource and reduce wait times for housing as well as general I and R, contract out for database clean-up and advance our chat capabilities to serve more people in this channel. 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Improvement to the phone system for regional providers in South Central, East and Northeast regions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Exploring strategies to i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mprove recruitment and retention of staff across the whole system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Developing consistent workflows to be used by all centers which will improve our ability to demonstrate co-occurring needs through data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new leadership at the top of each 211 regional provider, building a collaborative team</a:t>
            </a:r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4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Launched statewide web chat in 2022 to meet expectations of customers who prefer to use this channel to receive service – it also relieves pressure on phone wait times, and some referrals can be automated, with off-ramps to be able to chat with a navigator when more information or support is needed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PA211.org – serves more than 50,000 unique visitors per month on average – for self-serve and relief of phone wait times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Joined the United Way Worldwide National Data Platform – aggregates national resource data from all 211 database vendors, offers a platform for data integrations via API 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development of a national 211 strategic vision which would secure additional resources for the whole US network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Joined the US 211 Epic Collaborative</a:t>
            </a:r>
          </a:p>
          <a:p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 Counts – Real-Time Barometer of Need in Pennsylvania Communities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535A0-B325-D504-19AF-F422CC71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2157549"/>
            <a:ext cx="11185979" cy="2829230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Partnerships – Emerging and Realized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2AD39-1C82-5804-79DE-A63F2325A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07395" cy="365125"/>
          </a:xfrm>
        </p:spPr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95E6AA-C7B8-06E8-8CBF-471D3EF5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Talking About 211 to the Community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C3055-69B6-DD34-B4D9-1AFC4EDD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Messaging for Basic Education and Partner Engagement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D2383-E214-0150-AD90-4D8044A71D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318CC-A9C8-BB71-E797-A3B2067F6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healthcare systems are doing SDOH work.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10-20% of patient health outcomes are directly impacted by clinical care; leaving the vast majority of those outcomes tied to social needs, genetic code, your environment, and your zip code.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on treating social needs to ensure follow through based on medical diagnosis and advice – Why aren’t individuals taking medication or following other discharge orders?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Payors are driving a lot of the work as they move from Fee for Service to Value-Based Payment Arrangements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healthcare providers recognized the importance of human-to-human interaction beyond what technology can offer.  Our call centers at PA 211 really sets us apart from other for-profit companies that are replicating our database (Unite US, Find Help)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on moving from Charity to Impact with Partnerships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51E25-9160-2319-B82E-A5A1F33BE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90B13A-ADE7-60F0-06EE-7B779475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we have learned from the health care sector – common themes</a:t>
            </a:r>
          </a:p>
        </p:txBody>
      </p:sp>
    </p:spTree>
    <p:extLst>
      <p:ext uri="{BB962C8B-B14F-4D97-AF65-F5344CB8AC3E}">
        <p14:creationId xmlns:p14="http://schemas.microsoft.com/office/powerpoint/2010/main" val="270629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318CC-A9C8-BB71-E797-A3B2067F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1989863"/>
            <a:ext cx="10888133" cy="4005584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 / Reporting: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p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roviders want to know what referrals were made, were patients successful in receiving those services, what additional services were provided, and what experiences did they have while receiving those services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Others want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hand off patients to a trusted partner to help them navigate their social needs; primarily focused on the impact of overall health reports (impact on congestive heart failure or diabetes; re-admission rate decline)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choices or Less choices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providers are looking for all resources; full database of options to support patient needs.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Others are looking for a smaller list of resources that are the “really good resources” in their communities that will ensure follow through and follow up.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healthcare systems are currently doing SDOH screening varies greatly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51E25-9160-2319-B82E-A5A1F33BE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90B13A-ADE7-60F0-06EE-7B779475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we have learned from the health care sector - differences</a:t>
            </a:r>
          </a:p>
        </p:txBody>
      </p:sp>
    </p:spTree>
    <p:extLst>
      <p:ext uri="{BB962C8B-B14F-4D97-AF65-F5344CB8AC3E}">
        <p14:creationId xmlns:p14="http://schemas.microsoft.com/office/powerpoint/2010/main" val="311024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 211 Collaborative EPIC App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joins Wisconsin, West Virginia, South Dakota, North Carolina, New York, Colorado and California. </a:t>
            </a:r>
          </a:p>
          <a:p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 data allows EPIC users to connect patients with thousands of nonprofit and government services in their area to address their patients’ social needs.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 can lease a copy of our community resources for statewide footprint, our smaller regional footprints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Currently exploring with a major health system in PA</a:t>
            </a:r>
          </a:p>
        </p:txBody>
      </p:sp>
    </p:spTree>
    <p:extLst>
      <p:ext uri="{BB962C8B-B14F-4D97-AF65-F5344CB8AC3E}">
        <p14:creationId xmlns:p14="http://schemas.microsoft.com/office/powerpoint/2010/main" val="239079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3B36-8085-46C4-A9E1-C3411836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Resource Lookup - Epic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5A9A34-5FE4-470E-8E80-8377D70F8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937970"/>
            <a:ext cx="6912217" cy="44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90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5BA723-99D7-40E8-89E5-0F3527C2E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9" b="6857"/>
          <a:stretch/>
        </p:blipFill>
        <p:spPr bwMode="auto">
          <a:xfrm>
            <a:off x="457200" y="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1DF30-AABE-41F7-8875-3270575FFFF0}"/>
              </a:ext>
            </a:extLst>
          </p:cNvPr>
          <p:cNvSpPr txBox="1"/>
          <p:nvPr/>
        </p:nvSpPr>
        <p:spPr>
          <a:xfrm>
            <a:off x="4215662" y="2172749"/>
            <a:ext cx="303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ighlight>
                  <a:srgbClr val="FFFF00"/>
                </a:highlight>
              </a:rPr>
              <a:t>450 – PHONE - 50 char limit in free text</a:t>
            </a:r>
          </a:p>
        </p:txBody>
      </p:sp>
    </p:spTree>
    <p:extLst>
      <p:ext uri="{BB962C8B-B14F-4D97-AF65-F5344CB8AC3E}">
        <p14:creationId xmlns:p14="http://schemas.microsoft.com/office/powerpoint/2010/main" val="121774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838E-E657-4241-9062-7C1B9ECB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Epic’s Healthy Planet Wheel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F73E-52C4-4DD1-90F1-D5D4D20AC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2278" y="1894250"/>
            <a:ext cx="5573402" cy="4114800"/>
          </a:xfrm>
        </p:spPr>
        <p:txBody>
          <a:bodyPr>
            <a:normAutofit lnSpcReduction="10000"/>
          </a:bodyPr>
          <a:lstStyle/>
          <a:p>
            <a:pPr marL="292608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Based on </a:t>
            </a:r>
            <a:r>
              <a:rPr lang="en-US" sz="2000" dirty="0" err="1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SDoH</a:t>
            </a:r>
            <a:r>
              <a:rPr lang="en-US" sz="2000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screening, the wheel will indicate which domains are high-need for the patient. </a:t>
            </a:r>
          </a:p>
          <a:p>
            <a:pPr marL="475488" lvl="2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Red=High</a:t>
            </a:r>
          </a:p>
          <a:p>
            <a:pPr marL="475488" lvl="2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C000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Yellow=Medium </a:t>
            </a:r>
          </a:p>
          <a:p>
            <a:pPr marL="475488" lvl="2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Green=Low</a:t>
            </a: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Clicking a domain on the wheel will limit the searches in the search bar underneath the wheel to resources that are mapped to services that are mapped to that domain.</a:t>
            </a: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If services are not mapped to the domain, they will not appear in those search results.</a:t>
            </a: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92608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(However, they could still be found via search term in the Provider Finder.)</a:t>
            </a:r>
          </a:p>
          <a:p>
            <a:endParaRPr lang="en-US" dirty="0"/>
          </a:p>
        </p:txBody>
      </p:sp>
      <p:pic>
        <p:nvPicPr>
          <p:cNvPr id="5" name="Picture 4" descr="A New Way to Document Social Determinants of Health">
            <a:extLst>
              <a:ext uri="{FF2B5EF4-FFF2-40B4-BE49-F238E27FC236}">
                <a16:creationId xmlns:a16="http://schemas.microsoft.com/office/drawing/2014/main" id="{975FFA3D-2987-40A8-A5E7-217DDAE6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3985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0C5F8-72C2-47E4-A70D-D190540A8CDA}"/>
              </a:ext>
            </a:extLst>
          </p:cNvPr>
          <p:cNvSpPr txBox="1"/>
          <p:nvPr/>
        </p:nvSpPr>
        <p:spPr>
          <a:xfrm>
            <a:off x="1097280" y="5872476"/>
            <a:ext cx="92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Search: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33C9-0A46-4BDA-BABE-2462E0789B05}"/>
              </a:ext>
            </a:extLst>
          </p:cNvPr>
          <p:cNvSpPr/>
          <p:nvPr/>
        </p:nvSpPr>
        <p:spPr>
          <a:xfrm>
            <a:off x="2025547" y="5872476"/>
            <a:ext cx="29015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91F6-8DF2-58C1-935C-E195DD358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B9A07-3C1D-B05A-5584-3BD54E4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Blue Cross Focused, Co-Branded Resource Page for CHIP </a:t>
            </a:r>
            <a:r>
              <a:rPr lang="en-US"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families 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E65EE-4609-3F88-744B-5379328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Moving beyond printed resource directories to co-branded, mobile-responsive web pages to serve partners’ target populations.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Costs encompass the web site, staff time and a portion of the cost of curating resources.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 pages can focus the resource search to those resources the geography and demography of the target population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Track user engagement data using 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3034851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7B2E9-1B8B-797A-0A1D-D3EF127D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Leverage PA 211’s expertise, comprehensive statewide referral database, and deep community connections to refer UPMC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with local resources to address their SDOH needs.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Warm transfer UPMC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to PA 211 who require connections to local community-based resources to address their SDOH needs in various domains (e.g., food insecurity, housing, childcare, utilities, transportation, etc.). </a:t>
            </a:r>
            <a:endParaRPr lang="en-US" sz="18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r>
              <a:rPr lang="en-US" sz="2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Dedicated PA 211 call center team to support UPMC </a:t>
            </a:r>
            <a:r>
              <a:rPr lang="en-US" sz="26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resource navigators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(call center agents);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project manager. 1 additional resource navigator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March 2023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3BE97-0428-3C54-E611-125268781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E4AF45-0FAD-A892-AD23-A72BC8BF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UPMC for You Closed Loop – launching this fall</a:t>
            </a:r>
          </a:p>
        </p:txBody>
      </p:sp>
    </p:spTree>
    <p:extLst>
      <p:ext uri="{BB962C8B-B14F-4D97-AF65-F5344CB8AC3E}">
        <p14:creationId xmlns:p14="http://schemas.microsoft.com/office/powerpoint/2010/main" val="93679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F8018F1-1F4B-4878-B7C2-0C54C7AEEA86}"/>
              </a:ext>
            </a:extLst>
          </p:cNvPr>
          <p:cNvCxnSpPr>
            <a:cxnSpLocks/>
          </p:cNvCxnSpPr>
          <p:nvPr/>
        </p:nvCxnSpPr>
        <p:spPr>
          <a:xfrm>
            <a:off x="8029473" y="3915102"/>
            <a:ext cx="0" cy="1054535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E538EA-EA50-4A30-ABFA-75B4C503ADF4}"/>
              </a:ext>
            </a:extLst>
          </p:cNvPr>
          <p:cNvCxnSpPr/>
          <p:nvPr/>
        </p:nvCxnSpPr>
        <p:spPr>
          <a:xfrm flipH="1">
            <a:off x="8029473" y="3907289"/>
            <a:ext cx="1343136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387F66-F145-40D1-A100-BD3D6C08B63B}"/>
              </a:ext>
            </a:extLst>
          </p:cNvPr>
          <p:cNvCxnSpPr>
            <a:cxnSpLocks/>
          </p:cNvCxnSpPr>
          <p:nvPr/>
        </p:nvCxnSpPr>
        <p:spPr>
          <a:xfrm>
            <a:off x="8763009" y="5278028"/>
            <a:ext cx="609600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4A6F98B-CDE4-465A-98BE-63706081F0D6}"/>
              </a:ext>
            </a:extLst>
          </p:cNvPr>
          <p:cNvCxnSpPr>
            <a:cxnSpLocks/>
          </p:cNvCxnSpPr>
          <p:nvPr/>
        </p:nvCxnSpPr>
        <p:spPr>
          <a:xfrm flipH="1">
            <a:off x="2723300" y="5268415"/>
            <a:ext cx="609600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BB4AD6-2F47-4F4B-A33D-1BB97862E7C6}"/>
              </a:ext>
            </a:extLst>
          </p:cNvPr>
          <p:cNvCxnSpPr>
            <a:cxnSpLocks/>
          </p:cNvCxnSpPr>
          <p:nvPr/>
        </p:nvCxnSpPr>
        <p:spPr>
          <a:xfrm>
            <a:off x="6080553" y="3746899"/>
            <a:ext cx="0" cy="15240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A5E74F-4532-4391-98B1-0F1CC738B153}"/>
              </a:ext>
            </a:extLst>
          </p:cNvPr>
          <p:cNvCxnSpPr>
            <a:cxnSpLocks/>
          </p:cNvCxnSpPr>
          <p:nvPr/>
        </p:nvCxnSpPr>
        <p:spPr>
          <a:xfrm flipH="1">
            <a:off x="4036058" y="3282819"/>
            <a:ext cx="3602993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7FC4F27-4E69-4D24-8204-F5EE737A1BA7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>
            <a:off x="6837681" y="2020109"/>
            <a:ext cx="2865120" cy="463296"/>
          </a:xfrm>
          <a:prstGeom prst="bentConnector3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ED37DC-4158-4090-ABB4-33BC5BB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408"/>
            <a:ext cx="10972800" cy="1143000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sz="4267" b="1" dirty="0"/>
              <a:t>SDOH Navigation Hub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FFE378-5201-4583-93E0-EA05EA9C13C6}"/>
              </a:ext>
            </a:extLst>
          </p:cNvPr>
          <p:cNvCxnSpPr>
            <a:cxnSpLocks/>
          </p:cNvCxnSpPr>
          <p:nvPr/>
        </p:nvCxnSpPr>
        <p:spPr>
          <a:xfrm>
            <a:off x="6081927" y="2209140"/>
            <a:ext cx="0" cy="6096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B415C7-49C8-4E4E-94BD-833DF79C5895}"/>
              </a:ext>
            </a:extLst>
          </p:cNvPr>
          <p:cNvSpPr/>
          <p:nvPr/>
        </p:nvSpPr>
        <p:spPr>
          <a:xfrm>
            <a:off x="5348499" y="1433390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dirty="0"/>
              <a:t>SDOH Navigation Hub </a:t>
            </a:r>
            <a:br>
              <a:rPr lang="en-US" sz="1067" dirty="0"/>
            </a:br>
            <a:r>
              <a:rPr lang="en-US" sz="1067" dirty="0"/>
              <a:t>(IB Queue with 3-5 SDOH Navigators)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A238F3-717C-462B-A506-A6AD4CA28D42}"/>
              </a:ext>
            </a:extLst>
          </p:cNvPr>
          <p:cNvSpPr/>
          <p:nvPr/>
        </p:nvSpPr>
        <p:spPr>
          <a:xfrm>
            <a:off x="5334425" y="2818741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dirty="0"/>
              <a:t>Navigator completes public benefit screening and/or SDOH assessment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1924B73-AE17-4C29-8D69-27B0C6A62B4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489200" y="1433389"/>
            <a:ext cx="2859299" cy="464080"/>
          </a:xfrm>
          <a:prstGeom prst="bentConnector3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67A52A-5A81-4E13-8395-67CDA757E6B9}"/>
              </a:ext>
            </a:extLst>
          </p:cNvPr>
          <p:cNvSpPr/>
          <p:nvPr/>
        </p:nvSpPr>
        <p:spPr>
          <a:xfrm>
            <a:off x="994197" y="950255"/>
            <a:ext cx="1495003" cy="9281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dirty="0"/>
              <a:t>Marketing Channels</a:t>
            </a:r>
          </a:p>
          <a:p>
            <a:pPr algn="ctr"/>
            <a:r>
              <a:rPr lang="en-US" sz="1067" dirty="0"/>
              <a:t>Digital (landing pages, social, email &amp; SMS campaigns) 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93C1C29-1E03-4157-9DF7-B1892D7C8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43501" y="1434172"/>
            <a:ext cx="2865120" cy="463296"/>
          </a:xfrm>
          <a:prstGeom prst="bentConnector3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559FFE-CAF4-484E-AC85-96992B4CDBBF}"/>
              </a:ext>
            </a:extLst>
          </p:cNvPr>
          <p:cNvSpPr txBox="1"/>
          <p:nvPr/>
        </p:nvSpPr>
        <p:spPr>
          <a:xfrm>
            <a:off x="2841162" y="1124146"/>
            <a:ext cx="2088007" cy="2974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333" b="1" dirty="0"/>
              <a:t>Member calls inbound TFN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2B919-92EA-44A9-A249-EA0446B202BC}"/>
              </a:ext>
            </a:extLst>
          </p:cNvPr>
          <p:cNvSpPr txBox="1"/>
          <p:nvPr/>
        </p:nvSpPr>
        <p:spPr>
          <a:xfrm>
            <a:off x="8207797" y="1383010"/>
            <a:ext cx="1376402" cy="2974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333" b="1" dirty="0"/>
              <a:t>Internal referrals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5C3CD2-8A9E-4766-8E37-4164CDE128AE}"/>
              </a:ext>
            </a:extLst>
          </p:cNvPr>
          <p:cNvSpPr/>
          <p:nvPr/>
        </p:nvSpPr>
        <p:spPr>
          <a:xfrm>
            <a:off x="9702800" y="969310"/>
            <a:ext cx="1495003" cy="9281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dirty="0"/>
              <a:t>Internal Referrals </a:t>
            </a:r>
            <a:r>
              <a:rPr lang="en-US" sz="1067" dirty="0"/>
              <a:t>Member Services, Redetermination Team, Care Management, etc.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CC8B96-D69A-487C-8C71-9105DA02FED3}"/>
              </a:ext>
            </a:extLst>
          </p:cNvPr>
          <p:cNvSpPr/>
          <p:nvPr/>
        </p:nvSpPr>
        <p:spPr>
          <a:xfrm>
            <a:off x="9702800" y="2019326"/>
            <a:ext cx="1495003" cy="9281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dirty="0"/>
              <a:t>External Referrals </a:t>
            </a:r>
            <a:r>
              <a:rPr lang="en-US" sz="1067" dirty="0"/>
              <a:t>from provider offices, FQHCs, Enrollment Navigators, etc.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BB8C7-A69E-4D7B-8BF3-8600728C339D}"/>
              </a:ext>
            </a:extLst>
          </p:cNvPr>
          <p:cNvSpPr txBox="1"/>
          <p:nvPr/>
        </p:nvSpPr>
        <p:spPr>
          <a:xfrm>
            <a:off x="8182149" y="2205184"/>
            <a:ext cx="1403654" cy="2974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333" b="1" dirty="0"/>
              <a:t>External referrals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6BF9E0-9C85-4406-8CA5-190853A0AA95}"/>
              </a:ext>
            </a:extLst>
          </p:cNvPr>
          <p:cNvSpPr/>
          <p:nvPr/>
        </p:nvSpPr>
        <p:spPr>
          <a:xfrm>
            <a:off x="3332900" y="4789083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dirty="0"/>
              <a:t>BDT completes public benefits application via PRISM system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5C9EAF-3307-4F70-802D-9EEF6E38ECB4}"/>
              </a:ext>
            </a:extLst>
          </p:cNvPr>
          <p:cNvSpPr/>
          <p:nvPr/>
        </p:nvSpPr>
        <p:spPr>
          <a:xfrm>
            <a:off x="1223475" y="4789082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dirty="0"/>
              <a:t>BDT batch uploads apps to COMPASS every 20 minutes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31D1BE-CD67-4EC0-9B78-5C8893CD8072}"/>
              </a:ext>
            </a:extLst>
          </p:cNvPr>
          <p:cNvSpPr/>
          <p:nvPr/>
        </p:nvSpPr>
        <p:spPr>
          <a:xfrm>
            <a:off x="7268007" y="4801434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dirty="0"/>
              <a:t>211 agent uses statewide database to provide CBO referral resources  </a:t>
            </a: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76D20FC8-00E7-42CF-8BCD-1772922121C6}"/>
              </a:ext>
            </a:extLst>
          </p:cNvPr>
          <p:cNvSpPr/>
          <p:nvPr/>
        </p:nvSpPr>
        <p:spPr>
          <a:xfrm>
            <a:off x="2044809" y="2576389"/>
            <a:ext cx="2104644" cy="150626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3" b="1" dirty="0">
              <a:solidFill>
                <a:schemeClr val="tx1"/>
              </a:solidFill>
            </a:endParaRPr>
          </a:p>
          <a:p>
            <a:pPr algn="ctr"/>
            <a:r>
              <a:rPr lang="en-US" sz="1133" b="1" dirty="0">
                <a:solidFill>
                  <a:schemeClr val="tx1"/>
                </a:solidFill>
              </a:rPr>
              <a:t>10-minute public benefit screening via </a:t>
            </a:r>
            <a:r>
              <a:rPr lang="en-US" sz="1133" b="1" i="1" dirty="0">
                <a:solidFill>
                  <a:schemeClr val="tx1"/>
                </a:solidFill>
              </a:rPr>
              <a:t>BDT Quick Screener</a:t>
            </a:r>
            <a:r>
              <a:rPr lang="en-US" sz="1133" b="1" dirty="0">
                <a:solidFill>
                  <a:schemeClr val="tx1"/>
                </a:solidFill>
              </a:rPr>
              <a:t> </a:t>
            </a:r>
            <a:r>
              <a:rPr lang="en-US" sz="1133" b="1" i="1" dirty="0">
                <a:solidFill>
                  <a:schemeClr val="tx1"/>
                </a:solidFill>
              </a:rPr>
              <a:t>License</a:t>
            </a:r>
            <a:r>
              <a:rPr lang="en-US" sz="1133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1133" i="1" dirty="0">
                <a:solidFill>
                  <a:schemeClr val="tx1"/>
                </a:solidFill>
              </a:rPr>
              <a:t>Fully scripted, educates about benefits, encourages engagement, real-time data integration with PRISM for seamless member experience   </a:t>
            </a:r>
            <a:endParaRPr lang="en-US" sz="1133" i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0D1649-D402-48A1-8C84-2A1CBC7F2801}"/>
              </a:ext>
            </a:extLst>
          </p:cNvPr>
          <p:cNvCxnSpPr>
            <a:cxnSpLocks/>
          </p:cNvCxnSpPr>
          <p:nvPr/>
        </p:nvCxnSpPr>
        <p:spPr>
          <a:xfrm>
            <a:off x="4829607" y="5270343"/>
            <a:ext cx="2438400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37F0749-E33C-49F8-A6D3-17E9293329B3}"/>
              </a:ext>
            </a:extLst>
          </p:cNvPr>
          <p:cNvSpPr txBox="1"/>
          <p:nvPr/>
        </p:nvSpPr>
        <p:spPr>
          <a:xfrm>
            <a:off x="4323871" y="5865427"/>
            <a:ext cx="3513364" cy="42075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1067" b="1" dirty="0"/>
              <a:t>BDT and 211 can warm transfer UPMC </a:t>
            </a:r>
            <a:r>
              <a:rPr lang="en-US" sz="1067" b="1" i="1" dirty="0"/>
              <a:t>for You </a:t>
            </a:r>
            <a:r>
              <a:rPr lang="en-US" sz="1067" b="1" dirty="0"/>
              <a:t>members for a comprehensive SDOH support experience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CC6781-FC1C-420B-B3F1-36B6D1BFA7C1}"/>
              </a:ext>
            </a:extLst>
          </p:cNvPr>
          <p:cNvSpPr txBox="1"/>
          <p:nvPr/>
        </p:nvSpPr>
        <p:spPr>
          <a:xfrm>
            <a:off x="6017569" y="3888369"/>
            <a:ext cx="1422673" cy="107760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1067" b="1" dirty="0"/>
              <a:t>Navigator warm transfers to 211 </a:t>
            </a:r>
            <a:r>
              <a:rPr lang="en-US" sz="1067" b="1" dirty="0">
                <a:sym typeface="Wingdings" panose="05000000000000000000" pitchFamily="2" charset="2"/>
              </a:rPr>
              <a:t> </a:t>
            </a:r>
            <a:r>
              <a:rPr lang="en-US" sz="1067" b="1" dirty="0"/>
              <a:t>provides first/last name, ZIP or city/county, &amp; SDOH gaps identified</a:t>
            </a:r>
          </a:p>
        </p:txBody>
      </p:sp>
      <p:sp>
        <p:nvSpPr>
          <p:cNvPr id="61" name="Rectangle: Folded Corner 60">
            <a:extLst>
              <a:ext uri="{FF2B5EF4-FFF2-40B4-BE49-F238E27FC236}">
                <a16:creationId xmlns:a16="http://schemas.microsoft.com/office/drawing/2014/main" id="{80A3B3D5-079D-42CA-BB84-EC4C8EBD6853}"/>
              </a:ext>
            </a:extLst>
          </p:cNvPr>
          <p:cNvSpPr/>
          <p:nvPr/>
        </p:nvSpPr>
        <p:spPr>
          <a:xfrm>
            <a:off x="9094870" y="3154157"/>
            <a:ext cx="2104644" cy="150626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b="1" dirty="0">
                <a:solidFill>
                  <a:schemeClr val="tx1"/>
                </a:solidFill>
              </a:rPr>
              <a:t>211 Overview:</a:t>
            </a:r>
          </a:p>
          <a:p>
            <a:pPr algn="ctr"/>
            <a:r>
              <a:rPr lang="en-US" sz="1133" i="1" dirty="0">
                <a:solidFill>
                  <a:schemeClr val="tx1"/>
                </a:solidFill>
              </a:rPr>
              <a:t>Four contact centers in PA</a:t>
            </a:r>
          </a:p>
          <a:p>
            <a:pPr algn="ctr"/>
            <a:r>
              <a:rPr lang="en-US" sz="1133" i="1" dirty="0">
                <a:solidFill>
                  <a:schemeClr val="tx1"/>
                </a:solidFill>
              </a:rPr>
              <a:t>Comprehensive statewide database</a:t>
            </a:r>
          </a:p>
          <a:p>
            <a:pPr algn="ctr"/>
            <a:r>
              <a:rPr lang="en-US" sz="1133" i="1" dirty="0">
                <a:solidFill>
                  <a:schemeClr val="tx1"/>
                </a:solidFill>
              </a:rPr>
              <a:t>Deep community connections</a:t>
            </a:r>
          </a:p>
          <a:p>
            <a:pPr algn="ctr"/>
            <a:r>
              <a:rPr lang="en-US" sz="1133" i="1" dirty="0">
                <a:solidFill>
                  <a:schemeClr val="tx1"/>
                </a:solidFill>
              </a:rPr>
              <a:t>Member-level reporting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14F451-B1C1-4D6D-863D-00226208CAE6}"/>
              </a:ext>
            </a:extLst>
          </p:cNvPr>
          <p:cNvSpPr txBox="1"/>
          <p:nvPr/>
        </p:nvSpPr>
        <p:spPr>
          <a:xfrm>
            <a:off x="4687198" y="3881871"/>
            <a:ext cx="1422673" cy="140602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1067" b="1" dirty="0"/>
              <a:t>SDOH Navigator warm transfers to BDT &amp; provides unique identifier to finalize public benefit application or provides BDT’s call back number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D326C5-5BCB-4BAD-9426-1CE522F48967}"/>
              </a:ext>
            </a:extLst>
          </p:cNvPr>
          <p:cNvSpPr/>
          <p:nvPr/>
        </p:nvSpPr>
        <p:spPr>
          <a:xfrm>
            <a:off x="9372609" y="4813949"/>
            <a:ext cx="1495003" cy="9281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3" dirty="0"/>
              <a:t>211 agent conducts OB calls to confirm member received SDOH services</a:t>
            </a:r>
          </a:p>
        </p:txBody>
      </p:sp>
      <p:sp>
        <p:nvSpPr>
          <p:cNvPr id="73" name="Rectangle: Single Corner Snipped 72">
            <a:extLst>
              <a:ext uri="{FF2B5EF4-FFF2-40B4-BE49-F238E27FC236}">
                <a16:creationId xmlns:a16="http://schemas.microsoft.com/office/drawing/2014/main" id="{C5BE4B77-E2CF-4ADE-8934-E87CAF328778}"/>
              </a:ext>
            </a:extLst>
          </p:cNvPr>
          <p:cNvSpPr/>
          <p:nvPr/>
        </p:nvSpPr>
        <p:spPr>
          <a:xfrm>
            <a:off x="7287811" y="2825653"/>
            <a:ext cx="1453181" cy="885759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dirty="0">
                <a:solidFill>
                  <a:schemeClr val="tx1"/>
                </a:solidFill>
              </a:rPr>
              <a:t>Phase II: </a:t>
            </a:r>
            <a:r>
              <a:rPr lang="en-US" sz="1067" dirty="0">
                <a:solidFill>
                  <a:schemeClr val="tx1"/>
                </a:solidFill>
              </a:rPr>
              <a:t>Integration with </a:t>
            </a:r>
            <a:r>
              <a:rPr lang="en-US" sz="1067" dirty="0" err="1">
                <a:solidFill>
                  <a:schemeClr val="tx1"/>
                </a:solidFill>
              </a:rPr>
              <a:t>HealthPlaNET</a:t>
            </a:r>
            <a:r>
              <a:rPr lang="en-US" sz="1067" dirty="0">
                <a:solidFill>
                  <a:schemeClr val="tx1"/>
                </a:solidFill>
              </a:rPr>
              <a:t> (agent access or back-end reporting)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5FE7C6-CF6B-4C5B-9AD6-FEDF00D86443}"/>
              </a:ext>
            </a:extLst>
          </p:cNvPr>
          <p:cNvCxnSpPr>
            <a:cxnSpLocks/>
          </p:cNvCxnSpPr>
          <p:nvPr/>
        </p:nvCxnSpPr>
        <p:spPr>
          <a:xfrm>
            <a:off x="4080401" y="6272743"/>
            <a:ext cx="3949072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993C26-F2DB-4649-8011-E293DEA234B6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4080401" y="5717242"/>
            <a:ext cx="0" cy="565025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5D29F7-C5BD-48E3-8E9D-4385E8771701}"/>
              </a:ext>
            </a:extLst>
          </p:cNvPr>
          <p:cNvCxnSpPr>
            <a:cxnSpLocks/>
          </p:cNvCxnSpPr>
          <p:nvPr/>
        </p:nvCxnSpPr>
        <p:spPr>
          <a:xfrm flipV="1">
            <a:off x="8029473" y="5723590"/>
            <a:ext cx="0" cy="565025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2318BD59-C05F-421F-B939-E6DF14F7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833" y="6356351"/>
            <a:ext cx="2844800" cy="365125"/>
          </a:xfrm>
        </p:spPr>
        <p:txBody>
          <a:bodyPr/>
          <a:lstStyle/>
          <a:p>
            <a:fld id="{8A38FAF8-786F-7C4F-9F1B-B820815ED72A}" type="slidenum">
              <a:rPr lang="en-US" smtClean="0"/>
              <a:t>28</a:t>
            </a:fld>
            <a:r>
              <a:rPr lang="en-US" dirty="0"/>
              <a:t> </a:t>
            </a:r>
            <a:r>
              <a:rPr lang="en-US" sz="1333" i="1" dirty="0"/>
              <a:t>Confidential &amp; Proprietary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48113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4FD98-9B88-4C92-A5E4-F9C7C954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Convert 80% of warm handoffs to 211 into complete initial contact – inclusive of </a:t>
            </a:r>
            <a:r>
              <a:rPr lang="en-US" dirty="0" err="1"/>
              <a:t>SDoH</a:t>
            </a:r>
            <a:r>
              <a:rPr lang="en-US" dirty="0"/>
              <a:t> referrals, commitment from member to receive </a:t>
            </a:r>
            <a:r>
              <a:rPr lang="en-US" dirty="0" err="1"/>
              <a:t>followup</a:t>
            </a:r>
            <a:r>
              <a:rPr lang="en-US" dirty="0"/>
              <a:t> contact in a specified period of time, and answer to whether we can text</a:t>
            </a:r>
          </a:p>
          <a:p>
            <a:r>
              <a:rPr lang="en-US" dirty="0"/>
              <a:t>Close the loop on 35% of complete initial contacts for at least one </a:t>
            </a:r>
            <a:r>
              <a:rPr lang="en-US" dirty="0" err="1"/>
              <a:t>SDoH</a:t>
            </a:r>
            <a:r>
              <a:rPr lang="en-US" dirty="0"/>
              <a:t> need</a:t>
            </a:r>
          </a:p>
          <a:p>
            <a:r>
              <a:rPr lang="en-US" dirty="0"/>
              <a:t>Customer satisfaction data</a:t>
            </a:r>
          </a:p>
          <a:p>
            <a:r>
              <a:rPr lang="en-US" dirty="0"/>
              <a:t>Nonresponsive member </a:t>
            </a:r>
            <a:r>
              <a:rPr lang="en-US" dirty="0" err="1"/>
              <a:t>followup</a:t>
            </a:r>
            <a:r>
              <a:rPr lang="en-US" dirty="0"/>
              <a:t> capped at 3 outbound contacts from 211, unless or until the person connects for assistance again</a:t>
            </a:r>
          </a:p>
          <a:p>
            <a:r>
              <a:rPr lang="en-US" dirty="0"/>
              <a:t>Wait times in the UPMC for You Hunt Group will not exceed an average of 2 minutes over the course of a calendar month – if they do, PA 211 will request funding to provide CBO referrals and </a:t>
            </a:r>
            <a:r>
              <a:rPr lang="en-US" dirty="0" err="1"/>
              <a:t>followup</a:t>
            </a:r>
            <a:r>
              <a:rPr lang="en-US" dirty="0"/>
              <a:t> in a timely manner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1A2A2-421F-426B-AB59-CC7C7E5F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D0A959-AE28-492B-8047-DD1E8565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Performance Targets for UPMC for You </a:t>
            </a:r>
            <a:r>
              <a:rPr lang="en-US" b="1" dirty="0" err="1"/>
              <a:t>SDoH</a:t>
            </a:r>
            <a:r>
              <a:rPr lang="en-US" b="1" dirty="0"/>
              <a:t> Hub</a:t>
            </a:r>
          </a:p>
        </p:txBody>
      </p:sp>
    </p:spTree>
    <p:extLst>
      <p:ext uri="{BB962C8B-B14F-4D97-AF65-F5344CB8AC3E}">
        <p14:creationId xmlns:p14="http://schemas.microsoft.com/office/powerpoint/2010/main" val="118986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E94BE-E2E6-4806-A085-343F5FB7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Mission: PA 211 is the first, most essential resource to all Pennsylvanians who need help. We are highly trained, local experts who make finding help easy, 24/7, with compassion and understanding.</a:t>
            </a:r>
          </a:p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Vision: Connecting people with the information and resources they need to build healthy and safe communities.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2E081-C84E-4C6B-B36B-1F0938FF3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AD671-2E5A-4EF1-9A94-8BC8DF7D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 211 Mission and Vision </a:t>
            </a:r>
          </a:p>
        </p:txBody>
      </p:sp>
    </p:spTree>
    <p:extLst>
      <p:ext uri="{BB962C8B-B14F-4D97-AF65-F5344CB8AC3E}">
        <p14:creationId xmlns:p14="http://schemas.microsoft.com/office/powerpoint/2010/main" val="19282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CD2FA0-26A9-41CF-A082-B5BEEF64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" y="1788385"/>
            <a:ext cx="10888133" cy="4251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itchFamily="2" charset="0"/>
                <a:ea typeface="Roboto" pitchFamily="2" charset="0"/>
              </a:rPr>
              <a:t>Statewide Health and Human Services Information &amp; Referral system</a:t>
            </a:r>
            <a:endParaRPr lang="en-US" dirty="0">
              <a:latin typeface="Roboto" pitchFamily="2" charset="0"/>
              <a:ea typeface="Roboto" pitchFamily="2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itchFamily="2" charset="0"/>
                <a:ea typeface="Roboto" pitchFamily="2" charset="0"/>
              </a:rPr>
              <a:t>Available 24/7/365 by phone and web. Text and chat during defined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itchFamily="2" charset="0"/>
                <a:ea typeface="Roboto" pitchFamily="2" charset="0"/>
              </a:rPr>
              <a:t>Free and confidential connections to health and community services within local, statewide, and national communities</a:t>
            </a:r>
          </a:p>
          <a:p>
            <a:pPr marL="342900" indent="-342900"/>
            <a:r>
              <a:rPr lang="en-US" dirty="0">
                <a:latin typeface="Roboto" pitchFamily="2" charset="0"/>
                <a:ea typeface="Roboto" pitchFamily="2" charset="0"/>
              </a:rPr>
              <a:t>Database of over 8,600 agencies and 27,000 programs that address SDOH needs for Pennsylvanians.  </a:t>
            </a:r>
          </a:p>
          <a:p>
            <a:pPr marL="342900" indent="-342900"/>
            <a:r>
              <a:rPr lang="en-US" dirty="0">
                <a:latin typeface="Roboto" pitchFamily="2" charset="0"/>
                <a:ea typeface="Roboto" pitchFamily="2" charset="0"/>
              </a:rPr>
              <a:t>Average about 25,000 contacts per month, and 50,000 web sessions per month. </a:t>
            </a:r>
            <a:endParaRPr lang="en-US" dirty="0">
              <a:latin typeface="Roboto" pitchFamily="2" charset="0"/>
              <a:ea typeface="Roboto" pitchFamily="2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itchFamily="2" charset="0"/>
                <a:ea typeface="Roboto" pitchFamily="2" charset="0"/>
              </a:rPr>
              <a:t>Fully equipped with API technologies that enable us to share community resource data directly with healthcare providers.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3D0E2-7F41-469B-AFA8-858885ACC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36E4D-0B6B-439C-8ADD-867DD5C8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PA 211 Overview</a:t>
            </a:r>
          </a:p>
        </p:txBody>
      </p:sp>
    </p:spTree>
    <p:extLst>
      <p:ext uri="{BB962C8B-B14F-4D97-AF65-F5344CB8AC3E}">
        <p14:creationId xmlns:p14="http://schemas.microsoft.com/office/powerpoint/2010/main" val="411779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4FD98-9B88-4C92-A5E4-F9C7C954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Roboto" pitchFamily="2" charset="0"/>
                <a:ea typeface="Roboto" pitchFamily="2" charset="0"/>
              </a:rPr>
              <a:t>Connect personally with communities and community agencies</a:t>
            </a:r>
          </a:p>
          <a:p>
            <a:r>
              <a:rPr lang="en-US" dirty="0">
                <a:latin typeface="Roboto" pitchFamily="2" charset="0"/>
                <a:ea typeface="Roboto" pitchFamily="2" charset="0"/>
              </a:rPr>
              <a:t>Curate resources related to social determinants of health</a:t>
            </a:r>
          </a:p>
          <a:p>
            <a:pPr lvl="1"/>
            <a:r>
              <a:rPr lang="en-US" dirty="0">
                <a:latin typeface="Roboto" pitchFamily="2" charset="0"/>
                <a:ea typeface="Roboto" pitchFamily="2" charset="0"/>
              </a:rPr>
              <a:t>Government, faith based, non-profit, community service and special population programs</a:t>
            </a:r>
          </a:p>
          <a:p>
            <a:r>
              <a:rPr lang="en-US" dirty="0">
                <a:latin typeface="Roboto" pitchFamily="2" charset="0"/>
                <a:ea typeface="Roboto" pitchFamily="2" charset="0"/>
              </a:rPr>
              <a:t>Provide competent and empathetic referrals to individuals with resource needs</a:t>
            </a:r>
          </a:p>
          <a:p>
            <a:r>
              <a:rPr lang="en-US" dirty="0">
                <a:latin typeface="Roboto" pitchFamily="2" charset="0"/>
                <a:ea typeface="Roboto" pitchFamily="2" charset="0"/>
              </a:rPr>
              <a:t>Housing intake and assessment for the federal Housing and Urban Development PA Continuums of Care</a:t>
            </a:r>
          </a:p>
          <a:p>
            <a:r>
              <a:rPr lang="en-US" dirty="0">
                <a:latin typeface="Roboto" pitchFamily="2" charset="0"/>
                <a:ea typeface="Roboto" pitchFamily="2" charset="0"/>
              </a:rPr>
              <a:t>Closed Loop Navigation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1A2A2-421F-426B-AB59-CC7C7E5F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D0A959-AE28-492B-8047-DD1E8565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395402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130068-40BD-4DB1-BCA8-2B3D3375FF4A}"/>
              </a:ext>
            </a:extLst>
          </p:cNvPr>
          <p:cNvSpPr/>
          <p:nvPr/>
        </p:nvSpPr>
        <p:spPr>
          <a:xfrm>
            <a:off x="8121564" y="4061698"/>
            <a:ext cx="4067056" cy="2796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477795" y="214184"/>
          <a:ext cx="11351739" cy="635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1" y="381075"/>
            <a:ext cx="1543049" cy="1543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7502" y="5890054"/>
            <a:ext cx="943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Volunteer Opportunities, Donation Assistance, Care Coordination, Community Partnerships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81075"/>
            <a:ext cx="1562024" cy="156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6" y="647700"/>
            <a:ext cx="1276424" cy="1276424"/>
          </a:xfrm>
          <a:prstGeom prst="rect">
            <a:avLst/>
          </a:prstGeom>
          <a:solidFill>
            <a:srgbClr val="FFB35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447824"/>
            <a:ext cx="1476300" cy="14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26" y="381075"/>
            <a:ext cx="1657461" cy="1657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45" y="2116083"/>
            <a:ext cx="218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Human Needs and Social Determinants of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294" y="2033052"/>
            <a:ext cx="2257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Physical and Mental Health Services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8433" y="2402384"/>
            <a:ext cx="2047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Employment Support</a:t>
            </a:r>
          </a:p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8294" y="2116083"/>
            <a:ext cx="202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Specific Populations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6523" y="2108642"/>
            <a:ext cx="226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eague Gothic" panose="00000500000000000000" pitchFamily="2" charset="0"/>
              </a:rPr>
              <a:t>Disaster and Emergency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9CBE73-080B-47EF-A139-D374D4A6C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266" y="1788818"/>
            <a:ext cx="8183033" cy="39512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F2220-97D9-47A8-A9BB-6DD9437B6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8AE60-3DE9-4EB4-AB5C-C8A6E16B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Where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286ED-F283-4A01-B627-6BDAA0758DB1}"/>
              </a:ext>
            </a:extLst>
          </p:cNvPr>
          <p:cNvSpPr txBox="1"/>
          <p:nvPr/>
        </p:nvSpPr>
        <p:spPr>
          <a:xfrm>
            <a:off x="323973" y="1825710"/>
            <a:ext cx="3026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itchFamily="2" charset="0"/>
                <a:ea typeface="Roboto" pitchFamily="2" charset="0"/>
              </a:rPr>
              <a:t>211 covers the entire state of Pennsylvania, with regional centers handling the cultivation of community resource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74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Top Community Needs</a:t>
            </a:r>
            <a:endParaRPr lang="en-U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6CA25EC-76A2-4CCA-B74F-8223CC099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4" t="26753" r="7966" b="9329"/>
          <a:stretch/>
        </p:blipFill>
        <p:spPr bwMode="auto">
          <a:xfrm>
            <a:off x="6527410" y="1979950"/>
            <a:ext cx="4501662" cy="38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3E37C3-F328-4A22-BCB8-2D25F6DE239F}"/>
              </a:ext>
            </a:extLst>
          </p:cNvPr>
          <p:cNvSpPr txBox="1"/>
          <p:nvPr/>
        </p:nvSpPr>
        <p:spPr>
          <a:xfrm>
            <a:off x="773724" y="2243312"/>
            <a:ext cx="54348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293,000 total phone/text requests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Housing/Shelter 131,923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Utilities 52,523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Employment &amp; Income 26,746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Food 15,994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Healthcare &amp; COVID-19 30,879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Roboto" pitchFamily="2" charset="0"/>
                <a:ea typeface="Roboto" pitchFamily="2" charset="0"/>
              </a:rPr>
              <a:t>Mental Health &amp; Addictions 6,680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1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900" y="493135"/>
            <a:ext cx="8597899" cy="1151075"/>
          </a:xfrm>
        </p:spPr>
        <p:txBody>
          <a:bodyPr/>
          <a:lstStyle/>
          <a:p>
            <a:r>
              <a:rPr lang="en-US" b="1" dirty="0">
                <a:latin typeface="Roboto" pitchFamily="2" charset="0"/>
                <a:ea typeface="Roboto" pitchFamily="2" charset="0"/>
              </a:rPr>
              <a:t>Community Needs: Unmet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FDD35-D0D6-4C55-BB56-AA3EEA2EE368}"/>
              </a:ext>
            </a:extLst>
          </p:cNvPr>
          <p:cNvSpPr txBox="1"/>
          <p:nvPr/>
        </p:nvSpPr>
        <p:spPr>
          <a:xfrm>
            <a:off x="6422186" y="2009231"/>
            <a:ext cx="5057480" cy="505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 charset="0"/>
              </a:rPr>
              <a:t>9,604 unmet needs in 2021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Arial" charset="0"/>
              </a:rPr>
              <a:t>3.1% of total requests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Arial" charset="0"/>
              </a:rPr>
              <a:t>Reasons: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Arial" charset="0"/>
              </a:rPr>
              <a:t>Resource was not available in the area searched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Arial" charset="0"/>
              </a:rPr>
              <a:t>Client was not eligible for services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Arial" charset="0"/>
              </a:rPr>
              <a:t>Client refused the referral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29F864-622D-4DAC-9F5D-B999418D8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915334"/>
              </p:ext>
            </p:extLst>
          </p:nvPr>
        </p:nvGraphicFramePr>
        <p:xfrm>
          <a:off x="465666" y="1644210"/>
          <a:ext cx="5630334" cy="471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59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365979-8ce3-4744-b506-7be08ce3ab73">
      <Terms xmlns="http://schemas.microsoft.com/office/infopath/2007/PartnerControls"/>
    </lcf76f155ced4ddcb4097134ff3c332f>
    <TaxCatchAll xmlns="6069a982-f69c-4e2a-ac1f-cf37700f36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9D6D97522184F800AD05B842FEE80" ma:contentTypeVersion="16" ma:contentTypeDescription="Create a new document." ma:contentTypeScope="" ma:versionID="5ee2496b9dc6a3541b7de30270f9741c">
  <xsd:schema xmlns:xsd="http://www.w3.org/2001/XMLSchema" xmlns:xs="http://www.w3.org/2001/XMLSchema" xmlns:p="http://schemas.microsoft.com/office/2006/metadata/properties" xmlns:ns2="a9365979-8ce3-4744-b506-7be08ce3ab73" xmlns:ns3="6069a982-f69c-4e2a-ac1f-cf37700f3647" targetNamespace="http://schemas.microsoft.com/office/2006/metadata/properties" ma:root="true" ma:fieldsID="99bc95461ee730a1c0c02ec75eb54e31" ns2:_="" ns3:_="">
    <xsd:import namespace="a9365979-8ce3-4744-b506-7be08ce3ab73"/>
    <xsd:import namespace="6069a982-f69c-4e2a-ac1f-cf37700f3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65979-8ce3-4744-b506-7be08ce3a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65754d-42ed-43e6-872f-ce14b8c3c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9a982-f69c-4e2a-ac1f-cf37700f3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5f10c-0668-42d5-beeb-e0f6ea5907d1}" ma:internalName="TaxCatchAll" ma:showField="CatchAllData" ma:web="6069a982-f69c-4e2a-ac1f-cf37700f3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1C84F1-2713-4B71-A784-3C65E56884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54251-0E42-43C6-AF04-995B6ACEA7A1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069a982-f69c-4e2a-ac1f-cf37700f3647"/>
    <ds:schemaRef ds:uri="a9365979-8ce3-4744-b506-7be08ce3ab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6D110F-5D89-4D11-A56C-B480F670F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65979-8ce3-4744-b506-7be08ce3ab73"/>
    <ds:schemaRef ds:uri="6069a982-f69c-4e2a-ac1f-cf37700f3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2491</Words>
  <Application>Microsoft Office PowerPoint</Application>
  <PresentationFormat>Widescreen</PresentationFormat>
  <Paragraphs>214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League Gothic</vt:lpstr>
      <vt:lpstr>Roboto</vt:lpstr>
      <vt:lpstr>Symbol</vt:lpstr>
      <vt:lpstr>Times New Roman</vt:lpstr>
      <vt:lpstr>Office Theme</vt:lpstr>
      <vt:lpstr>PowerPoint Presentation</vt:lpstr>
      <vt:lpstr>Talking About 211 to the Community </vt:lpstr>
      <vt:lpstr>PA 211 Mission and Vision </vt:lpstr>
      <vt:lpstr>PA 211 Overview</vt:lpstr>
      <vt:lpstr>What We Do</vt:lpstr>
      <vt:lpstr>PowerPoint Presentation</vt:lpstr>
      <vt:lpstr>Where We Are</vt:lpstr>
      <vt:lpstr>Top Community Needs</vt:lpstr>
      <vt:lpstr>Community Needs: Unmet</vt:lpstr>
      <vt:lpstr>211 Public Needs Data</vt:lpstr>
      <vt:lpstr>PA 211 Marketing and Outreach</vt:lpstr>
      <vt:lpstr>PA 211 Strategic Vision</vt:lpstr>
      <vt:lpstr>PA 211’s Unique Value-Add to Communities</vt:lpstr>
      <vt:lpstr>PA 211’s Differentiators</vt:lpstr>
      <vt:lpstr>Building System Policy, Capacity to Support the Strategic Vision</vt:lpstr>
      <vt:lpstr>Policy</vt:lpstr>
      <vt:lpstr>Capacity</vt:lpstr>
      <vt:lpstr>Capacity</vt:lpstr>
      <vt:lpstr>Partnerships – Emerging and Realized Opportunities</vt:lpstr>
      <vt:lpstr>What we have learned from the health care sector – common themes</vt:lpstr>
      <vt:lpstr>What we have learned from the health care sector - differences</vt:lpstr>
      <vt:lpstr>US 211 Collaborative EPIC App</vt:lpstr>
      <vt:lpstr>Community Resource Lookup - Epic</vt:lpstr>
      <vt:lpstr>PowerPoint Presentation</vt:lpstr>
      <vt:lpstr>Epic’s Healthy Planet Wheel Functionality</vt:lpstr>
      <vt:lpstr>Capital Blue Cross Focused, Co-Branded Resource Page for CHIP families </vt:lpstr>
      <vt:lpstr>UPMC for You Closed Loop – launching this fall</vt:lpstr>
      <vt:lpstr>SDOH Navigation Hub</vt:lpstr>
      <vt:lpstr>Performance Targets for UPMC for You SDoH 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</cp:revision>
  <dcterms:created xsi:type="dcterms:W3CDTF">2020-06-22T16:16:11Z</dcterms:created>
  <dcterms:modified xsi:type="dcterms:W3CDTF">2022-06-23T10:03:43Z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0x010100B179D6D97522184F800AD05B842FEE80</vt:lpwstr>
  </property>
  <property fmtid="{D5CDD505-2E9C-101B-9397-08002B2CF9AE}" pid="3" name="MediaServiceImageTags">
    <vt:lpwstr/>
  </property>
</Properties>
</file>