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34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72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7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1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1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83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7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4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118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972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17FD-3A58-4A01-BFB6-6DEB3910922A}" type="datetimeFigureOut">
              <a:rPr lang="en-US" smtClean="0"/>
              <a:t>6/23/2017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BBD04-64CA-43B9-BFAA-1B2DF7B99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9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AHCA Bill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810461"/>
              </p:ext>
            </p:extLst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House AHCA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Bill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Senate</a:t>
                      </a:r>
                      <a:r>
                        <a:rPr lang="en-US" baseline="0" dirty="0" smtClean="0"/>
                        <a:t> Bill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b="1" dirty="0" smtClean="0"/>
                        <a:t>individual</a:t>
                      </a:r>
                      <a:r>
                        <a:rPr lang="en-US" b="1" baseline="0" dirty="0" smtClean="0"/>
                        <a:t> mandate </a:t>
                      </a:r>
                      <a:r>
                        <a:rPr lang="en-US" baseline="0" dirty="0" smtClean="0"/>
                        <a:t>requires most Americans to have health coverage or pay a fine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Instead of the mandate,</a:t>
                      </a:r>
                      <a:r>
                        <a:rPr lang="en-US" baseline="0" dirty="0" smtClean="0"/>
                        <a:t> insurers would be allowed to impose a </a:t>
                      </a:r>
                      <a:r>
                        <a:rPr lang="en-US" b="1" baseline="0" dirty="0" smtClean="0"/>
                        <a:t>30 percent premium surcharge </a:t>
                      </a:r>
                      <a:r>
                        <a:rPr lang="en-US" baseline="0" dirty="0" smtClean="0"/>
                        <a:t>on consumers who purchase a new plan after letting their previous coverage lapse.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individual mandate would be </a:t>
                      </a:r>
                      <a:r>
                        <a:rPr lang="en-US" b="1" dirty="0" smtClean="0"/>
                        <a:t>eliminated</a:t>
                      </a:r>
                      <a:r>
                        <a:rPr lang="en-US" dirty="0" smtClean="0"/>
                        <a:t>.</a:t>
                      </a:r>
                      <a:r>
                        <a:rPr lang="en-US" baseline="0" dirty="0" smtClean="0"/>
                        <a:t>  Nothing would replace it to incentivize health people to get insurance.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r>
                        <a:rPr lang="en-US" b="1" dirty="0" smtClean="0"/>
                        <a:t>employer mandate </a:t>
                      </a:r>
                      <a:r>
                        <a:rPr lang="en-US" dirty="0" smtClean="0"/>
                        <a:t>requires larger companies to offer affordable coverage to their employees.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employer</a:t>
                      </a:r>
                      <a:r>
                        <a:rPr lang="en-US" baseline="0" dirty="0" smtClean="0"/>
                        <a:t> mandate would be </a:t>
                      </a:r>
                      <a:r>
                        <a:rPr lang="en-US" b="1" baseline="0" dirty="0" smtClean="0"/>
                        <a:t>eliminated.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The employer</a:t>
                      </a:r>
                      <a:r>
                        <a:rPr lang="en-US" baseline="0" dirty="0" smtClean="0"/>
                        <a:t> mandate would be </a:t>
                      </a:r>
                      <a:r>
                        <a:rPr lang="en-US" b="1" baseline="0" dirty="0" smtClean="0"/>
                        <a:t>eliminated.</a:t>
                      </a:r>
                      <a:endParaRPr lang="en-US" b="1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Young</a:t>
                      </a:r>
                      <a:r>
                        <a:rPr lang="en-US" baseline="0" dirty="0" smtClean="0"/>
                        <a:t> adults could </a:t>
                      </a:r>
                      <a:r>
                        <a:rPr lang="en-US" b="1" baseline="0" dirty="0" smtClean="0"/>
                        <a:t>stay on their parents’ health insurance </a:t>
                      </a:r>
                      <a:r>
                        <a:rPr lang="en-US" baseline="0" dirty="0" smtClean="0"/>
                        <a:t>plan until they are 26 years old.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r>
                        <a:rPr lang="en-US" baseline="0" dirty="0" smtClean="0"/>
                        <a:t> provision was unchanged.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This</a:t>
                      </a:r>
                      <a:r>
                        <a:rPr lang="en-US" baseline="0" dirty="0" smtClean="0"/>
                        <a:t> provision was unchanged.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9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694419"/>
              </p:ext>
            </p:extLst>
          </p:nvPr>
        </p:nvGraphicFramePr>
        <p:xfrm>
          <a:off x="0" y="152400"/>
          <a:ext cx="9067800" cy="7051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3022600"/>
                <a:gridCol w="3022600"/>
              </a:tblGrid>
              <a:tr h="375215">
                <a:tc>
                  <a:txBody>
                    <a:bodyPr/>
                    <a:lstStyle/>
                    <a:p>
                      <a:r>
                        <a:rPr lang="en-US" dirty="0" smtClean="0"/>
                        <a:t>ACA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 AHCA Bill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Senate Bill </a:t>
                      </a:r>
                      <a:endParaRPr lang="en-US" dirty="0"/>
                    </a:p>
                  </a:txBody>
                  <a:tcPr/>
                </a:tc>
              </a:tr>
              <a:tr h="2046628">
                <a:tc>
                  <a:txBody>
                    <a:bodyPr/>
                    <a:lstStyle/>
                    <a:p>
                      <a:r>
                        <a:rPr lang="en-US" dirty="0" smtClean="0"/>
                        <a:t>ACA tax</a:t>
                      </a:r>
                      <a:r>
                        <a:rPr lang="en-US" baseline="0" dirty="0" smtClean="0"/>
                        <a:t> credits are primarily based on </a:t>
                      </a:r>
                      <a:r>
                        <a:rPr lang="en-US" b="1" baseline="0" dirty="0" smtClean="0"/>
                        <a:t>income, age and geography, which benefits lower-and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moderate-income</a:t>
                      </a:r>
                      <a:r>
                        <a:rPr lang="en-US" baseline="0" dirty="0" smtClean="0"/>
                        <a:t> people buying coverage through ACA marketplaces.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Tax credits would be </a:t>
                      </a:r>
                      <a:r>
                        <a:rPr lang="en-US" b="1" dirty="0" smtClean="0"/>
                        <a:t>based primarily on age.</a:t>
                      </a:r>
                      <a:r>
                        <a:rPr lang="en-US" dirty="0" smtClean="0"/>
                        <a:t>  The amount</a:t>
                      </a:r>
                      <a:r>
                        <a:rPr lang="en-US" baseline="0" dirty="0" smtClean="0"/>
                        <a:t> would not increase when premiums increased, and people living in higher-cost areas would receive no additional money.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Tax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0" dirty="0" smtClean="0"/>
                        <a:t>credits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0" dirty="0" smtClean="0"/>
                        <a:t>would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0" dirty="0" smtClean="0"/>
                        <a:t>be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0" dirty="0" smtClean="0"/>
                        <a:t>primarily</a:t>
                      </a:r>
                      <a:r>
                        <a:rPr lang="en-US" b="1" dirty="0" smtClean="0"/>
                        <a:t> based on age, income</a:t>
                      </a:r>
                      <a:r>
                        <a:rPr lang="en-US" b="1" baseline="0" dirty="0" smtClean="0"/>
                        <a:t> and geography.  But they would be made to cover a skimpier plan, and people would need to be lower-income than under the ACA </a:t>
                      </a:r>
                      <a:r>
                        <a:rPr lang="en-US" b="0" baseline="0" dirty="0" smtClean="0"/>
                        <a:t>to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baseline="0" dirty="0" smtClean="0"/>
                        <a:t>receive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0" baseline="0" dirty="0" smtClean="0"/>
                        <a:t>them</a:t>
                      </a:r>
                      <a:r>
                        <a:rPr lang="en-US" b="1" baseline="0" dirty="0" smtClean="0"/>
                        <a:t>.  </a:t>
                      </a:r>
                      <a:endParaRPr lang="en-US" b="1" dirty="0"/>
                    </a:p>
                  </a:txBody>
                  <a:tcPr/>
                </a:tc>
              </a:tr>
              <a:tr h="15554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Cost-sharing</a:t>
                      </a:r>
                      <a:r>
                        <a:rPr lang="en-US" b="1" baseline="0" dirty="0" smtClean="0"/>
                        <a:t> subsidies </a:t>
                      </a:r>
                      <a:r>
                        <a:rPr lang="en-US" baseline="0" dirty="0" smtClean="0"/>
                        <a:t>were provided to insurers to help some of their ACA customers cover deductibles and co-payments.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These subsidies</a:t>
                      </a:r>
                      <a:r>
                        <a:rPr lang="en-US" baseline="0" dirty="0" smtClean="0"/>
                        <a:t> would </a:t>
                      </a:r>
                      <a:r>
                        <a:rPr lang="en-US" b="1" baseline="0" dirty="0" smtClean="0"/>
                        <a:t>end in 2020</a:t>
                      </a:r>
                      <a:r>
                        <a:rPr lang="en-US" baseline="0" dirty="0" smtClean="0"/>
                        <a:t>, although Trump could cut them off earlier.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These subsidies</a:t>
                      </a:r>
                      <a:r>
                        <a:rPr lang="en-US" baseline="0" dirty="0" smtClean="0"/>
                        <a:t> would </a:t>
                      </a:r>
                      <a:r>
                        <a:rPr lang="en-US" b="1" baseline="0" dirty="0" smtClean="0"/>
                        <a:t>end in 2020</a:t>
                      </a:r>
                      <a:r>
                        <a:rPr lang="en-US" baseline="0" dirty="0" smtClean="0"/>
                        <a:t>, although Trump could cut them off earlier. </a:t>
                      </a:r>
                      <a:endParaRPr lang="en-US" dirty="0"/>
                    </a:p>
                  </a:txBody>
                  <a:tcPr/>
                </a:tc>
              </a:tr>
              <a:tr h="2537819">
                <a:tc>
                  <a:txBody>
                    <a:bodyPr/>
                    <a:lstStyle/>
                    <a:p>
                      <a:r>
                        <a:rPr lang="en-US" dirty="0" smtClean="0"/>
                        <a:t>Insurance companies</a:t>
                      </a:r>
                      <a:r>
                        <a:rPr lang="en-US" baseline="0" dirty="0" smtClean="0"/>
                        <a:t> are not allowed to increase someone’s premiums or deny coverage based on </a:t>
                      </a:r>
                      <a:r>
                        <a:rPr lang="en-US" b="1" baseline="0" dirty="0" smtClean="0"/>
                        <a:t>preexisting conditions.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 could</a:t>
                      </a:r>
                      <a:r>
                        <a:rPr lang="en-US" baseline="0" dirty="0" smtClean="0"/>
                        <a:t> allow insurers to </a:t>
                      </a:r>
                      <a:r>
                        <a:rPr lang="en-US" b="1" baseline="0" dirty="0" smtClean="0"/>
                        <a:t>increase someone’s premiums </a:t>
                      </a:r>
                      <a:r>
                        <a:rPr lang="en-US" baseline="0" dirty="0" smtClean="0"/>
                        <a:t>based on their preexisting conditions if they had a break in coverage.  States would have to set up some other program, such as a high risk pool to cover its sickest residents.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Insurance companies</a:t>
                      </a:r>
                      <a:r>
                        <a:rPr lang="en-US" baseline="0" dirty="0" smtClean="0"/>
                        <a:t> are </a:t>
                      </a:r>
                      <a:r>
                        <a:rPr lang="en-US" b="1" baseline="0" dirty="0" smtClean="0"/>
                        <a:t>not allowed to increase someone’s premiums or deny coverage based on preexisting conditions, though states may allow them to not cover costs associated with some conditions. </a:t>
                      </a:r>
                      <a:endParaRPr lang="en-US" b="1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9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080055"/>
              </p:ext>
            </p:extLst>
          </p:nvPr>
        </p:nvGraphicFramePr>
        <p:xfrm>
          <a:off x="609600" y="228600"/>
          <a:ext cx="8229600" cy="613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 AHCA Bill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Senate Bill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Insurers can </a:t>
                      </a:r>
                      <a:r>
                        <a:rPr lang="en-US" b="1" dirty="0" smtClean="0"/>
                        <a:t>charge older customers up to three times </a:t>
                      </a:r>
                      <a:r>
                        <a:rPr lang="en-US" dirty="0" smtClean="0"/>
                        <a:t>as much as they charge younger customers.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Insurers</a:t>
                      </a:r>
                      <a:r>
                        <a:rPr lang="en-US" baseline="0" dirty="0" smtClean="0"/>
                        <a:t> would be able to </a:t>
                      </a:r>
                      <a:r>
                        <a:rPr lang="en-US" b="1" baseline="0" dirty="0" smtClean="0"/>
                        <a:t>charge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older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customers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up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five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times</a:t>
                      </a:r>
                      <a:r>
                        <a:rPr lang="en-US" baseline="0" dirty="0" smtClean="0"/>
                        <a:t> as much as they charge younger customers.  States could change this ration.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Insurers can </a:t>
                      </a:r>
                      <a:r>
                        <a:rPr lang="en-US" b="1" dirty="0" smtClean="0"/>
                        <a:t>charge older customers up to five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times </a:t>
                      </a:r>
                      <a:r>
                        <a:rPr lang="en-US" dirty="0" smtClean="0"/>
                        <a:t>as much as they charge younger customers.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Individuals can contribute</a:t>
                      </a:r>
                      <a:r>
                        <a:rPr lang="en-US" baseline="0" dirty="0" smtClean="0"/>
                        <a:t> up to $3,400 and families up to $6,750 to pretax </a:t>
                      </a:r>
                      <a:r>
                        <a:rPr lang="en-US" b="1" baseline="0" dirty="0" smtClean="0"/>
                        <a:t>health saving accounts.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</a:t>
                      </a:r>
                      <a:r>
                        <a:rPr lang="en-US" baseline="0" dirty="0" smtClean="0"/>
                        <a:t> in 2018, individuals could contribute up to $6,550 and families could contribute up to $13,100 to pretax </a:t>
                      </a:r>
                      <a:r>
                        <a:rPr lang="en-US" b="1" baseline="0" dirty="0" smtClean="0"/>
                        <a:t>health savings accounts.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People can </a:t>
                      </a:r>
                      <a:r>
                        <a:rPr lang="en-US" b="1" dirty="0" smtClean="0"/>
                        <a:t>contribute</a:t>
                      </a:r>
                      <a:r>
                        <a:rPr lang="en-US" b="1" baseline="0" dirty="0" smtClean="0"/>
                        <a:t> more</a:t>
                      </a:r>
                      <a:r>
                        <a:rPr lang="en-US" baseline="0" dirty="0" smtClean="0"/>
                        <a:t> to their health savings accounts than under ACA.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high-risk pools created.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 would receive</a:t>
                      </a:r>
                      <a:r>
                        <a:rPr lang="en-US" baseline="0" dirty="0" smtClean="0"/>
                        <a:t> $130 billion over 10 years through a new Patient and State Stability Fund for </a:t>
                      </a:r>
                      <a:r>
                        <a:rPr lang="en-US" b="1" baseline="0" dirty="0" smtClean="0"/>
                        <a:t>high-risk pools </a:t>
                      </a:r>
                      <a:r>
                        <a:rPr lang="en-US" baseline="0" dirty="0" smtClean="0"/>
                        <a:t>and other programs to help sicker people.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stability fund would receive $112 billion over 10 years and would be aimed at </a:t>
                      </a:r>
                      <a:r>
                        <a:rPr lang="en-US" b="1" dirty="0" smtClean="0"/>
                        <a:t>reimbursing</a:t>
                      </a:r>
                      <a:r>
                        <a:rPr lang="en-US" b="1" baseline="0" dirty="0" smtClean="0"/>
                        <a:t> insurers </a:t>
                      </a:r>
                      <a:r>
                        <a:rPr lang="en-US" baseline="0" dirty="0" smtClean="0"/>
                        <a:t>who take big losses.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52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709005"/>
              </p:ext>
            </p:extLst>
          </p:nvPr>
        </p:nvGraphicFramePr>
        <p:xfrm>
          <a:off x="381000" y="457200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 AHCA Bill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Senate Bill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Medicaid is an </a:t>
                      </a:r>
                      <a:r>
                        <a:rPr lang="en-US" b="1" dirty="0" smtClean="0"/>
                        <a:t>entitlement program </a:t>
                      </a:r>
                      <a:r>
                        <a:rPr lang="en-US" dirty="0" smtClean="0"/>
                        <a:t>with open-ended</a:t>
                      </a:r>
                      <a:r>
                        <a:rPr lang="en-US" baseline="0" dirty="0" smtClean="0"/>
                        <a:t>, matching federal funds for anyone who qualifies.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Medicaid would be funded by giving</a:t>
                      </a:r>
                      <a:r>
                        <a:rPr lang="en-US" baseline="0" dirty="0" smtClean="0"/>
                        <a:t> states a </a:t>
                      </a:r>
                      <a:r>
                        <a:rPr lang="en-US" b="1" baseline="0" dirty="0" smtClean="0"/>
                        <a:t>per capital amount of block grant</a:t>
                      </a:r>
                      <a:r>
                        <a:rPr lang="en-US" baseline="0" dirty="0" smtClean="0"/>
                        <a:t> based on how much each state is spending, not adjusting for rising costs.  Overall, this is expected to substantially decreased federal funding.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Medicaid would be funded</a:t>
                      </a:r>
                      <a:r>
                        <a:rPr lang="en-US" baseline="0" dirty="0" smtClean="0"/>
                        <a:t> by giving states </a:t>
                      </a:r>
                      <a:r>
                        <a:rPr lang="en-US" b="1" baseline="0" dirty="0" smtClean="0"/>
                        <a:t>a per capita amount or block grant, beginning in 2021.</a:t>
                      </a:r>
                      <a:r>
                        <a:rPr lang="en-US" baseline="0" dirty="0" smtClean="0"/>
                        <a:t>  the amount would grow more slowly than in the House bill, meaning </a:t>
                      </a:r>
                      <a:r>
                        <a:rPr lang="en-US" b="1" baseline="0" dirty="0" smtClean="0"/>
                        <a:t>bigger spending cuts overall.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State</a:t>
                      </a:r>
                      <a:r>
                        <a:rPr lang="en-US" baseline="0" dirty="0" smtClean="0"/>
                        <a:t>s can </a:t>
                      </a:r>
                      <a:r>
                        <a:rPr lang="en-US" b="1" baseline="0" dirty="0" smtClean="0"/>
                        <a:t>expand Medicaid to cover people making up to 138 percent of the poverty line</a:t>
                      </a:r>
                      <a:r>
                        <a:rPr lang="en-US" baseline="0" dirty="0" smtClean="0"/>
                        <a:t>, and the federal government would cover an outsize portion of their costs.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r>
                        <a:rPr lang="en-US" baseline="0" dirty="0" smtClean="0"/>
                        <a:t> would </a:t>
                      </a:r>
                      <a:r>
                        <a:rPr lang="en-US" b="1" baseline="0" dirty="0" smtClean="0"/>
                        <a:t>not be able to expand Medicaid after this year. </a:t>
                      </a:r>
                      <a:r>
                        <a:rPr lang="en-US" baseline="0" dirty="0" smtClean="0"/>
                        <a:t> In states that do expand by the deadline, the federal government will pay a smaller portion of the cuss for people who sign up after 2019, making the expansion much more expensive for those states.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state that expand Medicaid, </a:t>
                      </a:r>
                      <a:r>
                        <a:rPr lang="en-US" b="1" dirty="0" smtClean="0"/>
                        <a:t>the federal</a:t>
                      </a:r>
                      <a:r>
                        <a:rPr lang="en-US" b="1" baseline="0" dirty="0" smtClean="0"/>
                        <a:t> government would pay a smaller portion of the cost starting in 2021. 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06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6465"/>
              </p:ext>
            </p:extLst>
          </p:nvPr>
        </p:nvGraphicFramePr>
        <p:xfrm>
          <a:off x="457200" y="3048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</a:t>
                      </a:r>
                      <a:r>
                        <a:rPr lang="en-US" baseline="0" dirty="0" smtClean="0"/>
                        <a:t> ACHA Bill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Senate Bill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Insurers are required to cover</a:t>
                      </a:r>
                      <a:r>
                        <a:rPr lang="en-US" baseline="0" dirty="0" smtClean="0"/>
                        <a:t> certain categories of </a:t>
                      </a:r>
                      <a:r>
                        <a:rPr lang="en-US" b="1" baseline="0" dirty="0" smtClean="0"/>
                        <a:t>essential health benefits</a:t>
                      </a:r>
                      <a:r>
                        <a:rPr lang="en-US" baseline="0" dirty="0" smtClean="0"/>
                        <a:t>, such as hospital visits and mental-health care.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 would be allowed to change what qualifies</a:t>
                      </a:r>
                      <a:r>
                        <a:rPr lang="en-US" baseline="0" dirty="0" smtClean="0"/>
                        <a:t> as an </a:t>
                      </a:r>
                      <a:r>
                        <a:rPr lang="en-US" b="1" baseline="0" dirty="0" smtClean="0"/>
                        <a:t>essential health benefit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States</a:t>
                      </a:r>
                      <a:r>
                        <a:rPr lang="en-US" baseline="0" dirty="0" smtClean="0"/>
                        <a:t> would be allowed to change what qualifies as an </a:t>
                      </a:r>
                      <a:r>
                        <a:rPr lang="en-US" b="1" baseline="0" dirty="0" smtClean="0"/>
                        <a:t>essential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health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benefit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Planned Parenthood </a:t>
                      </a:r>
                      <a:r>
                        <a:rPr lang="en-US" dirty="0" smtClean="0"/>
                        <a:t>is eligible for Medicaid reimbursements,</a:t>
                      </a:r>
                      <a:r>
                        <a:rPr lang="en-US" baseline="0" dirty="0" smtClean="0"/>
                        <a:t> but federal money cannot fund abortions.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Planned Parenthood</a:t>
                      </a:r>
                      <a:r>
                        <a:rPr lang="en-US" baseline="0" dirty="0" smtClean="0"/>
                        <a:t> would face </a:t>
                      </a:r>
                      <a:r>
                        <a:rPr lang="en-US" b="1" baseline="0" dirty="0" smtClean="0"/>
                        <a:t>a one-year Medicaid funding freeze.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Planned Parenthood</a:t>
                      </a:r>
                      <a:r>
                        <a:rPr lang="en-US" baseline="0" dirty="0" smtClean="0"/>
                        <a:t> would face a </a:t>
                      </a:r>
                      <a:r>
                        <a:rPr lang="en-US" b="1" baseline="0" dirty="0" smtClean="0"/>
                        <a:t>one-year Medicaid funding freeze. </a:t>
                      </a:r>
                      <a:endParaRPr lang="en-US" b="1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Caps </a:t>
                      </a:r>
                      <a:r>
                        <a:rPr lang="en-US" b="1" dirty="0" smtClean="0"/>
                        <a:t>on annual or lifetime coverage </a:t>
                      </a:r>
                      <a:r>
                        <a:rPr lang="en-US" dirty="0" smtClean="0"/>
                        <a:t>are banned for essential health benefits.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ban on caps itself is not changing, but because states could narrow what qualifies as an essential health benefit,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more types of care could face caps.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ban on caps itself</a:t>
                      </a:r>
                      <a:r>
                        <a:rPr lang="en-US" baseline="0" dirty="0" smtClean="0"/>
                        <a:t> is not changing, but </a:t>
                      </a:r>
                      <a:r>
                        <a:rPr lang="en-US" b="1" baseline="0" dirty="0" smtClean="0"/>
                        <a:t>states could opt out of the ban. 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249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895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Senate AHCA Bill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AHCA Bill</dc:title>
  <dc:creator>Tony</dc:creator>
  <cp:lastModifiedBy>Tony</cp:lastModifiedBy>
  <cp:revision>5</cp:revision>
  <dcterms:created xsi:type="dcterms:W3CDTF">2017-06-23T11:36:18Z</dcterms:created>
  <dcterms:modified xsi:type="dcterms:W3CDTF">2017-06-23T13:35:04Z</dcterms:modified>
</cp:coreProperties>
</file>