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89" r:id="rId3"/>
    <p:sldId id="256" r:id="rId4"/>
    <p:sldId id="282" r:id="rId5"/>
    <p:sldId id="281" r:id="rId6"/>
    <p:sldId id="285" r:id="rId7"/>
    <p:sldId id="284" r:id="rId8"/>
    <p:sldId id="288" r:id="rId9"/>
    <p:sldId id="287" r:id="rId10"/>
    <p:sldId id="269" r:id="rId11"/>
    <p:sldId id="266" r:id="rId12"/>
    <p:sldId id="278" r:id="rId13"/>
    <p:sldId id="276" r:id="rId14"/>
    <p:sldId id="290" r:id="rId15"/>
    <p:sldId id="274" r:id="rId1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20558A"/>
    <a:srgbClr val="39892F"/>
    <a:srgbClr val="007564"/>
    <a:srgbClr val="050D9E"/>
    <a:srgbClr val="E6DBC9"/>
    <a:srgbClr val="D0E3F1"/>
    <a:srgbClr val="6586B6"/>
    <a:srgbClr val="C4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257" autoAdjust="0"/>
  </p:normalViewPr>
  <p:slideViewPr>
    <p:cSldViewPr snapToGrid="0" snapToObjects="1">
      <p:cViewPr>
        <p:scale>
          <a:sx n="62" d="100"/>
          <a:sy n="62" d="100"/>
        </p:scale>
        <p:origin x="-24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634" y="-1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9559723367692"/>
          <c:y val="6.0110089409306816E-2"/>
          <c:w val="0.61817002841036217"/>
          <c:h val="0.8399283390472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2007/2008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Sheet1!$B$2</c:f>
              <c:numCache>
                <c:formatCode>_("$"* #,##0.00_);_("$"* \(#,##0.00\);_("$"* "-"??_);_(@_)</c:formatCode>
                <c:ptCount val="1"/>
                <c:pt idx="0">
                  <c:v>22160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2008/2009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Sheet1!$C$2</c:f>
              <c:numCache>
                <c:formatCode>_("$"* #,##0.00_);_("$"* \(#,##0.00\);_("$"* "-"??_);_(@_)</c:formatCode>
                <c:ptCount val="1"/>
                <c:pt idx="0">
                  <c:v>64132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2009/2010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Sheet1!$D$2</c:f>
              <c:numCache>
                <c:formatCode>_("$"* #,##0.00_);_("$"* \(#,##0.00\);_("$"* "-"??_);_(@_)</c:formatCode>
                <c:ptCount val="1"/>
                <c:pt idx="0">
                  <c:v>86496.88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2010/2011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Sheet1!$E$2</c:f>
              <c:numCache>
                <c:formatCode>_("$"* #,##0.00_);_("$"* \(#,##0.00\);_("$"* "-"??_);_(@_)</c:formatCode>
                <c:ptCount val="1"/>
                <c:pt idx="0">
                  <c:v>81435.62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2011/2012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Sheet1!$F$2</c:f>
              <c:numCache>
                <c:formatCode>_("$"* #,##0.00_);_("$"* \(#,##0.00\);_("$"* "-"??_);_(@_)</c:formatCode>
                <c:ptCount val="1"/>
                <c:pt idx="0">
                  <c:v>80991.359999999986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Sheet1!$G$2</c:f>
              <c:numCache>
                <c:formatCode>_("$"* #,##0.00_);_("$"* \(#,##0.00\);_("$"* "-"??_);_(@_)</c:formatCode>
                <c:ptCount val="1"/>
                <c:pt idx="0">
                  <c:v>91937.709999999992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Sheet1!$H$2</c:f>
              <c:numCache>
                <c:formatCode>_("$"* #,##0.00_);_("$"* \(#,##0.00\);_("$"* "-"??_);_(@_)</c:formatCode>
                <c:ptCount val="1"/>
                <c:pt idx="0">
                  <c:v>101320.87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Total Fund Campaign</c:v>
                </c:pt>
              </c:strCache>
            </c:strRef>
          </c:cat>
          <c:val>
            <c:numRef>
              <c:f>Sheet1!$I$2</c:f>
              <c:numCache>
                <c:formatCode>_("$"* #,##0.00_);_("$"* \(#,##0.00\);_("$"* "-"??_);_(@_)</c:formatCode>
                <c:ptCount val="1"/>
                <c:pt idx="0">
                  <c:v>133125.74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69088"/>
        <c:axId val="36979072"/>
      </c:barChart>
      <c:catAx>
        <c:axId val="36969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6979072"/>
        <c:crosses val="autoZero"/>
        <c:auto val="1"/>
        <c:lblAlgn val="ctr"/>
        <c:lblOffset val="100"/>
        <c:noMultiLvlLbl val="0"/>
      </c:catAx>
      <c:valAx>
        <c:axId val="36979072"/>
        <c:scaling>
          <c:orientation val="minMax"/>
          <c:min val="10000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3696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39492485428695E-2"/>
          <c:y val="3.8461538461538464E-2"/>
          <c:w val="0.94404377696993624"/>
          <c:h val="0.811507350916799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Employee Activities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</c:strCache>
            </c:strRef>
          </c:cat>
          <c:val>
            <c:numRef>
              <c:f>Sheet1!$B$2:$H$2</c:f>
              <c:numCache>
                <c:formatCode>"$"#,##0.0</c:formatCode>
                <c:ptCount val="7"/>
                <c:pt idx="0">
                  <c:v>1.3</c:v>
                </c:pt>
                <c:pt idx="1">
                  <c:v>8</c:v>
                </c:pt>
                <c:pt idx="2">
                  <c:v>6.2</c:v>
                </c:pt>
                <c:pt idx="3">
                  <c:v>12.2</c:v>
                </c:pt>
                <c:pt idx="4">
                  <c:v>7.2</c:v>
                </c:pt>
                <c:pt idx="5">
                  <c:v>12.7</c:v>
                </c:pt>
                <c:pt idx="6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27872"/>
        <c:axId val="43329408"/>
      </c:lineChart>
      <c:catAx>
        <c:axId val="4332787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329408"/>
        <c:crosses val="autoZero"/>
        <c:auto val="1"/>
        <c:lblAlgn val="ctr"/>
        <c:lblOffset val="100"/>
        <c:noMultiLvlLbl val="0"/>
      </c:catAx>
      <c:valAx>
        <c:axId val="4332940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433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C1F30-5B1B-4160-A816-BEB1166961E9}" type="doc">
      <dgm:prSet loTypeId="urn:microsoft.com/office/officeart/2005/8/layout/hProcess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0D99BE-1C1E-43AF-B264-9237023A1FD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6FE4DF4-B125-4BB0-A67E-3165874C1FE9}" type="parTrans" cxnId="{D1FB36D0-8372-47E9-A451-6859B813E51B}">
      <dgm:prSet/>
      <dgm:spPr/>
      <dgm:t>
        <a:bodyPr/>
        <a:lstStyle/>
        <a:p>
          <a:endParaRPr lang="en-US"/>
        </a:p>
      </dgm:t>
    </dgm:pt>
    <dgm:pt modelId="{704D9588-5BFB-42E7-9687-575428B6CDD3}" type="sibTrans" cxnId="{D1FB36D0-8372-47E9-A451-6859B813E51B}">
      <dgm:prSet/>
      <dgm:spPr/>
      <dgm:t>
        <a:bodyPr/>
        <a:lstStyle/>
        <a:p>
          <a:endParaRPr lang="en-US"/>
        </a:p>
      </dgm:t>
    </dgm:pt>
    <dgm:pt modelId="{D955F9E7-20AB-40C7-AF61-BDBDDB8FEA4E}">
      <dgm:prSet phldrT="[Text]" custT="1"/>
      <dgm:spPr/>
      <dgm:t>
        <a:bodyPr/>
        <a:lstStyle/>
        <a:p>
          <a:r>
            <a:rPr lang="en-US" sz="1900" dirty="0" smtClean="0"/>
            <a:t>Objective to increase the  amount of giving of leadership team</a:t>
          </a:r>
          <a:endParaRPr lang="en-US" sz="1900" dirty="0"/>
        </a:p>
      </dgm:t>
    </dgm:pt>
    <dgm:pt modelId="{34913088-4838-49E2-A330-6E90BBF825A0}" type="parTrans" cxnId="{1E393694-4D40-4686-BBEC-DD21D82DBE36}">
      <dgm:prSet/>
      <dgm:spPr/>
      <dgm:t>
        <a:bodyPr/>
        <a:lstStyle/>
        <a:p>
          <a:endParaRPr lang="en-US"/>
        </a:p>
      </dgm:t>
    </dgm:pt>
    <dgm:pt modelId="{E1056072-E7BF-487F-B741-7EBAE0A9500B}" type="sibTrans" cxnId="{1E393694-4D40-4686-BBEC-DD21D82DBE36}">
      <dgm:prSet/>
      <dgm:spPr/>
      <dgm:t>
        <a:bodyPr/>
        <a:lstStyle/>
        <a:p>
          <a:endParaRPr lang="en-US"/>
        </a:p>
      </dgm:t>
    </dgm:pt>
    <dgm:pt modelId="{C5959436-5044-426C-81EA-3C3796BCE304}">
      <dgm:prSet phldrT="[Text]" custT="1"/>
      <dgm:spPr/>
      <dgm:t>
        <a:bodyPr/>
        <a:lstStyle/>
        <a:p>
          <a:r>
            <a:rPr lang="en-US" sz="1900" dirty="0" smtClean="0"/>
            <a:t>Promoted giving of .5%+ of annual salary</a:t>
          </a:r>
          <a:endParaRPr lang="en-US" sz="1900" dirty="0"/>
        </a:p>
      </dgm:t>
    </dgm:pt>
    <dgm:pt modelId="{A4076D25-5CAB-4656-BFA3-C914130C39B5}" type="parTrans" cxnId="{CC5BB329-35C7-4C32-B7B0-765A0D25A214}">
      <dgm:prSet/>
      <dgm:spPr/>
      <dgm:t>
        <a:bodyPr/>
        <a:lstStyle/>
        <a:p>
          <a:endParaRPr lang="en-US"/>
        </a:p>
      </dgm:t>
    </dgm:pt>
    <dgm:pt modelId="{CFA11567-9AB4-4277-A1DD-1916C1E2BFA7}" type="sibTrans" cxnId="{CC5BB329-35C7-4C32-B7B0-765A0D25A214}">
      <dgm:prSet/>
      <dgm:spPr/>
      <dgm:t>
        <a:bodyPr/>
        <a:lstStyle/>
        <a:p>
          <a:endParaRPr lang="en-US"/>
        </a:p>
      </dgm:t>
    </dgm:pt>
    <dgm:pt modelId="{8BAC9D37-9CA6-4BAB-96A4-D91EF8F9ACD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Execute</a:t>
          </a:r>
          <a:endParaRPr lang="en-US" dirty="0"/>
        </a:p>
      </dgm:t>
    </dgm:pt>
    <dgm:pt modelId="{EC6C679E-C8FC-42AD-B436-812199769470}" type="parTrans" cxnId="{D0BCE237-EDAE-4C49-990E-16E0129EA887}">
      <dgm:prSet/>
      <dgm:spPr/>
      <dgm:t>
        <a:bodyPr/>
        <a:lstStyle/>
        <a:p>
          <a:endParaRPr lang="en-US"/>
        </a:p>
      </dgm:t>
    </dgm:pt>
    <dgm:pt modelId="{FB643A35-CD48-426A-8F06-8096E92E29A2}" type="sibTrans" cxnId="{D0BCE237-EDAE-4C49-990E-16E0129EA887}">
      <dgm:prSet/>
      <dgm:spPr/>
      <dgm:t>
        <a:bodyPr/>
        <a:lstStyle/>
        <a:p>
          <a:endParaRPr lang="en-US"/>
        </a:p>
      </dgm:t>
    </dgm:pt>
    <dgm:pt modelId="{0A1FF047-88FF-48C6-B02A-32F9AA02F6D5}">
      <dgm:prSet phldrT="[Text]" custT="1"/>
      <dgm:spPr/>
      <dgm:t>
        <a:bodyPr/>
        <a:lstStyle/>
        <a:p>
          <a:r>
            <a:rPr lang="en-US" sz="1900" dirty="0" smtClean="0"/>
            <a:t>Invited United Way and ARC to share testimonies</a:t>
          </a:r>
          <a:endParaRPr lang="en-US" sz="1900" dirty="0"/>
        </a:p>
      </dgm:t>
    </dgm:pt>
    <dgm:pt modelId="{2003EDB7-FC07-4F15-BF07-142E0AEB47E3}" type="parTrans" cxnId="{BAF40B91-3F04-4476-B697-B85AB086AE1E}">
      <dgm:prSet/>
      <dgm:spPr/>
      <dgm:t>
        <a:bodyPr/>
        <a:lstStyle/>
        <a:p>
          <a:endParaRPr lang="en-US"/>
        </a:p>
      </dgm:t>
    </dgm:pt>
    <dgm:pt modelId="{AA1D7D96-1F30-4C7D-8238-FA141046F01C}" type="sibTrans" cxnId="{BAF40B91-3F04-4476-B697-B85AB086AE1E}">
      <dgm:prSet/>
      <dgm:spPr/>
      <dgm:t>
        <a:bodyPr/>
        <a:lstStyle/>
        <a:p>
          <a:endParaRPr lang="en-US"/>
        </a:p>
      </dgm:t>
    </dgm:pt>
    <dgm:pt modelId="{33FAC882-21D6-46D9-820E-674046C8E2A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Results</a:t>
          </a:r>
          <a:endParaRPr lang="en-US" dirty="0"/>
        </a:p>
      </dgm:t>
    </dgm:pt>
    <dgm:pt modelId="{33F432CB-2EBF-4593-B480-A2E881CE3443}" type="parTrans" cxnId="{471B4E8C-69F4-42E4-910C-E77A82C44198}">
      <dgm:prSet/>
      <dgm:spPr/>
      <dgm:t>
        <a:bodyPr/>
        <a:lstStyle/>
        <a:p>
          <a:endParaRPr lang="en-US"/>
        </a:p>
      </dgm:t>
    </dgm:pt>
    <dgm:pt modelId="{AB4B6D9C-50D2-4206-92E6-A0872DF92B37}" type="sibTrans" cxnId="{471B4E8C-69F4-42E4-910C-E77A82C44198}">
      <dgm:prSet/>
      <dgm:spPr/>
      <dgm:t>
        <a:bodyPr/>
        <a:lstStyle/>
        <a:p>
          <a:endParaRPr lang="en-US"/>
        </a:p>
      </dgm:t>
    </dgm:pt>
    <dgm:pt modelId="{68525C65-89D5-4092-97D9-19608EB48AD9}">
      <dgm:prSet phldrT="[Text]" custT="1"/>
      <dgm:spPr/>
      <dgm:t>
        <a:bodyPr/>
        <a:lstStyle/>
        <a:p>
          <a:r>
            <a:rPr lang="en-US" sz="1900" dirty="0" smtClean="0"/>
            <a:t>74% gave to the Campaign; 7% increase over prior year</a:t>
          </a:r>
          <a:endParaRPr lang="en-US" sz="1900" dirty="0"/>
        </a:p>
      </dgm:t>
    </dgm:pt>
    <dgm:pt modelId="{55847C2B-9112-4C13-9C16-DEF7598E7CB3}" type="parTrans" cxnId="{1D3C0760-DF24-402C-8217-ABD5551DCDAE}">
      <dgm:prSet/>
      <dgm:spPr/>
      <dgm:t>
        <a:bodyPr/>
        <a:lstStyle/>
        <a:p>
          <a:endParaRPr lang="en-US"/>
        </a:p>
      </dgm:t>
    </dgm:pt>
    <dgm:pt modelId="{35822255-199B-4F77-839C-CE49B8DA63D2}" type="sibTrans" cxnId="{1D3C0760-DF24-402C-8217-ABD5551DCDAE}">
      <dgm:prSet/>
      <dgm:spPr/>
      <dgm:t>
        <a:bodyPr/>
        <a:lstStyle/>
        <a:p>
          <a:endParaRPr lang="en-US"/>
        </a:p>
      </dgm:t>
    </dgm:pt>
    <dgm:pt modelId="{833B2188-A667-49F2-B0F2-811C0192EFD6}">
      <dgm:prSet phldrT="[Text]" custT="1"/>
      <dgm:spPr/>
      <dgm:t>
        <a:bodyPr/>
        <a:lstStyle/>
        <a:p>
          <a:r>
            <a:rPr lang="en-US" sz="1900" dirty="0" smtClean="0"/>
            <a:t>Dollar amount per contributor almost doubled. Yielded over $14K more to the campaign</a:t>
          </a:r>
          <a:endParaRPr lang="en-US" sz="1900" dirty="0"/>
        </a:p>
      </dgm:t>
    </dgm:pt>
    <dgm:pt modelId="{BCC0912C-0479-4961-8ADB-4CCAE20DCBF0}" type="parTrans" cxnId="{CCBECF24-E4D1-4D63-8A08-1F5AD43BD79B}">
      <dgm:prSet/>
      <dgm:spPr/>
      <dgm:t>
        <a:bodyPr/>
        <a:lstStyle/>
        <a:p>
          <a:endParaRPr lang="en-US"/>
        </a:p>
      </dgm:t>
    </dgm:pt>
    <dgm:pt modelId="{26080B95-A664-47B3-AFC6-31EE435E83EB}" type="sibTrans" cxnId="{CCBECF24-E4D1-4D63-8A08-1F5AD43BD79B}">
      <dgm:prSet/>
      <dgm:spPr/>
      <dgm:t>
        <a:bodyPr/>
        <a:lstStyle/>
        <a:p>
          <a:endParaRPr lang="en-US"/>
        </a:p>
      </dgm:t>
    </dgm:pt>
    <dgm:pt modelId="{3C6DADAA-507E-432A-8817-B889BC62B6EC}">
      <dgm:prSet custT="1"/>
      <dgm:spPr/>
      <dgm:t>
        <a:bodyPr/>
        <a:lstStyle/>
        <a:p>
          <a:r>
            <a:rPr lang="en-US" sz="1900" dirty="0" smtClean="0"/>
            <a:t>Targeted communications from CEO and peers</a:t>
          </a:r>
        </a:p>
      </dgm:t>
    </dgm:pt>
    <dgm:pt modelId="{FF6B7D6F-7526-4005-9383-0B92FFEE2F4E}" type="parTrans" cxnId="{C987C1B6-CE38-4B6D-911F-4FF8413D9D13}">
      <dgm:prSet/>
      <dgm:spPr/>
      <dgm:t>
        <a:bodyPr/>
        <a:lstStyle/>
        <a:p>
          <a:endParaRPr lang="en-US"/>
        </a:p>
      </dgm:t>
    </dgm:pt>
    <dgm:pt modelId="{3212DA72-02C4-479D-B6E3-AE90F7BC99A2}" type="sibTrans" cxnId="{C987C1B6-CE38-4B6D-911F-4FF8413D9D13}">
      <dgm:prSet/>
      <dgm:spPr/>
      <dgm:t>
        <a:bodyPr/>
        <a:lstStyle/>
        <a:p>
          <a:endParaRPr lang="en-US"/>
        </a:p>
      </dgm:t>
    </dgm:pt>
    <dgm:pt modelId="{874CF32E-01B4-4A19-AFEA-A6817FEE0E3A}" type="pres">
      <dgm:prSet presAssocID="{0F0C1F30-5B1B-4160-A816-BEB116696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458DE-4D38-41AE-AD6B-FED4FA9A76F3}" type="pres">
      <dgm:prSet presAssocID="{AF0D99BE-1C1E-43AF-B264-9237023A1FD3}" presName="compositeNode" presStyleCnt="0">
        <dgm:presLayoutVars>
          <dgm:bulletEnabled val="1"/>
        </dgm:presLayoutVars>
      </dgm:prSet>
      <dgm:spPr/>
    </dgm:pt>
    <dgm:pt modelId="{27A5709F-F32B-4317-9406-B5EC0AA04AD9}" type="pres">
      <dgm:prSet presAssocID="{AF0D99BE-1C1E-43AF-B264-9237023A1FD3}" presName="bgRect" presStyleLbl="node1" presStyleIdx="0" presStyleCnt="3"/>
      <dgm:spPr/>
      <dgm:t>
        <a:bodyPr/>
        <a:lstStyle/>
        <a:p>
          <a:endParaRPr lang="en-US"/>
        </a:p>
      </dgm:t>
    </dgm:pt>
    <dgm:pt modelId="{34EF3964-F812-4864-9B3C-E975CB29D7B6}" type="pres">
      <dgm:prSet presAssocID="{AF0D99BE-1C1E-43AF-B264-9237023A1FD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BB143-685B-47E1-8266-AAA9E9AFD8FE}" type="pres">
      <dgm:prSet presAssocID="{AF0D99BE-1C1E-43AF-B264-9237023A1FD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A2829-7E34-44AE-B5D4-204E275DFDC6}" type="pres">
      <dgm:prSet presAssocID="{704D9588-5BFB-42E7-9687-575428B6CDD3}" presName="hSp" presStyleCnt="0"/>
      <dgm:spPr/>
    </dgm:pt>
    <dgm:pt modelId="{A820092F-FB21-4DB8-A006-39919C28CDC0}" type="pres">
      <dgm:prSet presAssocID="{704D9588-5BFB-42E7-9687-575428B6CDD3}" presName="vProcSp" presStyleCnt="0"/>
      <dgm:spPr/>
    </dgm:pt>
    <dgm:pt modelId="{F727E1F0-D6C1-4AA6-9F77-486DC4A50556}" type="pres">
      <dgm:prSet presAssocID="{704D9588-5BFB-42E7-9687-575428B6CDD3}" presName="vSp1" presStyleCnt="0"/>
      <dgm:spPr/>
    </dgm:pt>
    <dgm:pt modelId="{4A7A47D0-2AA6-4304-B13D-22380715330E}" type="pres">
      <dgm:prSet presAssocID="{704D9588-5BFB-42E7-9687-575428B6CDD3}" presName="simulatedConn" presStyleLbl="solidFgAcc1" presStyleIdx="0" presStyleCnt="2"/>
      <dgm:spPr/>
    </dgm:pt>
    <dgm:pt modelId="{04FCFB33-A2D6-44C5-BF34-54A822C6335E}" type="pres">
      <dgm:prSet presAssocID="{704D9588-5BFB-42E7-9687-575428B6CDD3}" presName="vSp2" presStyleCnt="0"/>
      <dgm:spPr/>
    </dgm:pt>
    <dgm:pt modelId="{9162B275-B124-4F04-8D6E-4C66683A4674}" type="pres">
      <dgm:prSet presAssocID="{704D9588-5BFB-42E7-9687-575428B6CDD3}" presName="sibTrans" presStyleCnt="0"/>
      <dgm:spPr/>
    </dgm:pt>
    <dgm:pt modelId="{999A3485-3D8E-4BF8-8CBE-EF874F19A1A1}" type="pres">
      <dgm:prSet presAssocID="{8BAC9D37-9CA6-4BAB-96A4-D91EF8F9ACD3}" presName="compositeNode" presStyleCnt="0">
        <dgm:presLayoutVars>
          <dgm:bulletEnabled val="1"/>
        </dgm:presLayoutVars>
      </dgm:prSet>
      <dgm:spPr/>
    </dgm:pt>
    <dgm:pt modelId="{8015332F-DC2C-4F68-8689-5518F31D6E49}" type="pres">
      <dgm:prSet presAssocID="{8BAC9D37-9CA6-4BAB-96A4-D91EF8F9ACD3}" presName="bgRect" presStyleLbl="node1" presStyleIdx="1" presStyleCnt="3" custScaleY="100000"/>
      <dgm:spPr/>
      <dgm:t>
        <a:bodyPr/>
        <a:lstStyle/>
        <a:p>
          <a:endParaRPr lang="en-US"/>
        </a:p>
      </dgm:t>
    </dgm:pt>
    <dgm:pt modelId="{94451337-2A35-4D48-A3FE-3FB539E16ABF}" type="pres">
      <dgm:prSet presAssocID="{8BAC9D37-9CA6-4BAB-96A4-D91EF8F9ACD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02E96-3043-4EDE-837C-0EEC654A67CD}" type="pres">
      <dgm:prSet presAssocID="{8BAC9D37-9CA6-4BAB-96A4-D91EF8F9ACD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5F87-22A8-4FC4-914D-EC41CC880024}" type="pres">
      <dgm:prSet presAssocID="{FB643A35-CD48-426A-8F06-8096E92E29A2}" presName="hSp" presStyleCnt="0"/>
      <dgm:spPr/>
    </dgm:pt>
    <dgm:pt modelId="{52883837-0874-4976-871D-0191D2360EA4}" type="pres">
      <dgm:prSet presAssocID="{FB643A35-CD48-426A-8F06-8096E92E29A2}" presName="vProcSp" presStyleCnt="0"/>
      <dgm:spPr/>
    </dgm:pt>
    <dgm:pt modelId="{67E28E9F-1FF6-486D-AFB5-C33764EACB3B}" type="pres">
      <dgm:prSet presAssocID="{FB643A35-CD48-426A-8F06-8096E92E29A2}" presName="vSp1" presStyleCnt="0"/>
      <dgm:spPr/>
    </dgm:pt>
    <dgm:pt modelId="{F80A9BF3-50B0-4A1D-BF59-F4D04F37F397}" type="pres">
      <dgm:prSet presAssocID="{FB643A35-CD48-426A-8F06-8096E92E29A2}" presName="simulatedConn" presStyleLbl="solidFgAcc1" presStyleIdx="1" presStyleCnt="2"/>
      <dgm:spPr/>
    </dgm:pt>
    <dgm:pt modelId="{E7EAEF53-16FF-4856-828F-922792725FDE}" type="pres">
      <dgm:prSet presAssocID="{FB643A35-CD48-426A-8F06-8096E92E29A2}" presName="vSp2" presStyleCnt="0"/>
      <dgm:spPr/>
    </dgm:pt>
    <dgm:pt modelId="{2743CEA6-8714-49E0-B3C9-6DBDCB243E7E}" type="pres">
      <dgm:prSet presAssocID="{FB643A35-CD48-426A-8F06-8096E92E29A2}" presName="sibTrans" presStyleCnt="0"/>
      <dgm:spPr/>
    </dgm:pt>
    <dgm:pt modelId="{67116A5B-2CA3-4248-8BD9-FE07F76FCFEC}" type="pres">
      <dgm:prSet presAssocID="{33FAC882-21D6-46D9-820E-674046C8E2A0}" presName="compositeNode" presStyleCnt="0">
        <dgm:presLayoutVars>
          <dgm:bulletEnabled val="1"/>
        </dgm:presLayoutVars>
      </dgm:prSet>
      <dgm:spPr/>
    </dgm:pt>
    <dgm:pt modelId="{125EEB4D-1457-468F-8400-CC8A173A571A}" type="pres">
      <dgm:prSet presAssocID="{33FAC882-21D6-46D9-820E-674046C8E2A0}" presName="bgRect" presStyleLbl="node1" presStyleIdx="2" presStyleCnt="3"/>
      <dgm:spPr/>
      <dgm:t>
        <a:bodyPr/>
        <a:lstStyle/>
        <a:p>
          <a:endParaRPr lang="en-US"/>
        </a:p>
      </dgm:t>
    </dgm:pt>
    <dgm:pt modelId="{3C0C88CC-8F6C-45DF-9BBE-08A8E8773E81}" type="pres">
      <dgm:prSet presAssocID="{33FAC882-21D6-46D9-820E-674046C8E2A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C3B7A-84DA-4CFC-BF3B-6E4828BF4E6B}" type="pres">
      <dgm:prSet presAssocID="{33FAC882-21D6-46D9-820E-674046C8E2A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87C1B6-CE38-4B6D-911F-4FF8413D9D13}" srcId="{8BAC9D37-9CA6-4BAB-96A4-D91EF8F9ACD3}" destId="{3C6DADAA-507E-432A-8817-B889BC62B6EC}" srcOrd="1" destOrd="0" parTransId="{FF6B7D6F-7526-4005-9383-0B92FFEE2F4E}" sibTransId="{3212DA72-02C4-479D-B6E3-AE90F7BC99A2}"/>
    <dgm:cxn modelId="{1E393694-4D40-4686-BBEC-DD21D82DBE36}" srcId="{AF0D99BE-1C1E-43AF-B264-9237023A1FD3}" destId="{D955F9E7-20AB-40C7-AF61-BDBDDB8FEA4E}" srcOrd="0" destOrd="0" parTransId="{34913088-4838-49E2-A330-6E90BBF825A0}" sibTransId="{E1056072-E7BF-487F-B741-7EBAE0A9500B}"/>
    <dgm:cxn modelId="{9B659A48-0F94-4413-AEFF-D13BB3C3C9F7}" type="presOf" srcId="{AF0D99BE-1C1E-43AF-B264-9237023A1FD3}" destId="{34EF3964-F812-4864-9B3C-E975CB29D7B6}" srcOrd="1" destOrd="0" presId="urn:microsoft.com/office/officeart/2005/8/layout/hProcess7"/>
    <dgm:cxn modelId="{37F66577-5C94-4651-B8E1-DBEB2E1DF5D7}" type="presOf" srcId="{68525C65-89D5-4092-97D9-19608EB48AD9}" destId="{E6DC3B7A-84DA-4CFC-BF3B-6E4828BF4E6B}" srcOrd="0" destOrd="0" presId="urn:microsoft.com/office/officeart/2005/8/layout/hProcess7"/>
    <dgm:cxn modelId="{8F4D59B4-FF0A-4867-9FBE-3A5084655363}" type="presOf" srcId="{8BAC9D37-9CA6-4BAB-96A4-D91EF8F9ACD3}" destId="{8015332F-DC2C-4F68-8689-5518F31D6E49}" srcOrd="0" destOrd="0" presId="urn:microsoft.com/office/officeart/2005/8/layout/hProcess7"/>
    <dgm:cxn modelId="{0F97F282-95D4-4D87-AA88-7046A763C4FD}" type="presOf" srcId="{33FAC882-21D6-46D9-820E-674046C8E2A0}" destId="{125EEB4D-1457-468F-8400-CC8A173A571A}" srcOrd="0" destOrd="0" presId="urn:microsoft.com/office/officeart/2005/8/layout/hProcess7"/>
    <dgm:cxn modelId="{CC5BB329-35C7-4C32-B7B0-765A0D25A214}" srcId="{AF0D99BE-1C1E-43AF-B264-9237023A1FD3}" destId="{C5959436-5044-426C-81EA-3C3796BCE304}" srcOrd="1" destOrd="0" parTransId="{A4076D25-5CAB-4656-BFA3-C914130C39B5}" sibTransId="{CFA11567-9AB4-4277-A1DD-1916C1E2BFA7}"/>
    <dgm:cxn modelId="{D0BCE237-EDAE-4C49-990E-16E0129EA887}" srcId="{0F0C1F30-5B1B-4160-A816-BEB1166961E9}" destId="{8BAC9D37-9CA6-4BAB-96A4-D91EF8F9ACD3}" srcOrd="1" destOrd="0" parTransId="{EC6C679E-C8FC-42AD-B436-812199769470}" sibTransId="{FB643A35-CD48-426A-8F06-8096E92E29A2}"/>
    <dgm:cxn modelId="{CCBECF24-E4D1-4D63-8A08-1F5AD43BD79B}" srcId="{33FAC882-21D6-46D9-820E-674046C8E2A0}" destId="{833B2188-A667-49F2-B0F2-811C0192EFD6}" srcOrd="1" destOrd="0" parTransId="{BCC0912C-0479-4961-8ADB-4CCAE20DCBF0}" sibTransId="{26080B95-A664-47B3-AFC6-31EE435E83EB}"/>
    <dgm:cxn modelId="{471B4E8C-69F4-42E4-910C-E77A82C44198}" srcId="{0F0C1F30-5B1B-4160-A816-BEB1166961E9}" destId="{33FAC882-21D6-46D9-820E-674046C8E2A0}" srcOrd="2" destOrd="0" parTransId="{33F432CB-2EBF-4593-B480-A2E881CE3443}" sibTransId="{AB4B6D9C-50D2-4206-92E6-A0872DF92B37}"/>
    <dgm:cxn modelId="{EBE78D78-82EF-45DB-B08B-888580AC3AC2}" type="presOf" srcId="{AF0D99BE-1C1E-43AF-B264-9237023A1FD3}" destId="{27A5709F-F32B-4317-9406-B5EC0AA04AD9}" srcOrd="0" destOrd="0" presId="urn:microsoft.com/office/officeart/2005/8/layout/hProcess7"/>
    <dgm:cxn modelId="{5B49A78C-EF93-41BB-AB43-253CDF61E597}" type="presOf" srcId="{33FAC882-21D6-46D9-820E-674046C8E2A0}" destId="{3C0C88CC-8F6C-45DF-9BBE-08A8E8773E81}" srcOrd="1" destOrd="0" presId="urn:microsoft.com/office/officeart/2005/8/layout/hProcess7"/>
    <dgm:cxn modelId="{2C330D02-5B47-489A-9BAF-63095882108F}" type="presOf" srcId="{0F0C1F30-5B1B-4160-A816-BEB1166961E9}" destId="{874CF32E-01B4-4A19-AFEA-A6817FEE0E3A}" srcOrd="0" destOrd="0" presId="urn:microsoft.com/office/officeart/2005/8/layout/hProcess7"/>
    <dgm:cxn modelId="{0F919094-1877-4B45-8E56-1AF30D4CB029}" type="presOf" srcId="{833B2188-A667-49F2-B0F2-811C0192EFD6}" destId="{E6DC3B7A-84DA-4CFC-BF3B-6E4828BF4E6B}" srcOrd="0" destOrd="1" presId="urn:microsoft.com/office/officeart/2005/8/layout/hProcess7"/>
    <dgm:cxn modelId="{2F6AF126-9A09-4CE1-8BFA-76FAB5461C25}" type="presOf" srcId="{D955F9E7-20AB-40C7-AF61-BDBDDB8FEA4E}" destId="{056BB143-685B-47E1-8266-AAA9E9AFD8FE}" srcOrd="0" destOrd="0" presId="urn:microsoft.com/office/officeart/2005/8/layout/hProcess7"/>
    <dgm:cxn modelId="{BAF40B91-3F04-4476-B697-B85AB086AE1E}" srcId="{8BAC9D37-9CA6-4BAB-96A4-D91EF8F9ACD3}" destId="{0A1FF047-88FF-48C6-B02A-32F9AA02F6D5}" srcOrd="0" destOrd="0" parTransId="{2003EDB7-FC07-4F15-BF07-142E0AEB47E3}" sibTransId="{AA1D7D96-1F30-4C7D-8238-FA141046F01C}"/>
    <dgm:cxn modelId="{D5B4F62D-EFAE-402E-B4AD-2D404E5B281A}" type="presOf" srcId="{3C6DADAA-507E-432A-8817-B889BC62B6EC}" destId="{68A02E96-3043-4EDE-837C-0EEC654A67CD}" srcOrd="0" destOrd="1" presId="urn:microsoft.com/office/officeart/2005/8/layout/hProcess7"/>
    <dgm:cxn modelId="{D1FB36D0-8372-47E9-A451-6859B813E51B}" srcId="{0F0C1F30-5B1B-4160-A816-BEB1166961E9}" destId="{AF0D99BE-1C1E-43AF-B264-9237023A1FD3}" srcOrd="0" destOrd="0" parTransId="{B6FE4DF4-B125-4BB0-A67E-3165874C1FE9}" sibTransId="{704D9588-5BFB-42E7-9687-575428B6CDD3}"/>
    <dgm:cxn modelId="{DAF45CF5-61B1-45E6-864D-A8706A911F06}" type="presOf" srcId="{0A1FF047-88FF-48C6-B02A-32F9AA02F6D5}" destId="{68A02E96-3043-4EDE-837C-0EEC654A67CD}" srcOrd="0" destOrd="0" presId="urn:microsoft.com/office/officeart/2005/8/layout/hProcess7"/>
    <dgm:cxn modelId="{45EA6A09-20C4-4D0D-B0A5-CC9A41F99A93}" type="presOf" srcId="{8BAC9D37-9CA6-4BAB-96A4-D91EF8F9ACD3}" destId="{94451337-2A35-4D48-A3FE-3FB539E16ABF}" srcOrd="1" destOrd="0" presId="urn:microsoft.com/office/officeart/2005/8/layout/hProcess7"/>
    <dgm:cxn modelId="{CA5B20AB-FDDF-42E1-AE8A-D7737975F192}" type="presOf" srcId="{C5959436-5044-426C-81EA-3C3796BCE304}" destId="{056BB143-685B-47E1-8266-AAA9E9AFD8FE}" srcOrd="0" destOrd="1" presId="urn:microsoft.com/office/officeart/2005/8/layout/hProcess7"/>
    <dgm:cxn modelId="{1D3C0760-DF24-402C-8217-ABD5551DCDAE}" srcId="{33FAC882-21D6-46D9-820E-674046C8E2A0}" destId="{68525C65-89D5-4092-97D9-19608EB48AD9}" srcOrd="0" destOrd="0" parTransId="{55847C2B-9112-4C13-9C16-DEF7598E7CB3}" sibTransId="{35822255-199B-4F77-839C-CE49B8DA63D2}"/>
    <dgm:cxn modelId="{D8F6368F-63F8-4A58-A162-68A6FCB832D9}" type="presParOf" srcId="{874CF32E-01B4-4A19-AFEA-A6817FEE0E3A}" destId="{1B1458DE-4D38-41AE-AD6B-FED4FA9A76F3}" srcOrd="0" destOrd="0" presId="urn:microsoft.com/office/officeart/2005/8/layout/hProcess7"/>
    <dgm:cxn modelId="{5FCE8A1A-3BEE-4A5C-9765-C22D50810CDF}" type="presParOf" srcId="{1B1458DE-4D38-41AE-AD6B-FED4FA9A76F3}" destId="{27A5709F-F32B-4317-9406-B5EC0AA04AD9}" srcOrd="0" destOrd="0" presId="urn:microsoft.com/office/officeart/2005/8/layout/hProcess7"/>
    <dgm:cxn modelId="{98F44289-6B5F-4D5B-BE17-13D3F7F10499}" type="presParOf" srcId="{1B1458DE-4D38-41AE-AD6B-FED4FA9A76F3}" destId="{34EF3964-F812-4864-9B3C-E975CB29D7B6}" srcOrd="1" destOrd="0" presId="urn:microsoft.com/office/officeart/2005/8/layout/hProcess7"/>
    <dgm:cxn modelId="{E6A336CE-0E45-4B25-A7C2-B34DAB7740C6}" type="presParOf" srcId="{1B1458DE-4D38-41AE-AD6B-FED4FA9A76F3}" destId="{056BB143-685B-47E1-8266-AAA9E9AFD8FE}" srcOrd="2" destOrd="0" presId="urn:microsoft.com/office/officeart/2005/8/layout/hProcess7"/>
    <dgm:cxn modelId="{E0019554-D959-4A8D-BE49-D7E99E2094BA}" type="presParOf" srcId="{874CF32E-01B4-4A19-AFEA-A6817FEE0E3A}" destId="{1B7A2829-7E34-44AE-B5D4-204E275DFDC6}" srcOrd="1" destOrd="0" presId="urn:microsoft.com/office/officeart/2005/8/layout/hProcess7"/>
    <dgm:cxn modelId="{3C2C0EEA-411D-4236-AAA9-2E5983AADB17}" type="presParOf" srcId="{874CF32E-01B4-4A19-AFEA-A6817FEE0E3A}" destId="{A820092F-FB21-4DB8-A006-39919C28CDC0}" srcOrd="2" destOrd="0" presId="urn:microsoft.com/office/officeart/2005/8/layout/hProcess7"/>
    <dgm:cxn modelId="{2C055B1B-0763-41FB-9240-7A215FF66D05}" type="presParOf" srcId="{A820092F-FB21-4DB8-A006-39919C28CDC0}" destId="{F727E1F0-D6C1-4AA6-9F77-486DC4A50556}" srcOrd="0" destOrd="0" presId="urn:microsoft.com/office/officeart/2005/8/layout/hProcess7"/>
    <dgm:cxn modelId="{9C86BA33-AFA0-4612-81F8-784AC752783C}" type="presParOf" srcId="{A820092F-FB21-4DB8-A006-39919C28CDC0}" destId="{4A7A47D0-2AA6-4304-B13D-22380715330E}" srcOrd="1" destOrd="0" presId="urn:microsoft.com/office/officeart/2005/8/layout/hProcess7"/>
    <dgm:cxn modelId="{7F1A13DA-588D-4CA1-9EB9-687F30EE7011}" type="presParOf" srcId="{A820092F-FB21-4DB8-A006-39919C28CDC0}" destId="{04FCFB33-A2D6-44C5-BF34-54A822C6335E}" srcOrd="2" destOrd="0" presId="urn:microsoft.com/office/officeart/2005/8/layout/hProcess7"/>
    <dgm:cxn modelId="{F1758FC7-4555-42C7-BF03-71E5C7446AFF}" type="presParOf" srcId="{874CF32E-01B4-4A19-AFEA-A6817FEE0E3A}" destId="{9162B275-B124-4F04-8D6E-4C66683A4674}" srcOrd="3" destOrd="0" presId="urn:microsoft.com/office/officeart/2005/8/layout/hProcess7"/>
    <dgm:cxn modelId="{239E7FD7-454B-4705-A353-E10F095C94F4}" type="presParOf" srcId="{874CF32E-01B4-4A19-AFEA-A6817FEE0E3A}" destId="{999A3485-3D8E-4BF8-8CBE-EF874F19A1A1}" srcOrd="4" destOrd="0" presId="urn:microsoft.com/office/officeart/2005/8/layout/hProcess7"/>
    <dgm:cxn modelId="{E1D7BE19-36EB-4A40-8C4A-14E4E7DE149F}" type="presParOf" srcId="{999A3485-3D8E-4BF8-8CBE-EF874F19A1A1}" destId="{8015332F-DC2C-4F68-8689-5518F31D6E49}" srcOrd="0" destOrd="0" presId="urn:microsoft.com/office/officeart/2005/8/layout/hProcess7"/>
    <dgm:cxn modelId="{19589CB4-5110-4322-8E2A-B64251DE753E}" type="presParOf" srcId="{999A3485-3D8E-4BF8-8CBE-EF874F19A1A1}" destId="{94451337-2A35-4D48-A3FE-3FB539E16ABF}" srcOrd="1" destOrd="0" presId="urn:microsoft.com/office/officeart/2005/8/layout/hProcess7"/>
    <dgm:cxn modelId="{CDF54577-5655-4971-8B9E-76368A90EA3B}" type="presParOf" srcId="{999A3485-3D8E-4BF8-8CBE-EF874F19A1A1}" destId="{68A02E96-3043-4EDE-837C-0EEC654A67CD}" srcOrd="2" destOrd="0" presId="urn:microsoft.com/office/officeart/2005/8/layout/hProcess7"/>
    <dgm:cxn modelId="{931641C6-6151-4601-ADC7-3B542135BEBF}" type="presParOf" srcId="{874CF32E-01B4-4A19-AFEA-A6817FEE0E3A}" destId="{4CF95F87-22A8-4FC4-914D-EC41CC880024}" srcOrd="5" destOrd="0" presId="urn:microsoft.com/office/officeart/2005/8/layout/hProcess7"/>
    <dgm:cxn modelId="{EC9A9377-F221-4089-815A-F8F465953535}" type="presParOf" srcId="{874CF32E-01B4-4A19-AFEA-A6817FEE0E3A}" destId="{52883837-0874-4976-871D-0191D2360EA4}" srcOrd="6" destOrd="0" presId="urn:microsoft.com/office/officeart/2005/8/layout/hProcess7"/>
    <dgm:cxn modelId="{8ECA44AB-2562-4FD4-A076-65965C00AF2C}" type="presParOf" srcId="{52883837-0874-4976-871D-0191D2360EA4}" destId="{67E28E9F-1FF6-486D-AFB5-C33764EACB3B}" srcOrd="0" destOrd="0" presId="urn:microsoft.com/office/officeart/2005/8/layout/hProcess7"/>
    <dgm:cxn modelId="{37ACF468-E143-41D2-9529-7A46DA9031DB}" type="presParOf" srcId="{52883837-0874-4976-871D-0191D2360EA4}" destId="{F80A9BF3-50B0-4A1D-BF59-F4D04F37F397}" srcOrd="1" destOrd="0" presId="urn:microsoft.com/office/officeart/2005/8/layout/hProcess7"/>
    <dgm:cxn modelId="{E8B27953-A9A4-4FEA-AF7F-0E6507C4FEC2}" type="presParOf" srcId="{52883837-0874-4976-871D-0191D2360EA4}" destId="{E7EAEF53-16FF-4856-828F-922792725FDE}" srcOrd="2" destOrd="0" presId="urn:microsoft.com/office/officeart/2005/8/layout/hProcess7"/>
    <dgm:cxn modelId="{58FFD190-104D-4E36-B6FA-3FBC484487B3}" type="presParOf" srcId="{874CF32E-01B4-4A19-AFEA-A6817FEE0E3A}" destId="{2743CEA6-8714-49E0-B3C9-6DBDCB243E7E}" srcOrd="7" destOrd="0" presId="urn:microsoft.com/office/officeart/2005/8/layout/hProcess7"/>
    <dgm:cxn modelId="{C492742F-624B-4534-8EF6-455D73CBA00C}" type="presParOf" srcId="{874CF32E-01B4-4A19-AFEA-A6817FEE0E3A}" destId="{67116A5B-2CA3-4248-8BD9-FE07F76FCFEC}" srcOrd="8" destOrd="0" presId="urn:microsoft.com/office/officeart/2005/8/layout/hProcess7"/>
    <dgm:cxn modelId="{F42601AC-C174-4668-A696-47355774E2F7}" type="presParOf" srcId="{67116A5B-2CA3-4248-8BD9-FE07F76FCFEC}" destId="{125EEB4D-1457-468F-8400-CC8A173A571A}" srcOrd="0" destOrd="0" presId="urn:microsoft.com/office/officeart/2005/8/layout/hProcess7"/>
    <dgm:cxn modelId="{8375834A-30AE-4C99-93EF-4FA217EE32DE}" type="presParOf" srcId="{67116A5B-2CA3-4248-8BD9-FE07F76FCFEC}" destId="{3C0C88CC-8F6C-45DF-9BBE-08A8E8773E81}" srcOrd="1" destOrd="0" presId="urn:microsoft.com/office/officeart/2005/8/layout/hProcess7"/>
    <dgm:cxn modelId="{062FA48B-003C-4027-A49B-F598773C3297}" type="presParOf" srcId="{67116A5B-2CA3-4248-8BD9-FE07F76FCFEC}" destId="{E6DC3B7A-84DA-4CFC-BF3B-6E4828BF4E6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5709F-F32B-4317-9406-B5EC0AA04AD9}">
      <dsp:nvSpPr>
        <dsp:cNvPr id="0" name=""/>
        <dsp:cNvSpPr/>
      </dsp:nvSpPr>
      <dsp:spPr>
        <a:xfrm>
          <a:off x="556" y="910781"/>
          <a:ext cx="2394401" cy="2873281"/>
        </a:xfrm>
        <a:prstGeom prst="roundRect">
          <a:avLst>
            <a:gd name="adj" fmla="val 5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Plan</a:t>
          </a:r>
          <a:endParaRPr lang="en-US" sz="2700" kern="1200" dirty="0"/>
        </a:p>
      </dsp:txBody>
      <dsp:txXfrm rot="16200000">
        <a:off x="-938048" y="1849386"/>
        <a:ext cx="2356090" cy="478880"/>
      </dsp:txXfrm>
    </dsp:sp>
    <dsp:sp modelId="{056BB143-685B-47E1-8266-AAA9E9AFD8FE}">
      <dsp:nvSpPr>
        <dsp:cNvPr id="0" name=""/>
        <dsp:cNvSpPr/>
      </dsp:nvSpPr>
      <dsp:spPr>
        <a:xfrm>
          <a:off x="479436" y="910781"/>
          <a:ext cx="1783828" cy="287328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Objective to increase the  amount of giving of leadership team</a:t>
          </a:r>
          <a:endParaRPr lang="en-U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Promoted giving of .5%+ of annual salary</a:t>
          </a:r>
          <a:endParaRPr lang="en-US" sz="1900" kern="1200" dirty="0"/>
        </a:p>
      </dsp:txBody>
      <dsp:txXfrm>
        <a:off x="479436" y="910781"/>
        <a:ext cx="1783828" cy="2873281"/>
      </dsp:txXfrm>
    </dsp:sp>
    <dsp:sp modelId="{8015332F-DC2C-4F68-8689-5518F31D6E49}">
      <dsp:nvSpPr>
        <dsp:cNvPr id="0" name=""/>
        <dsp:cNvSpPr/>
      </dsp:nvSpPr>
      <dsp:spPr>
        <a:xfrm>
          <a:off x="2478761" y="910781"/>
          <a:ext cx="2394401" cy="2873281"/>
        </a:xfrm>
        <a:prstGeom prst="roundRect">
          <a:avLst>
            <a:gd name="adj" fmla="val 5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Execute</a:t>
          </a:r>
          <a:endParaRPr lang="en-US" sz="2700" kern="1200" dirty="0"/>
        </a:p>
      </dsp:txBody>
      <dsp:txXfrm rot="16200000">
        <a:off x="1540156" y="1849386"/>
        <a:ext cx="2356090" cy="478880"/>
      </dsp:txXfrm>
    </dsp:sp>
    <dsp:sp modelId="{4A7A47D0-2AA6-4304-B13D-22380715330E}">
      <dsp:nvSpPr>
        <dsp:cNvPr id="0" name=""/>
        <dsp:cNvSpPr/>
      </dsp:nvSpPr>
      <dsp:spPr>
        <a:xfrm rot="5400000">
          <a:off x="2279727" y="3192937"/>
          <a:ext cx="422011" cy="3591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02E96-3043-4EDE-837C-0EEC654A67CD}">
      <dsp:nvSpPr>
        <dsp:cNvPr id="0" name=""/>
        <dsp:cNvSpPr/>
      </dsp:nvSpPr>
      <dsp:spPr>
        <a:xfrm>
          <a:off x="2957641" y="910781"/>
          <a:ext cx="1783828" cy="287328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Invited United Way and ARC to share testimonies</a:t>
          </a:r>
          <a:endParaRPr lang="en-U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Targeted communications from CEO and peers</a:t>
          </a:r>
        </a:p>
      </dsp:txBody>
      <dsp:txXfrm>
        <a:off x="2957641" y="910781"/>
        <a:ext cx="1783828" cy="2873281"/>
      </dsp:txXfrm>
    </dsp:sp>
    <dsp:sp modelId="{125EEB4D-1457-468F-8400-CC8A173A571A}">
      <dsp:nvSpPr>
        <dsp:cNvPr id="0" name=""/>
        <dsp:cNvSpPr/>
      </dsp:nvSpPr>
      <dsp:spPr>
        <a:xfrm>
          <a:off x="4956966" y="910781"/>
          <a:ext cx="2394401" cy="2873281"/>
        </a:xfrm>
        <a:prstGeom prst="roundRect">
          <a:avLst>
            <a:gd name="adj" fmla="val 5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Results</a:t>
          </a:r>
          <a:endParaRPr lang="en-US" sz="2700" kern="1200" dirty="0"/>
        </a:p>
      </dsp:txBody>
      <dsp:txXfrm rot="16200000">
        <a:off x="4018361" y="1849386"/>
        <a:ext cx="2356090" cy="478880"/>
      </dsp:txXfrm>
    </dsp:sp>
    <dsp:sp modelId="{F80A9BF3-50B0-4A1D-BF59-F4D04F37F397}">
      <dsp:nvSpPr>
        <dsp:cNvPr id="0" name=""/>
        <dsp:cNvSpPr/>
      </dsp:nvSpPr>
      <dsp:spPr>
        <a:xfrm rot="5400000">
          <a:off x="4757932" y="3192937"/>
          <a:ext cx="422011" cy="3591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C3B7A-84DA-4CFC-BF3B-6E4828BF4E6B}">
      <dsp:nvSpPr>
        <dsp:cNvPr id="0" name=""/>
        <dsp:cNvSpPr/>
      </dsp:nvSpPr>
      <dsp:spPr>
        <a:xfrm>
          <a:off x="5435846" y="910781"/>
          <a:ext cx="1783828" cy="287328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74% gave to the Campaign; 7% increase over prior year</a:t>
          </a:r>
          <a:endParaRPr lang="en-U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Dollar amount per contributor almost doubled. Yielded over $14K more to the campaign</a:t>
          </a:r>
          <a:endParaRPr lang="en-US" sz="1900" kern="1200" dirty="0"/>
        </a:p>
      </dsp:txBody>
      <dsp:txXfrm>
        <a:off x="5435846" y="910781"/>
        <a:ext cx="1783828" cy="287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0B1D-0B04-4261-BBAC-07C50F55B2F9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6EED8-9F64-4D7E-A0DA-4A2319A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F8047DDB-126B-4A25-BE2A-50E4ACB137D1}" type="datetimeFigureOut">
              <a:rPr lang="en-US" smtClean="0"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274E84A5-E446-4100-800C-75B3148DD5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6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2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1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4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6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850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CA0B1-41EA-4658-A446-EF15204FF0A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3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CA0B1-41EA-4658-A446-EF15204FF0A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3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839" indent="-17283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CA0B1-41EA-4658-A446-EF15204FF0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4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850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CA0B1-41EA-4658-A446-EF15204FF0A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E84A5-E446-4100-800C-75B3148DD5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1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CA0B1-41EA-4658-A446-EF15204FF0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6DBC9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ree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65" y="2138636"/>
            <a:ext cx="4947828" cy="515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05"/>
            <a:ext cx="9144000" cy="1866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1" y="5965386"/>
            <a:ext cx="2505933" cy="350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" y="5729933"/>
            <a:ext cx="1822499" cy="785193"/>
          </a:xfrm>
          <a:prstGeom prst="rect">
            <a:avLst/>
          </a:prstGeom>
        </p:spPr>
      </p:pic>
      <p:pic>
        <p:nvPicPr>
          <p:cNvPr id="3" name="Picture 2" descr="title-larg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481147"/>
            <a:ext cx="6870023" cy="15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5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83"/>
            <a:ext cx="832939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 kern="1000">
                <a:solidFill>
                  <a:srgbClr val="007564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61926" y="2591238"/>
            <a:ext cx="832466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91505"/>
            <a:ext cx="9143996" cy="1866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1" y="5965386"/>
            <a:ext cx="2505933" cy="3508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4" y="5729933"/>
            <a:ext cx="1822499" cy="7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77825" y="1337910"/>
            <a:ext cx="8405813" cy="365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400">
                <a:latin typeface="Arial"/>
                <a:cs typeface="Arial"/>
              </a:defRPr>
            </a:lvl2pPr>
            <a:lvl3pPr marL="914400" indent="0">
              <a:buNone/>
              <a:defRPr sz="20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1497" y="647315"/>
            <a:ext cx="8522141" cy="587580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0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2109" y="288600"/>
            <a:ext cx="8522141" cy="587580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800" b="1" i="0">
                <a:solidFill>
                  <a:srgbClr val="007564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91505"/>
            <a:ext cx="9143996" cy="1866493"/>
          </a:xfrm>
          <a:prstGeom prst="rect">
            <a:avLst/>
          </a:prstGeom>
        </p:spPr>
      </p:pic>
      <p:pic>
        <p:nvPicPr>
          <p:cNvPr id="3" name="Picture 2" descr="title-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71814"/>
            <a:ext cx="3560710" cy="799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03" y="4251551"/>
            <a:ext cx="2443913" cy="23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82"/>
            <a:ext cx="8329394" cy="1806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TMG Health + United Way </a:t>
            </a:r>
            <a:br>
              <a:rPr lang="en-US" dirty="0" smtClean="0"/>
            </a:br>
            <a:r>
              <a:rPr lang="en-US" dirty="0" smtClean="0"/>
              <a:t>Persistence and Truth</a:t>
            </a:r>
            <a:br>
              <a:rPr lang="en-US" dirty="0" smtClean="0"/>
            </a:br>
            <a:r>
              <a:rPr lang="en-US" sz="4000" i="1" dirty="0" smtClean="0">
                <a:latin typeface="Edwardian Script ITC" panose="030303020407070D0804" pitchFamily="66" charset="0"/>
              </a:rPr>
              <a:t>A Love Story</a:t>
            </a:r>
            <a:br>
              <a:rPr lang="en-US" sz="4000" i="1" dirty="0" smtClean="0">
                <a:latin typeface="Edwardian Script ITC" panose="030303020407070D0804" pitchFamily="66" charset="0"/>
              </a:rPr>
            </a:br>
            <a:endParaRPr lang="en-US" sz="4000" i="1" dirty="0"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26" y="3878163"/>
            <a:ext cx="8324668" cy="663357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 smtClean="0"/>
              <a:t>Gary </a:t>
            </a:r>
            <a:r>
              <a:rPr lang="en-US" i="1" dirty="0" err="1" smtClean="0"/>
              <a:t>Drapek</a:t>
            </a:r>
            <a:endParaRPr lang="en-US" i="1" dirty="0" smtClean="0"/>
          </a:p>
          <a:p>
            <a:r>
              <a:rPr lang="en-US" i="1" dirty="0" smtClean="0"/>
              <a:t>President &amp; CEO</a:t>
            </a:r>
          </a:p>
          <a:p>
            <a:r>
              <a:rPr lang="en-US" i="1" dirty="0" smtClean="0"/>
              <a:t>United Way of Lackawanna and Wayne </a:t>
            </a:r>
            <a:r>
              <a:rPr lang="en-US" i="1" dirty="0" smtClean="0"/>
              <a:t>Counties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8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TMG Health Incentives – Point System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66211"/>
              </p:ext>
            </p:extLst>
          </p:nvPr>
        </p:nvGraphicFramePr>
        <p:xfrm>
          <a:off x="1427460" y="1100439"/>
          <a:ext cx="6788150" cy="2748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713"/>
                <a:gridCol w="2483000"/>
                <a:gridCol w="1456437"/>
              </a:tblGrid>
              <a:tr h="856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Donation Level Names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Donation Levels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Suggested Points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GIVING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$10 - $100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HELPING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$101 - $300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SHARING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$301 - $500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CARING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$501 - $700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GROWING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$701 - $1000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50D9E"/>
                    </a:solidFill>
                  </a:tcPr>
                </a:tc>
              </a:tr>
              <a:tr h="288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REACHING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+$1001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74858" y="2854598"/>
            <a:ext cx="6258501" cy="2401548"/>
            <a:chOff x="174858" y="2854598"/>
            <a:chExt cx="6258501" cy="2401548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1813734" y="3849298"/>
              <a:ext cx="4619625" cy="1406848"/>
            </a:xfrm>
            <a:prstGeom prst="rect">
              <a:avLst/>
            </a:prstGeom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Prize Raffle </a:t>
              </a:r>
            </a:p>
            <a:p>
              <a:pPr marL="0" indent="0" algn="ctr">
                <a:buFont typeface="Arial"/>
                <a:buNone/>
              </a:pPr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rPr>
                <a:t>Use your points to enter the prize raffle for the prize(s) you want!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5731">
              <a:off x="174858" y="2854598"/>
              <a:ext cx="1571625" cy="198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3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TMG Health Incentives – Fast Responders</a:t>
            </a:r>
            <a:endParaRPr lang="en-US" dirty="0"/>
          </a:p>
        </p:txBody>
      </p:sp>
      <p:pic>
        <p:nvPicPr>
          <p:cNvPr id="5" name="Picture 4" descr="clock with 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32" y="1809415"/>
            <a:ext cx="2127054" cy="2505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0192" y="1189448"/>
            <a:ext cx="36125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Beat the Clock…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24016" y="1747033"/>
            <a:ext cx="3432514" cy="24505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0558A"/>
                </a:solidFill>
              </a:rPr>
              <a:t>Complete your pledge form in EDD by  </a:t>
            </a:r>
          </a:p>
          <a:p>
            <a:pPr marL="0" indent="0" algn="ctr">
              <a:buFont typeface="Arial"/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October 10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0558A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0558A"/>
                </a:solidFill>
              </a:rPr>
              <a:t>and receive DOUBLE points for the prize raffle.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9870" y="3971834"/>
            <a:ext cx="31531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…Double your Points!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84654" y="1645920"/>
            <a:ext cx="3051175" cy="31776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Create Your Own Charity Jeans Day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Free PTO Day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XBox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Night Away at Bed &amp; Breakfast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Limo to NYC from NE PA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$100 Visa Gift Card (5)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Year-Long FREE Jeans Days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$5 Eurest Voucher (25)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Preferred Parking (24)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TMG Health Incentives – Prize List</a:t>
            </a: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092825" y="1645920"/>
            <a:ext cx="3051175" cy="37720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Magazines.com Gift Card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$50 Amazon Gift Card (5)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$50 Barnes &amp; Noble Gift Card (5)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iPad Mini</a:t>
            </a:r>
            <a:endParaRPr lang="en-US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iPad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Galaxy Tab 4 (16 GB)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Amazon Fire HDX (16 GB)</a:t>
            </a:r>
            <a:endParaRPr lang="en-US" sz="1600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3215640" y="2476620"/>
            <a:ext cx="3051175" cy="27127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Beats Earbuds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Beats Headphones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Vizio 32” Smart TV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Jawbone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Wireless Computer Setup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12” Wireless Photo Frame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AppleTV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Hulu Plus 12 Month </a:t>
            </a:r>
            <a:r>
              <a:rPr lang="en-US" sz="1600" dirty="0" smtClean="0"/>
              <a:t>Subscription</a:t>
            </a:r>
            <a:endParaRPr lang="en-US" sz="1600" dirty="0"/>
          </a:p>
        </p:txBody>
      </p:sp>
      <p:pic>
        <p:nvPicPr>
          <p:cNvPr id="1026" name="Picture 2" descr="http://www.bowenfamilyfishingclassic.com/images/prizes/bffc_priz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13" y="876180"/>
            <a:ext cx="3023382" cy="14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TMG Health Incentives – Free United Way Day</a:t>
            </a:r>
            <a:endParaRPr lang="en-US" dirty="0"/>
          </a:p>
        </p:txBody>
      </p:sp>
      <p:pic>
        <p:nvPicPr>
          <p:cNvPr id="2050" name="Picture 2" descr="http://womenforhire.com/wp-content/uploads/2010/03/31r_vacationfinalcrop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7" y="1290233"/>
            <a:ext cx="4123169" cy="28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69490" y="1652365"/>
            <a:ext cx="39154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Receive a </a:t>
            </a:r>
            <a:r>
              <a:rPr lang="en-US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FREE Day Off for your contribution to the United Way. </a:t>
            </a:r>
          </a:p>
          <a:p>
            <a:pPr lvl="0"/>
            <a:endParaRPr lang="en-US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Qualifying Levels:</a:t>
            </a:r>
            <a:endParaRPr lang="en-US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lvl="0" indent="-2286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Exempt: $286 </a:t>
            </a:r>
            <a:r>
              <a:rPr lang="en-US" sz="16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nnual Contribution</a:t>
            </a:r>
            <a:endParaRPr lang="en-US" sz="16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lvl="0" indent="-2286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Non-Exempt: $208 Annual </a:t>
            </a:r>
          </a:p>
          <a:p>
            <a:pPr lvl="0"/>
            <a:r>
              <a:rPr lang="en-US" sz="16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   Contribution</a:t>
            </a:r>
            <a:endParaRPr lang="en-US" sz="1200" dirty="0">
              <a:solidFill>
                <a:srgbClr val="050D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7825" y="1609115"/>
            <a:ext cx="8405813" cy="284226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King of Prussia PA.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Pittsburg PA.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Amarillo TX.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1497" y="1234895"/>
            <a:ext cx="8522141" cy="58758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Expansion…..</a:t>
            </a:r>
            <a:endParaRPr lang="en-US" sz="36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4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2" descr="http://crestwoodcoc.org/site/wp-content/uploads/2011/09/Photoxpress-question-bub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2664632" y="1165741"/>
            <a:ext cx="3785142" cy="34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83"/>
            <a:ext cx="8329394" cy="846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history….</a:t>
            </a:r>
            <a:br>
              <a:rPr lang="en-US" dirty="0" smtClean="0"/>
            </a:br>
            <a:endParaRPr lang="en-US" sz="1800" i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9003"/>
            <a:ext cx="8324668" cy="6633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TAVIA" panose="00000400000000000000" pitchFamily="2" charset="2"/>
              </a:rPr>
              <a:t>War and Peace…the sequel </a:t>
            </a:r>
            <a:r>
              <a:rPr lang="en-US" sz="1400" dirty="0">
                <a:solidFill>
                  <a:schemeClr val="tx1"/>
                </a:solidFill>
                <a:latin typeface="BATAVIA" panose="00000400000000000000" pitchFamily="2" charset="2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BATAVIA" panose="00000400000000000000" pitchFamily="2" charset="2"/>
              </a:rPr>
            </a:br>
            <a:endParaRPr lang="en-US" i="1" dirty="0">
              <a:latin typeface="BATAVIA" panose="000004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1240" y="3825240"/>
            <a:ext cx="46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Yin-Yang of the name “United Way”</a:t>
            </a:r>
            <a:endParaRPr lang="en-US" sz="2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7825" y="1337909"/>
            <a:ext cx="8405813" cy="4242619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Obtain top-down support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Develop a collaborative </a:t>
            </a:r>
            <a:r>
              <a:rPr lang="en-US" dirty="0"/>
              <a:t>and </a:t>
            </a:r>
            <a:r>
              <a:rPr lang="en-US" dirty="0" smtClean="0"/>
              <a:t>diverse campaign committee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Know your numbers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Employee – Corporate – Leadership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Educate  and engage employees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Educational meetings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Community Fair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Campaign movie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Fundraisers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Winning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Campaign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United Way Campaign History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88923158"/>
              </p:ext>
            </p:extLst>
          </p:nvPr>
        </p:nvGraphicFramePr>
        <p:xfrm>
          <a:off x="524005" y="628094"/>
          <a:ext cx="8156531" cy="443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61776642"/>
              </p:ext>
            </p:extLst>
          </p:nvPr>
        </p:nvGraphicFramePr>
        <p:xfrm>
          <a:off x="2430048" y="1550831"/>
          <a:ext cx="4559475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0048" y="1287624"/>
            <a:ext cx="201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83000" y="1484868"/>
            <a:ext cx="3488275" cy="369332"/>
            <a:chOff x="5673017" y="773487"/>
            <a:chExt cx="3488275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673017" y="963992"/>
              <a:ext cx="690465" cy="0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442214" y="773487"/>
              <a:ext cx="2719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Fundraising Activities (000)</a:t>
              </a:r>
              <a:endParaRPr lang="en-US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5781368" y="876180"/>
            <a:ext cx="1474838" cy="5961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Leadership Strategy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00412976"/>
              </p:ext>
            </p:extLst>
          </p:nvPr>
        </p:nvGraphicFramePr>
        <p:xfrm>
          <a:off x="970982" y="264371"/>
          <a:ext cx="7351924" cy="469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7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7825" y="1270675"/>
            <a:ext cx="8405813" cy="365319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/>
              <a:t>Educational opportunity for employees to learn directly from agencies who are supported by the United Way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/>
              <a:t>Representatives from 21 partner agencies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500" dirty="0" smtClean="0"/>
              <a:t>Future expansion in 2015 to include other United Way chapters and agencies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United Way Community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“Fun” Raising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278" y="1206148"/>
            <a:ext cx="3903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Basket Auction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T-Shirt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Plant a Tree Sales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38" y="423410"/>
            <a:ext cx="3023252" cy="36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4" y="2721344"/>
            <a:ext cx="2743199" cy="148421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3" b="95551" l="9983" r="89988">
                        <a14:foregroundMark x1="42188" y1="84049" x2="42188" y2="84049"/>
                        <a14:foregroundMark x1="19300" y1="95551" x2="19300" y2="95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45"/>
          <a:stretch/>
        </p:blipFill>
        <p:spPr>
          <a:xfrm>
            <a:off x="3046375" y="2355143"/>
            <a:ext cx="2764963" cy="3117203"/>
          </a:xfrm>
          <a:prstGeom prst="rect">
            <a:avLst/>
          </a:prstGeom>
        </p:spPr>
      </p:pic>
      <p:pic>
        <p:nvPicPr>
          <p:cNvPr id="26" name="Picture 2" descr="Truffle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7169" b="16293"/>
          <a:stretch>
            <a:fillRect/>
          </a:stretch>
        </p:blipFill>
        <p:spPr bwMode="auto">
          <a:xfrm rot="20278722">
            <a:off x="2198864" y="2956850"/>
            <a:ext cx="1418038" cy="120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3" descr="basket - wine and cheese.bmp"/>
          <p:cNvPicPr>
            <a:picLocks noChangeAspect="1"/>
          </p:cNvPicPr>
          <p:nvPr/>
        </p:nvPicPr>
        <p:blipFill rotWithShape="1">
          <a:blip r:embed="rId8"/>
          <a:srcRect t="11995" b="10807"/>
          <a:stretch/>
        </p:blipFill>
        <p:spPr>
          <a:xfrm rot="20453407">
            <a:off x="242109" y="3112292"/>
            <a:ext cx="1783026" cy="16847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4480" r="4394" b="2591"/>
          <a:stretch/>
        </p:blipFill>
        <p:spPr>
          <a:xfrm rot="20756781">
            <a:off x="2133437" y="4059297"/>
            <a:ext cx="1328932" cy="1055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7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43283"/>
            <a:ext cx="76075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TMG Health Incentives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5703549" cy="1752600"/>
          </a:xfrm>
        </p:spPr>
        <p:txBody>
          <a:bodyPr/>
          <a:lstStyle/>
          <a:p>
            <a:r>
              <a:rPr lang="en-US" dirty="0" smtClean="0"/>
              <a:t>Contribute to Win!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481</Words>
  <Application>Microsoft Office PowerPoint</Application>
  <PresentationFormat>On-screen Show (4:3)</PresentationFormat>
  <Paragraphs>125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TMG Health + United Way  Persistence and Truth A Love Story </vt:lpstr>
      <vt:lpstr>Some history….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TMG Health Incentives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TMG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Kubicki</dc:creator>
  <cp:lastModifiedBy>GaryD</cp:lastModifiedBy>
  <cp:revision>100</cp:revision>
  <cp:lastPrinted>2016-06-08T11:45:58Z</cp:lastPrinted>
  <dcterms:created xsi:type="dcterms:W3CDTF">2013-10-23T13:58:54Z</dcterms:created>
  <dcterms:modified xsi:type="dcterms:W3CDTF">2016-06-08T12:33:45Z</dcterms:modified>
</cp:coreProperties>
</file>