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339" r:id="rId3"/>
    <p:sldId id="328" r:id="rId4"/>
    <p:sldId id="351" r:id="rId5"/>
    <p:sldId id="333" r:id="rId6"/>
    <p:sldId id="354" r:id="rId7"/>
    <p:sldId id="332" r:id="rId8"/>
    <p:sldId id="334" r:id="rId9"/>
    <p:sldId id="336" r:id="rId10"/>
    <p:sldId id="340" r:id="rId11"/>
    <p:sldId id="341" r:id="rId12"/>
    <p:sldId id="347" r:id="rId13"/>
    <p:sldId id="348" r:id="rId14"/>
    <p:sldId id="337" r:id="rId15"/>
    <p:sldId id="342" r:id="rId16"/>
    <p:sldId id="357" r:id="rId17"/>
    <p:sldId id="356" r:id="rId18"/>
    <p:sldId id="358" r:id="rId19"/>
    <p:sldId id="359" r:id="rId20"/>
    <p:sldId id="346" r:id="rId21"/>
    <p:sldId id="355" r:id="rId22"/>
    <p:sldId id="324" r:id="rId23"/>
    <p:sldId id="338" r:id="rId24"/>
    <p:sldId id="329" r:id="rId25"/>
    <p:sldId id="322" r:id="rId26"/>
    <p:sldId id="349" r:id="rId27"/>
    <p:sldId id="331" r:id="rId28"/>
    <p:sldId id="353" r:id="rId29"/>
    <p:sldId id="323"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167F"/>
    <a:srgbClr val="7C81B8"/>
    <a:srgbClr val="FF9600"/>
    <a:srgbClr val="FE230A"/>
    <a:srgbClr val="E6D7AA"/>
    <a:srgbClr val="CED0E4"/>
    <a:srgbClr val="B41428"/>
    <a:srgbClr val="505050"/>
    <a:srgbClr val="0000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40" autoAdjust="0"/>
    <p:restoredTop sz="95558" autoAdjust="0"/>
  </p:normalViewPr>
  <p:slideViewPr>
    <p:cSldViewPr>
      <p:cViewPr varScale="1">
        <p:scale>
          <a:sx n="111" d="100"/>
          <a:sy n="111" d="100"/>
        </p:scale>
        <p:origin x="1452" y="108"/>
      </p:cViewPr>
      <p:guideLst/>
    </p:cSldViewPr>
  </p:slideViewPr>
  <p:outlineViewPr>
    <p:cViewPr>
      <p:scale>
        <a:sx n="33" d="100"/>
        <a:sy n="33" d="100"/>
      </p:scale>
      <p:origin x="0" y="-5712"/>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7" d="100"/>
          <a:sy n="87" d="100"/>
        </p:scale>
        <p:origin x="3804" y="6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Inflation-adjusted dollars</c:v>
                </c:pt>
              </c:strCache>
            </c:strRef>
          </c:tx>
          <c:spPr>
            <a:solidFill>
              <a:srgbClr val="FF9600"/>
            </a:solidFill>
            <a:ln>
              <a:noFill/>
            </a:ln>
            <a:effectLst/>
          </c:spPr>
          <c:invertIfNegative val="0"/>
          <c:dPt>
            <c:idx val="3"/>
            <c:invertIfNegative val="0"/>
            <c:bubble3D val="0"/>
            <c:spPr>
              <a:solidFill>
                <a:srgbClr val="10167F"/>
              </a:solidFill>
              <a:ln>
                <a:noFill/>
              </a:ln>
              <a:effectLst/>
            </c:spPr>
          </c:dPt>
          <c:dPt>
            <c:idx val="4"/>
            <c:invertIfNegative val="0"/>
            <c:bubble3D val="0"/>
            <c:spPr>
              <a:solidFill>
                <a:srgbClr val="10167F"/>
              </a:solidFill>
              <a:ln>
                <a:noFill/>
              </a:ln>
              <a:effectLst/>
            </c:spPr>
          </c:dPt>
          <c:dPt>
            <c:idx val="5"/>
            <c:invertIfNegative val="0"/>
            <c:bubble3D val="0"/>
            <c:spPr>
              <a:solidFill>
                <a:srgbClr val="10167F"/>
              </a:solidFill>
              <a:ln>
                <a:noFill/>
              </a:ln>
              <a:effectLst/>
            </c:spPr>
          </c:dPt>
          <c:cat>
            <c:numRef>
              <c:f>Sheet1!$A$2:$A$12</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Sheet1!$B$2:$B$12</c:f>
              <c:numCache>
                <c:formatCode>General</c:formatCode>
                <c:ptCount val="11"/>
                <c:pt idx="0">
                  <c:v>310</c:v>
                </c:pt>
                <c:pt idx="1">
                  <c:v>325</c:v>
                </c:pt>
                <c:pt idx="2">
                  <c:v>315</c:v>
                </c:pt>
                <c:pt idx="3">
                  <c:v>320</c:v>
                </c:pt>
                <c:pt idx="4">
                  <c:v>310</c:v>
                </c:pt>
                <c:pt idx="5">
                  <c:v>300</c:v>
                </c:pt>
                <c:pt idx="6">
                  <c:v>305</c:v>
                </c:pt>
                <c:pt idx="7">
                  <c:v>305</c:v>
                </c:pt>
                <c:pt idx="8">
                  <c:v>310</c:v>
                </c:pt>
                <c:pt idx="9">
                  <c:v>310</c:v>
                </c:pt>
                <c:pt idx="10">
                  <c:v>320</c:v>
                </c:pt>
              </c:numCache>
            </c:numRef>
          </c:val>
        </c:ser>
        <c:dLbls>
          <c:showLegendKey val="0"/>
          <c:showVal val="0"/>
          <c:showCatName val="0"/>
          <c:showSerName val="0"/>
          <c:showPercent val="0"/>
          <c:showBubbleSize val="0"/>
        </c:dLbls>
        <c:gapWidth val="150"/>
        <c:axId val="279186008"/>
        <c:axId val="278572040"/>
      </c:barChart>
      <c:lineChart>
        <c:grouping val="standard"/>
        <c:varyColors val="0"/>
        <c:ser>
          <c:idx val="1"/>
          <c:order val="1"/>
          <c:tx>
            <c:strRef>
              <c:f>Sheet1!$C$1</c:f>
              <c:strCache>
                <c:ptCount val="1"/>
                <c:pt idx="0">
                  <c:v>Current dollars</c:v>
                </c:pt>
              </c:strCache>
            </c:strRef>
          </c:tx>
          <c:spPr>
            <a:ln w="28575" cap="rnd">
              <a:solidFill>
                <a:srgbClr val="FE230A"/>
              </a:solidFill>
              <a:round/>
            </a:ln>
            <a:effectLst/>
          </c:spPr>
          <c:marker>
            <c:symbol val="none"/>
          </c:marker>
          <c:cat>
            <c:numRef>
              <c:f>Sheet1!$A$2:$A$12</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Sheet1!$C$2:$C$12</c:f>
              <c:numCache>
                <c:formatCode>General</c:formatCode>
                <c:ptCount val="11"/>
                <c:pt idx="0">
                  <c:v>250</c:v>
                </c:pt>
                <c:pt idx="1">
                  <c:v>265</c:v>
                </c:pt>
                <c:pt idx="2">
                  <c:v>265</c:v>
                </c:pt>
                <c:pt idx="3">
                  <c:v>270</c:v>
                </c:pt>
                <c:pt idx="4">
                  <c:v>260</c:v>
                </c:pt>
                <c:pt idx="5">
                  <c:v>260</c:v>
                </c:pt>
                <c:pt idx="6">
                  <c:v>280</c:v>
                </c:pt>
                <c:pt idx="7">
                  <c:v>290</c:v>
                </c:pt>
                <c:pt idx="8">
                  <c:v>310</c:v>
                </c:pt>
                <c:pt idx="9">
                  <c:v>310</c:v>
                </c:pt>
                <c:pt idx="10">
                  <c:v>320</c:v>
                </c:pt>
              </c:numCache>
            </c:numRef>
          </c:val>
          <c:smooth val="0"/>
        </c:ser>
        <c:dLbls>
          <c:showLegendKey val="0"/>
          <c:showVal val="0"/>
          <c:showCatName val="0"/>
          <c:showSerName val="0"/>
          <c:showPercent val="0"/>
          <c:showBubbleSize val="0"/>
        </c:dLbls>
        <c:marker val="1"/>
        <c:smooth val="0"/>
        <c:axId val="279186008"/>
        <c:axId val="278572040"/>
      </c:lineChart>
      <c:catAx>
        <c:axId val="279186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8572040"/>
        <c:crosses val="autoZero"/>
        <c:auto val="1"/>
        <c:lblAlgn val="ctr"/>
        <c:lblOffset val="100"/>
        <c:noMultiLvlLbl val="0"/>
      </c:catAx>
      <c:valAx>
        <c:axId val="278572040"/>
        <c:scaling>
          <c:orientation val="minMax"/>
          <c:min val="175"/>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9186008"/>
        <c:crosses val="autoZero"/>
        <c:crossBetween val="between"/>
        <c:majorUnit val="2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1820987654321007E-2"/>
          <c:y val="0.118055468066492"/>
          <c:w val="0.84104938271604901"/>
          <c:h val="0.82611128608923901"/>
        </c:manualLayout>
      </c:layout>
      <c:pie3DChart>
        <c:varyColors val="1"/>
        <c:ser>
          <c:idx val="0"/>
          <c:order val="0"/>
          <c:tx>
            <c:strRef>
              <c:f>Sheet1!$B$1</c:f>
              <c:strCache>
                <c:ptCount val="1"/>
                <c:pt idx="0">
                  <c:v>Sales</c:v>
                </c:pt>
              </c:strCache>
            </c:strRef>
          </c:tx>
          <c:dPt>
            <c:idx val="0"/>
            <c:bubble3D val="0"/>
            <c:spPr>
              <a:solidFill>
                <a:srgbClr val="B41428"/>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rgbClr val="10167F"/>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rgbClr val="FF96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rgbClr val="7C81B8"/>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spPr>
              <a:solidFill>
                <a:srgbClr val="FE230A"/>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5"/>
            <c:bubble3D val="0"/>
            <c:explosion val="25"/>
            <c:spPr>
              <a:solidFill>
                <a:srgbClr val="B41428"/>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6"/>
            <c:bubble3D val="0"/>
            <c:spPr>
              <a:solidFill>
                <a:srgbClr val="00006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7"/>
            <c:bubble3D val="0"/>
            <c:spPr>
              <a:solidFill>
                <a:srgbClr val="50505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8"/>
            <c:bubble3D val="0"/>
            <c:spPr>
              <a:solidFill>
                <a:srgbClr val="FF96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9"/>
            <c:bubble3D val="0"/>
            <c:spPr>
              <a:solidFill>
                <a:srgbClr val="7C81B8"/>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2.16049382716051E-2"/>
                  <c:y val="-4.22222222222223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rgbClr val="B41428"/>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2.6234567901234601E-2"/>
                  <c:y val="8.8888888888888906E-3"/>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rgbClr val="10167F"/>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2.00617283950617E-2"/>
                  <c:y val="2.2222222222222199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rgbClr val="FF96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1.54320987654321E-3"/>
                  <c:y val="8.8888888888888906E-3"/>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rgbClr val="7C81B8"/>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2.6234567901234601E-2"/>
                  <c:y val="-2.0000000000000101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rgbClr val="FE230A"/>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5"/>
              <c:layout>
                <c:manualLayout>
                  <c:x val="-1.7682408900027799E-18"/>
                  <c:y val="8.8888888888888906E-3"/>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rgbClr val="B41428"/>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6"/>
              <c:layout>
                <c:manualLayout>
                  <c:x val="-0.13117283950617301"/>
                  <c:y val="-8.9101662292213502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rgbClr val="10167F"/>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7"/>
              <c:layout>
                <c:manualLayout>
                  <c:x val="-5.0925925925925999E-2"/>
                  <c:y val="-7.5091163604549399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rgbClr val="50505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8"/>
              <c:layout>
                <c:manualLayout>
                  <c:x val="4.7839445416545202E-2"/>
                  <c:y val="-8.9486001749781302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rgbClr val="FF96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467592592592599"/>
                      <c:h val="0.10863342082239701"/>
                    </c:manualLayout>
                  </c15:layout>
                </c:ext>
              </c:extLst>
            </c:dLbl>
            <c:dLbl>
              <c:idx val="9"/>
              <c:layout>
                <c:manualLayout>
                  <c:x val="0.10108024691358"/>
                  <c:y val="-2.7728083989501301E-2"/>
                </c:manualLayout>
              </c:layout>
              <c:spPr>
                <a:no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rgbClr val="7C81B8"/>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3689037134247101"/>
                      <c:h val="0.11464444444444399"/>
                    </c:manualLayout>
                  </c15:layout>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Sheet1!$A$2:$A$11</c:f>
              <c:strCache>
                <c:ptCount val="10"/>
                <c:pt idx="0">
                  <c:v>Religion</c:v>
                </c:pt>
                <c:pt idx="1">
                  <c:v>Education </c:v>
                </c:pt>
                <c:pt idx="2">
                  <c:v>Human Services</c:v>
                </c:pt>
                <c:pt idx="3">
                  <c:v>Gifts to Foundations</c:v>
                </c:pt>
                <c:pt idx="4">
                  <c:v>Health</c:v>
                </c:pt>
                <c:pt idx="5">
                  <c:v>Public-Society Benefit</c:v>
                </c:pt>
                <c:pt idx="6">
                  <c:v>Arts, Culture &amp; Humanities</c:v>
                </c:pt>
                <c:pt idx="7">
                  <c:v>International Affairs</c:v>
                </c:pt>
                <c:pt idx="8">
                  <c:v>Environment/Animals</c:v>
                </c:pt>
                <c:pt idx="9">
                  <c:v>Gifts to Individuals</c:v>
                </c:pt>
              </c:strCache>
            </c:strRef>
          </c:cat>
          <c:val>
            <c:numRef>
              <c:f>Sheet1!$B$2:$B$11</c:f>
              <c:numCache>
                <c:formatCode>0%</c:formatCode>
                <c:ptCount val="10"/>
                <c:pt idx="0">
                  <c:v>0.32</c:v>
                </c:pt>
                <c:pt idx="1">
                  <c:v>0.15</c:v>
                </c:pt>
                <c:pt idx="2">
                  <c:v>0.12</c:v>
                </c:pt>
                <c:pt idx="3">
                  <c:v>0.12</c:v>
                </c:pt>
                <c:pt idx="4">
                  <c:v>0.08</c:v>
                </c:pt>
                <c:pt idx="5">
                  <c:v>7.0000000000000007E-2</c:v>
                </c:pt>
                <c:pt idx="6">
                  <c:v>0.05</c:v>
                </c:pt>
                <c:pt idx="7">
                  <c:v>0.04</c:v>
                </c:pt>
                <c:pt idx="8">
                  <c:v>0.03</c:v>
                </c:pt>
                <c:pt idx="9">
                  <c:v>0.02</c:v>
                </c:pt>
              </c:numCache>
            </c:numRef>
          </c:val>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Total</c:v>
                </c:pt>
              </c:strCache>
            </c:strRef>
          </c:tx>
          <c:spPr>
            <a:solidFill>
              <a:srgbClr val="10167F"/>
            </a:solidFill>
            <a:ln>
              <a:noFill/>
            </a:ln>
            <a:effectLst/>
          </c:spPr>
          <c:invertIfNegative val="0"/>
          <c:cat>
            <c:numRef>
              <c:f>Sheet1!$A$2:$A$12</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Sheet1!$B$2:$B$12</c:f>
              <c:numCache>
                <c:formatCode>"$"#,##0.00_);[Red]\("$"#,##0.00\)</c:formatCode>
                <c:ptCount val="11"/>
                <c:pt idx="0">
                  <c:v>260.26</c:v>
                </c:pt>
                <c:pt idx="1">
                  <c:v>292.42999999999978</c:v>
                </c:pt>
                <c:pt idx="2">
                  <c:v>296.08999999999992</c:v>
                </c:pt>
                <c:pt idx="3">
                  <c:v>311.06</c:v>
                </c:pt>
                <c:pt idx="4">
                  <c:v>299.61</c:v>
                </c:pt>
                <c:pt idx="5">
                  <c:v>274.77999999999992</c:v>
                </c:pt>
                <c:pt idx="6">
                  <c:v>288.16000000000008</c:v>
                </c:pt>
                <c:pt idx="7">
                  <c:v>298.45</c:v>
                </c:pt>
                <c:pt idx="8">
                  <c:v>329.32</c:v>
                </c:pt>
                <c:pt idx="9">
                  <c:v>334.5</c:v>
                </c:pt>
                <c:pt idx="10">
                  <c:v>358.38</c:v>
                </c:pt>
              </c:numCache>
            </c:numRef>
          </c:val>
        </c:ser>
        <c:ser>
          <c:idx val="1"/>
          <c:order val="1"/>
          <c:tx>
            <c:strRef>
              <c:f>Sheet1!$L$1</c:f>
              <c:strCache>
                <c:ptCount val="1"/>
                <c:pt idx="0">
                  <c:v>Public-Society Benefit</c:v>
                </c:pt>
              </c:strCache>
            </c:strRef>
          </c:tx>
          <c:spPr>
            <a:solidFill>
              <a:srgbClr val="FF9600"/>
            </a:solidFill>
            <a:ln>
              <a:noFill/>
            </a:ln>
            <a:effectLst/>
          </c:spPr>
          <c:invertIfNegative val="0"/>
          <c:cat>
            <c:numRef>
              <c:f>Sheet1!$A$2:$A$12</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Sheet1!$L$2:$L$12</c:f>
              <c:numCache>
                <c:formatCode>"$"#,##0.00_);[Red]\("$"#,##0.00\)</c:formatCode>
                <c:ptCount val="11"/>
                <c:pt idx="0">
                  <c:v>17.66</c:v>
                </c:pt>
                <c:pt idx="1">
                  <c:v>20.76</c:v>
                </c:pt>
                <c:pt idx="2">
                  <c:v>23.16</c:v>
                </c:pt>
                <c:pt idx="3">
                  <c:v>19.989999999999981</c:v>
                </c:pt>
                <c:pt idx="4">
                  <c:v>17.95</c:v>
                </c:pt>
                <c:pt idx="5">
                  <c:v>17.309999999999999</c:v>
                </c:pt>
                <c:pt idx="6">
                  <c:v>19.21</c:v>
                </c:pt>
                <c:pt idx="7">
                  <c:v>22.23</c:v>
                </c:pt>
                <c:pt idx="8">
                  <c:v>23.48</c:v>
                </c:pt>
                <c:pt idx="9">
                  <c:v>25.02</c:v>
                </c:pt>
                <c:pt idx="10">
                  <c:v>26.29</c:v>
                </c:pt>
              </c:numCache>
            </c:numRef>
          </c:val>
        </c:ser>
        <c:dLbls>
          <c:showLegendKey val="0"/>
          <c:showVal val="0"/>
          <c:showCatName val="0"/>
          <c:showSerName val="0"/>
          <c:showPercent val="0"/>
          <c:showBubbleSize val="0"/>
        </c:dLbls>
        <c:gapWidth val="150"/>
        <c:overlap val="100"/>
        <c:axId val="278572432"/>
        <c:axId val="280358576"/>
      </c:barChart>
      <c:catAx>
        <c:axId val="278572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0358576"/>
        <c:crosses val="autoZero"/>
        <c:auto val="1"/>
        <c:lblAlgn val="ctr"/>
        <c:lblOffset val="100"/>
        <c:noMultiLvlLbl val="0"/>
      </c:catAx>
      <c:valAx>
        <c:axId val="28035857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quot;$&quot;#,##0_);[Red]\(&quot;$&quot;#,##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785724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explosion val="8"/>
            <c:spPr>
              <a:solidFill>
                <a:srgbClr val="10167F"/>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rgbClr val="FF96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rgbClr val="FE230A"/>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rgbClr val="7C81B8"/>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8.6419753086419901E-2"/>
                  <c:y val="9.4871794871794798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rgbClr val="10167F"/>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Lst>
            </c:dLbl>
            <c:dLbl>
              <c:idx val="1"/>
              <c:layout>
                <c:manualLayout>
                  <c:x val="-3.5364817800055599E-18"/>
                  <c:y val="-4.8717948717948698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rgbClr val="FF96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0"/>
                  <c:y val="-2.5641025641025699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rgbClr val="FE230A"/>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6.7901234567901203E-2"/>
                  <c:y val="-2.8205128205128199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rgbClr val="7C81B8"/>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Individuals</c:v>
                </c:pt>
                <c:pt idx="1">
                  <c:v>Foundations</c:v>
                </c:pt>
                <c:pt idx="2">
                  <c:v>Bequests</c:v>
                </c:pt>
                <c:pt idx="3">
                  <c:v>Corporations</c:v>
                </c:pt>
              </c:strCache>
            </c:strRef>
          </c:cat>
          <c:val>
            <c:numRef>
              <c:f>Sheet1!$B$2:$B$5</c:f>
              <c:numCache>
                <c:formatCode>0%</c:formatCode>
                <c:ptCount val="4"/>
                <c:pt idx="0">
                  <c:v>0.72</c:v>
                </c:pt>
                <c:pt idx="1">
                  <c:v>0.15</c:v>
                </c:pt>
                <c:pt idx="2">
                  <c:v>0.08</c:v>
                </c:pt>
                <c:pt idx="3">
                  <c:v>0.05</c:v>
                </c:pt>
              </c:numCache>
            </c:numRef>
          </c:val>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'[Chart in Microsoft PowerPoint]Overall '!$G$20</c:f>
              <c:strCache>
                <c:ptCount val="1"/>
                <c:pt idx="0">
                  <c:v>Campaign Total </c:v>
                </c:pt>
              </c:strCache>
            </c:strRef>
          </c:tx>
          <c:spPr>
            <a:ln w="28575" cap="rnd">
              <a:solidFill>
                <a:srgbClr val="7C81B8"/>
              </a:solidFill>
              <a:round/>
            </a:ln>
            <a:effectLst/>
          </c:spPr>
          <c:marker>
            <c:symbol val="none"/>
          </c:marker>
          <c:cat>
            <c:numRef>
              <c:f>'[Chart in Microsoft PowerPoint]Overall '!$E$21:$E$32</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'[Chart in Microsoft PowerPoint]Overall '!$G$21:$G$32</c:f>
              <c:numCache>
                <c:formatCode>0%</c:formatCode>
                <c:ptCount val="12"/>
                <c:pt idx="0">
                  <c:v>-1.1077318675580801E-3</c:v>
                </c:pt>
                <c:pt idx="1">
                  <c:v>4.3810482981536503E-2</c:v>
                </c:pt>
                <c:pt idx="2">
                  <c:v>9.1229567204447901E-2</c:v>
                </c:pt>
                <c:pt idx="3">
                  <c:v>0.30956265500778202</c:v>
                </c:pt>
                <c:pt idx="4">
                  <c:v>0.34414906100530901</c:v>
                </c:pt>
                <c:pt idx="5">
                  <c:v>0.29121197442847402</c:v>
                </c:pt>
                <c:pt idx="6">
                  <c:v>0.239827325693063</c:v>
                </c:pt>
                <c:pt idx="7">
                  <c:v>0.238444643698658</c:v>
                </c:pt>
                <c:pt idx="8">
                  <c:v>0.248163342162217</c:v>
                </c:pt>
                <c:pt idx="9">
                  <c:v>0.25711123094439597</c:v>
                </c:pt>
                <c:pt idx="10">
                  <c:v>0.228848217047883</c:v>
                </c:pt>
                <c:pt idx="11">
                  <c:v>0.208253105175878</c:v>
                </c:pt>
              </c:numCache>
            </c:numRef>
          </c:val>
          <c:smooth val="0"/>
        </c:ser>
        <c:ser>
          <c:idx val="1"/>
          <c:order val="1"/>
          <c:tx>
            <c:strRef>
              <c:f>'[Chart in Microsoft PowerPoint]Overall '!$I$20</c:f>
              <c:strCache>
                <c:ptCount val="1"/>
                <c:pt idx="0">
                  <c:v>Major Gifts Total </c:v>
                </c:pt>
              </c:strCache>
            </c:strRef>
          </c:tx>
          <c:spPr>
            <a:ln w="28575" cap="rnd">
              <a:solidFill>
                <a:srgbClr val="FF9600"/>
              </a:solidFill>
              <a:round/>
            </a:ln>
            <a:effectLst/>
          </c:spPr>
          <c:marker>
            <c:symbol val="none"/>
          </c:marker>
          <c:cat>
            <c:numRef>
              <c:f>'[Chart in Microsoft PowerPoint]Overall '!$E$21:$E$32</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'[Chart in Microsoft PowerPoint]Overall '!$I$21:$I$32</c:f>
              <c:numCache>
                <c:formatCode>0%</c:formatCode>
                <c:ptCount val="12"/>
                <c:pt idx="0">
                  <c:v>0</c:v>
                </c:pt>
                <c:pt idx="1">
                  <c:v>0.44429330706480602</c:v>
                </c:pt>
                <c:pt idx="2">
                  <c:v>0.67237166600663201</c:v>
                </c:pt>
                <c:pt idx="3">
                  <c:v>1.3206815007310311</c:v>
                </c:pt>
                <c:pt idx="4">
                  <c:v>1.4270983928308349</c:v>
                </c:pt>
                <c:pt idx="5">
                  <c:v>1.263139395099496</c:v>
                </c:pt>
                <c:pt idx="6">
                  <c:v>1.1829772715940201</c:v>
                </c:pt>
                <c:pt idx="7">
                  <c:v>1.3793510057558971</c:v>
                </c:pt>
                <c:pt idx="8">
                  <c:v>1.3812009527412941</c:v>
                </c:pt>
                <c:pt idx="9">
                  <c:v>1.4077980751967021</c:v>
                </c:pt>
                <c:pt idx="10">
                  <c:v>1.571332117763562</c:v>
                </c:pt>
                <c:pt idx="11">
                  <c:v>1.5924148474142299</c:v>
                </c:pt>
              </c:numCache>
            </c:numRef>
          </c:val>
          <c:smooth val="0"/>
        </c:ser>
        <c:ser>
          <c:idx val="2"/>
          <c:order val="2"/>
          <c:tx>
            <c:strRef>
              <c:f>'[Chart in Microsoft PowerPoint]Overall '!$K$20</c:f>
              <c:strCache>
                <c:ptCount val="1"/>
                <c:pt idx="0">
                  <c:v>Corporate Employee Giving Total </c:v>
                </c:pt>
              </c:strCache>
            </c:strRef>
          </c:tx>
          <c:spPr>
            <a:ln w="28575" cap="rnd">
              <a:solidFill>
                <a:srgbClr val="10167F"/>
              </a:solidFill>
              <a:round/>
            </a:ln>
            <a:effectLst/>
          </c:spPr>
          <c:marker>
            <c:symbol val="none"/>
          </c:marker>
          <c:cat>
            <c:numRef>
              <c:f>'[Chart in Microsoft PowerPoint]Overall '!$E$21:$E$32</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'[Chart in Microsoft PowerPoint]Overall '!$K$21:$K$32</c:f>
              <c:numCache>
                <c:formatCode>0%</c:formatCode>
                <c:ptCount val="12"/>
                <c:pt idx="0">
                  <c:v>0</c:v>
                </c:pt>
                <c:pt idx="1">
                  <c:v>1.53717560431659E-2</c:v>
                </c:pt>
                <c:pt idx="2">
                  <c:v>4.2232990909242103E-2</c:v>
                </c:pt>
                <c:pt idx="3">
                  <c:v>0.25097925958384398</c:v>
                </c:pt>
                <c:pt idx="4">
                  <c:v>0.26368208197717202</c:v>
                </c:pt>
                <c:pt idx="5">
                  <c:v>0.21987637386663</c:v>
                </c:pt>
                <c:pt idx="6">
                  <c:v>0.161734526062633</c:v>
                </c:pt>
                <c:pt idx="7">
                  <c:v>0.175447580932523</c:v>
                </c:pt>
                <c:pt idx="8">
                  <c:v>0.18040392315908099</c:v>
                </c:pt>
                <c:pt idx="9">
                  <c:v>0.21804106605961199</c:v>
                </c:pt>
                <c:pt idx="10">
                  <c:v>0.18103802886130399</c:v>
                </c:pt>
                <c:pt idx="11">
                  <c:v>0.157572147939848</c:v>
                </c:pt>
              </c:numCache>
            </c:numRef>
          </c:val>
          <c:smooth val="0"/>
        </c:ser>
        <c:dLbls>
          <c:showLegendKey val="0"/>
          <c:showVal val="0"/>
          <c:showCatName val="0"/>
          <c:showSerName val="0"/>
          <c:showPercent val="0"/>
          <c:showBubbleSize val="0"/>
        </c:dLbls>
        <c:smooth val="0"/>
        <c:axId val="280361712"/>
        <c:axId val="280357008"/>
      </c:lineChart>
      <c:catAx>
        <c:axId val="280361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80357008"/>
        <c:crosses val="autoZero"/>
        <c:auto val="1"/>
        <c:lblAlgn val="ctr"/>
        <c:lblOffset val="100"/>
        <c:noMultiLvlLbl val="0"/>
      </c:catAx>
      <c:valAx>
        <c:axId val="28035700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80361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F59BD31-E683-4D1D-B8F1-14F46F4EF489}" type="datetimeFigureOut">
              <a:rPr lang="en-US" smtClean="0"/>
              <a:t>6/14/2016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7C21DD9-9407-4FD1-8594-B641C6783E9B}" type="slidenum">
              <a:rPr lang="en-US" smtClean="0"/>
              <a:t>‹#›</a:t>
            </a:fld>
            <a:endParaRPr lang="en-US"/>
          </a:p>
        </p:txBody>
      </p:sp>
    </p:spTree>
    <p:extLst>
      <p:ext uri="{BB962C8B-B14F-4D97-AF65-F5344CB8AC3E}">
        <p14:creationId xmlns:p14="http://schemas.microsoft.com/office/powerpoint/2010/main" val="1218084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EF1DECC2-AC9A-4269-A283-DED3F7868E42}" type="datetimeFigureOut">
              <a:rPr lang="en-US" smtClean="0"/>
              <a:t>6/14/2016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73FCC5E-14B2-43DD-9D47-67896B666D9D}" type="slidenum">
              <a:rPr lang="en-US" smtClean="0"/>
              <a:t>‹#›</a:t>
            </a:fld>
            <a:endParaRPr lang="en-US"/>
          </a:p>
        </p:txBody>
      </p:sp>
    </p:spTree>
    <p:extLst>
      <p:ext uri="{BB962C8B-B14F-4D97-AF65-F5344CB8AC3E}">
        <p14:creationId xmlns:p14="http://schemas.microsoft.com/office/powerpoint/2010/main" val="137478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3FCC5E-14B2-43DD-9D47-67896B666D9D}" type="slidenum">
              <a:rPr lang="en-US" smtClean="0"/>
              <a:t>1</a:t>
            </a:fld>
            <a:endParaRPr lang="en-US"/>
          </a:p>
        </p:txBody>
      </p:sp>
    </p:spTree>
    <p:extLst>
      <p:ext uri="{BB962C8B-B14F-4D97-AF65-F5344CB8AC3E}">
        <p14:creationId xmlns:p14="http://schemas.microsoft.com/office/powerpoint/2010/main" val="1970387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used for previous graph.</a:t>
            </a:r>
            <a:endParaRPr lang="en-US" dirty="0"/>
          </a:p>
        </p:txBody>
      </p:sp>
      <p:sp>
        <p:nvSpPr>
          <p:cNvPr id="4" name="Slide Number Placeholder 3"/>
          <p:cNvSpPr>
            <a:spLocks noGrp="1"/>
          </p:cNvSpPr>
          <p:nvPr>
            <p:ph type="sldNum" sz="quarter" idx="10"/>
          </p:nvPr>
        </p:nvSpPr>
        <p:spPr/>
        <p:txBody>
          <a:bodyPr/>
          <a:lstStyle/>
          <a:p>
            <a:fld id="{473FCC5E-14B2-43DD-9D47-67896B666D9D}" type="slidenum">
              <a:rPr lang="en-US" smtClean="0"/>
              <a:t>10</a:t>
            </a:fld>
            <a:endParaRPr lang="en-US"/>
          </a:p>
        </p:txBody>
      </p:sp>
    </p:spTree>
    <p:extLst>
      <p:ext uri="{BB962C8B-B14F-4D97-AF65-F5344CB8AC3E}">
        <p14:creationId xmlns:p14="http://schemas.microsoft.com/office/powerpoint/2010/main" val="514681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3FCC5E-14B2-43DD-9D47-67896B666D9D}" type="slidenum">
              <a:rPr lang="en-US" smtClean="0"/>
              <a:t>11</a:t>
            </a:fld>
            <a:endParaRPr lang="en-US"/>
          </a:p>
        </p:txBody>
      </p:sp>
    </p:spTree>
    <p:extLst>
      <p:ext uri="{BB962C8B-B14F-4D97-AF65-F5344CB8AC3E}">
        <p14:creationId xmlns:p14="http://schemas.microsoft.com/office/powerpoint/2010/main" val="827425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3FCC5E-14B2-43DD-9D47-67896B666D9D}" type="slidenum">
              <a:rPr lang="en-US" smtClean="0"/>
              <a:t>12</a:t>
            </a:fld>
            <a:endParaRPr lang="en-US"/>
          </a:p>
        </p:txBody>
      </p:sp>
    </p:spTree>
    <p:extLst>
      <p:ext uri="{BB962C8B-B14F-4D97-AF65-F5344CB8AC3E}">
        <p14:creationId xmlns:p14="http://schemas.microsoft.com/office/powerpoint/2010/main" val="3557752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3FCC5E-14B2-43DD-9D47-67896B666D9D}" type="slidenum">
              <a:rPr lang="en-US" smtClean="0"/>
              <a:t>13</a:t>
            </a:fld>
            <a:endParaRPr lang="en-US"/>
          </a:p>
        </p:txBody>
      </p:sp>
    </p:spTree>
    <p:extLst>
      <p:ext uri="{BB962C8B-B14F-4D97-AF65-F5344CB8AC3E}">
        <p14:creationId xmlns:p14="http://schemas.microsoft.com/office/powerpoint/2010/main" val="3292285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 = 22,164</a:t>
            </a:r>
            <a:r>
              <a:rPr lang="en-US" baseline="0" dirty="0" smtClean="0"/>
              <a:t> households. </a:t>
            </a:r>
          </a:p>
          <a:p>
            <a:endParaRPr lang="en-US" baseline="0" dirty="0" smtClean="0"/>
          </a:p>
          <a:p>
            <a:r>
              <a:rPr lang="en-US" sz="1200" b="0" i="0" u="none" strike="noStrike" kern="1200" baseline="0" dirty="0" smtClean="0">
                <a:solidFill>
                  <a:schemeClr val="tx1"/>
                </a:solidFill>
                <a:latin typeface="+mn-lt"/>
                <a:ea typeface="+mn-ea"/>
                <a:cs typeface="+mn-cs"/>
              </a:rPr>
              <a:t>Source. Pennsylvania Budget and Policy Center based on Pennsylvania Department of Revenue data available</a:t>
            </a:r>
          </a:p>
          <a:p>
            <a:r>
              <a:rPr lang="en-US" sz="1200" b="0" i="0" u="none" strike="noStrike" kern="1200" baseline="0" dirty="0" smtClean="0">
                <a:solidFill>
                  <a:schemeClr val="tx1"/>
                </a:solidFill>
                <a:latin typeface="+mn-lt"/>
                <a:ea typeface="+mn-ea"/>
                <a:cs typeface="+mn-cs"/>
              </a:rPr>
              <a:t>Online at http://goo.gl/Fcj03</a:t>
            </a:r>
            <a:endParaRPr lang="en-US" dirty="0"/>
          </a:p>
        </p:txBody>
      </p:sp>
      <p:sp>
        <p:nvSpPr>
          <p:cNvPr id="4" name="Slide Number Placeholder 3"/>
          <p:cNvSpPr>
            <a:spLocks noGrp="1"/>
          </p:cNvSpPr>
          <p:nvPr>
            <p:ph type="sldNum" sz="quarter" idx="10"/>
          </p:nvPr>
        </p:nvSpPr>
        <p:spPr/>
        <p:txBody>
          <a:bodyPr/>
          <a:lstStyle/>
          <a:p>
            <a:fld id="{473FCC5E-14B2-43DD-9D47-67896B666D9D}" type="slidenum">
              <a:rPr lang="en-US" smtClean="0"/>
              <a:t>14</a:t>
            </a:fld>
            <a:endParaRPr lang="en-US"/>
          </a:p>
        </p:txBody>
      </p:sp>
    </p:spTree>
    <p:extLst>
      <p:ext uri="{BB962C8B-B14F-4D97-AF65-F5344CB8AC3E}">
        <p14:creationId xmlns:p14="http://schemas.microsoft.com/office/powerpoint/2010/main" val="50945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3FCC5E-14B2-43DD-9D47-67896B666D9D}" type="slidenum">
              <a:rPr lang="en-US" smtClean="0"/>
              <a:t>15</a:t>
            </a:fld>
            <a:endParaRPr lang="en-US"/>
          </a:p>
        </p:txBody>
      </p:sp>
    </p:spTree>
    <p:extLst>
      <p:ext uri="{BB962C8B-B14F-4D97-AF65-F5344CB8AC3E}">
        <p14:creationId xmlns:p14="http://schemas.microsoft.com/office/powerpoint/2010/main" val="3459911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 = 22,164</a:t>
            </a:r>
            <a:r>
              <a:rPr lang="en-US" baseline="0" dirty="0" smtClean="0"/>
              <a:t> households. </a:t>
            </a:r>
          </a:p>
          <a:p>
            <a:endParaRPr lang="en-US" baseline="0" dirty="0" smtClean="0"/>
          </a:p>
          <a:p>
            <a:r>
              <a:rPr lang="en-US" sz="1200" b="0" i="0" u="none" strike="noStrike" kern="1200" baseline="0" dirty="0" smtClean="0">
                <a:solidFill>
                  <a:schemeClr val="tx1"/>
                </a:solidFill>
                <a:latin typeface="+mn-lt"/>
                <a:ea typeface="+mn-ea"/>
                <a:cs typeface="+mn-cs"/>
              </a:rPr>
              <a:t>Source. Pennsylvania Budget and Policy Center based on Pennsylvania Department of Revenue data available</a:t>
            </a:r>
          </a:p>
          <a:p>
            <a:r>
              <a:rPr lang="en-US" sz="1200" b="0" i="0" u="none" strike="noStrike" kern="1200" baseline="0" dirty="0" smtClean="0">
                <a:solidFill>
                  <a:schemeClr val="tx1"/>
                </a:solidFill>
                <a:latin typeface="+mn-lt"/>
                <a:ea typeface="+mn-ea"/>
                <a:cs typeface="+mn-cs"/>
              </a:rPr>
              <a:t>Online at http://goo.gl/Fcj03</a:t>
            </a:r>
            <a:endParaRPr lang="en-US" dirty="0"/>
          </a:p>
        </p:txBody>
      </p:sp>
      <p:sp>
        <p:nvSpPr>
          <p:cNvPr id="4" name="Slide Number Placeholder 3"/>
          <p:cNvSpPr>
            <a:spLocks noGrp="1"/>
          </p:cNvSpPr>
          <p:nvPr>
            <p:ph type="sldNum" sz="quarter" idx="10"/>
          </p:nvPr>
        </p:nvSpPr>
        <p:spPr/>
        <p:txBody>
          <a:bodyPr/>
          <a:lstStyle/>
          <a:p>
            <a:fld id="{473FCC5E-14B2-43DD-9D47-67896B666D9D}" type="slidenum">
              <a:rPr lang="en-US" smtClean="0"/>
              <a:t>17</a:t>
            </a:fld>
            <a:endParaRPr lang="en-US"/>
          </a:p>
        </p:txBody>
      </p:sp>
    </p:spTree>
    <p:extLst>
      <p:ext uri="{BB962C8B-B14F-4D97-AF65-F5344CB8AC3E}">
        <p14:creationId xmlns:p14="http://schemas.microsoft.com/office/powerpoint/2010/main" val="13268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https://www.entrepreneur.com/article/241983 </a:t>
            </a:r>
          </a:p>
          <a:p>
            <a:endParaRPr lang="en-US" dirty="0" smtClean="0"/>
          </a:p>
          <a:p>
            <a:r>
              <a:rPr lang="en-US" u="sng" dirty="0" smtClean="0"/>
              <a:t>Major</a:t>
            </a:r>
            <a:r>
              <a:rPr lang="en-US" u="sng" baseline="0" dirty="0" smtClean="0"/>
              <a:t> gifts are a game-changer.  WHY?  6 simple reasons: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Major gifts, major impact: </a:t>
            </a:r>
            <a:r>
              <a:rPr lang="en-US" dirty="0" smtClean="0"/>
              <a:t>It you want to be able to accomplish bigger &amp; better aspects of your mission, you need to incorporate major giving.  If we want to continue</a:t>
            </a:r>
            <a:r>
              <a:rPr lang="en-US" baseline="0" dirty="0" smtClean="0"/>
              <a:t> moving the needle and supporting strategies and programs that are making a real difference, it has a price tag.  The reality is there is a big financial piece attached to those successes.  It takes big gifts to make a big change. </a:t>
            </a:r>
          </a:p>
          <a:p>
            <a:endParaRPr lang="en-US" baseline="0" dirty="0" smtClean="0"/>
          </a:p>
          <a:p>
            <a:r>
              <a:rPr lang="en-US" b="1" baseline="0" dirty="0" smtClean="0"/>
              <a:t>Effective &amp; efficient use of your resources: </a:t>
            </a:r>
            <a:r>
              <a:rPr lang="en-US" sz="1200" b="0" i="0" kern="1200" dirty="0" smtClean="0">
                <a:solidFill>
                  <a:schemeClr val="tx1"/>
                </a:solidFill>
                <a:effectLst/>
                <a:latin typeface="+mn-lt"/>
                <a:ea typeface="+mn-ea"/>
                <a:cs typeface="+mn-cs"/>
              </a:rPr>
              <a:t>To use an example with easy calculations, imagine that your organization regularly receives gifts right around the $25 range and rarely over that mark. A major gift of $1,000 from one donor is equivalent to 40 gifts of $25. The extra effort it would take to secure just one gift balances out when you consider just how many small gifts you would need to reach that number. Find the time and resources to combine both efforts and your fundraising total jumps up by $2,000 from 41, not 80, donors. </a:t>
            </a:r>
          </a:p>
          <a:p>
            <a:endParaRPr lang="en-US" sz="1200" b="0" i="0" kern="1200" baseline="0" dirty="0" smtClean="0">
              <a:solidFill>
                <a:schemeClr val="tx1"/>
              </a:solidFill>
              <a:effectLst/>
              <a:latin typeface="+mn-lt"/>
              <a:ea typeface="+mn-ea"/>
              <a:cs typeface="+mn-cs"/>
            </a:endParaRPr>
          </a:p>
          <a:p>
            <a:r>
              <a:rPr lang="en-US" sz="1200" b="1" i="0" kern="1200" baseline="0" dirty="0" smtClean="0">
                <a:solidFill>
                  <a:schemeClr val="tx1"/>
                </a:solidFill>
                <a:effectLst/>
                <a:latin typeface="+mn-lt"/>
                <a:ea typeface="+mn-ea"/>
                <a:cs typeface="+mn-cs"/>
              </a:rPr>
              <a:t>Real outcomes: </a:t>
            </a:r>
            <a:r>
              <a:rPr lang="en-US" sz="1200" b="0" i="0" kern="1200" baseline="0" dirty="0" smtClean="0">
                <a:solidFill>
                  <a:schemeClr val="tx1"/>
                </a:solidFill>
                <a:effectLst/>
                <a:latin typeface="+mn-lt"/>
                <a:ea typeface="+mn-ea"/>
                <a:cs typeface="+mn-cs"/>
              </a:rPr>
              <a:t>The mind of a major gift donor revolves around results, their ROI.  When you continue to communicate those results, you’re building loyalty over time, and that support will follow.  That financial backing usually grows with their level of interest and satisfaction with how their investments are being handled. </a:t>
            </a:r>
          </a:p>
          <a:p>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Long-term commitments:  </a:t>
            </a:r>
            <a:r>
              <a:rPr lang="en-US" sz="1200" b="0" i="0" kern="1200" dirty="0" smtClean="0">
                <a:solidFill>
                  <a:schemeClr val="tx1"/>
                </a:solidFill>
                <a:effectLst/>
                <a:latin typeface="+mn-lt"/>
                <a:ea typeface="+mn-ea"/>
                <a:cs typeface="+mn-cs"/>
              </a:rPr>
              <a:t>Start with</a:t>
            </a:r>
            <a:r>
              <a:rPr lang="en-US" sz="1200" b="0" i="0" kern="1200" baseline="0" dirty="0" smtClean="0">
                <a:solidFill>
                  <a:schemeClr val="tx1"/>
                </a:solidFill>
                <a:effectLst/>
                <a:latin typeface="+mn-lt"/>
                <a:ea typeface="+mn-ea"/>
                <a:cs typeface="+mn-cs"/>
              </a:rPr>
              <a:t> the end in mind. </a:t>
            </a:r>
            <a:r>
              <a:rPr lang="en-US" sz="1200" b="0" i="0" kern="1200" dirty="0" smtClean="0">
                <a:solidFill>
                  <a:schemeClr val="tx1"/>
                </a:solidFill>
                <a:effectLst/>
                <a:latin typeface="+mn-lt"/>
                <a:ea typeface="+mn-ea"/>
                <a:cs typeface="+mn-cs"/>
              </a:rPr>
              <a:t>Elevating average gift size is an excellent formula for growth over time.  Multi-year</a:t>
            </a:r>
            <a:r>
              <a:rPr lang="en-US" sz="1200" b="0" i="0" kern="1200" baseline="0" dirty="0" smtClean="0">
                <a:solidFill>
                  <a:schemeClr val="tx1"/>
                </a:solidFill>
                <a:effectLst/>
                <a:latin typeface="+mn-lt"/>
                <a:ea typeface="+mn-ea"/>
                <a:cs typeface="+mn-cs"/>
              </a:rPr>
              <a:t> commitments provide strong support for long-term community goals, lessening significant losses campaign to campaign.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r>
              <a:rPr lang="en-US" sz="1200" b="1" i="0" kern="1200" baseline="0" dirty="0" smtClean="0">
                <a:solidFill>
                  <a:schemeClr val="tx1"/>
                </a:solidFill>
                <a:effectLst/>
                <a:latin typeface="+mn-lt"/>
                <a:ea typeface="+mn-ea"/>
                <a:cs typeface="+mn-cs"/>
              </a:rPr>
              <a:t>Opportunity to position oneself or company in a positive light: </a:t>
            </a:r>
            <a:r>
              <a:rPr lang="en-US" sz="1200" b="0" i="0" kern="1200" baseline="0" dirty="0" smtClean="0">
                <a:solidFill>
                  <a:schemeClr val="tx1"/>
                </a:solidFill>
                <a:effectLst/>
                <a:latin typeface="+mn-lt"/>
                <a:ea typeface="+mn-ea"/>
                <a:cs typeface="+mn-cs"/>
              </a:rPr>
              <a:t>Successful business people benefit by giving to charitable causes.  Being apart of the Tocqueville Society puts them and their organization on the map; it’s a who’s who of powerful individuals. Membership brings powerful people together, and those connections are an invaluable resource.  Also, by building a culture of giving, leaders are building respect and a good reputation throughout their community.  Employees respect leaders who do good.  When businesses help other people, those people tend to want to support the company in return.  Their contributions result in a better place to live and work for the company, its employees and the people who live there already. Expectations and giving fall from the top-down.  “Philanthropy is the gateway to power.” </a:t>
            </a:r>
          </a:p>
          <a:p>
            <a:endParaRPr lang="en-US" sz="1200" b="0" i="0" kern="1200" baseline="0" dirty="0" smtClean="0">
              <a:solidFill>
                <a:schemeClr val="tx1"/>
              </a:solidFill>
              <a:effectLst/>
              <a:latin typeface="+mn-lt"/>
              <a:ea typeface="+mn-ea"/>
              <a:cs typeface="+mn-cs"/>
            </a:endParaRPr>
          </a:p>
          <a:p>
            <a:r>
              <a:rPr lang="en-US" sz="1200" b="1" i="0" kern="1200" baseline="0" dirty="0" smtClean="0">
                <a:solidFill>
                  <a:schemeClr val="tx1"/>
                </a:solidFill>
                <a:effectLst/>
                <a:latin typeface="+mn-lt"/>
                <a:ea typeface="+mn-ea"/>
                <a:cs typeface="+mn-cs"/>
              </a:rPr>
              <a:t>Trust:  </a:t>
            </a:r>
            <a:r>
              <a:rPr lang="en-US" sz="1200" b="0" i="0" kern="1200" baseline="0" dirty="0" smtClean="0">
                <a:solidFill>
                  <a:schemeClr val="tx1"/>
                </a:solidFill>
                <a:effectLst/>
                <a:latin typeface="+mn-lt"/>
                <a:ea typeface="+mn-ea"/>
                <a:cs typeface="+mn-cs"/>
              </a:rPr>
              <a:t>Be transparent and to-the-point.  Major gifts donors are usually very busy individuals.  They want to know specifics, why and how they are an integral part in all of this, and see accountability.   When they trust the team and the work being done, they will invest more and help rally </a:t>
            </a:r>
            <a:r>
              <a:rPr lang="en-US" sz="1200" b="0" i="1" kern="1200" baseline="0" dirty="0" smtClean="0">
                <a:solidFill>
                  <a:schemeClr val="tx1"/>
                </a:solidFill>
                <a:effectLst/>
                <a:latin typeface="+mn-lt"/>
                <a:ea typeface="+mn-ea"/>
                <a:cs typeface="+mn-cs"/>
              </a:rPr>
              <a:t>other</a:t>
            </a:r>
            <a:r>
              <a:rPr lang="en-US" sz="1200" b="0" i="0" kern="1200" baseline="0" dirty="0" smtClean="0">
                <a:solidFill>
                  <a:schemeClr val="tx1"/>
                </a:solidFill>
                <a:effectLst/>
                <a:latin typeface="+mn-lt"/>
                <a:ea typeface="+mn-ea"/>
                <a:cs typeface="+mn-cs"/>
              </a:rPr>
              <a:t> individuals to invest as well.  People give to people. It always has been and always will be about relationships. </a:t>
            </a:r>
          </a:p>
        </p:txBody>
      </p:sp>
      <p:sp>
        <p:nvSpPr>
          <p:cNvPr id="4" name="Slide Number Placeholder 3"/>
          <p:cNvSpPr>
            <a:spLocks noGrp="1"/>
          </p:cNvSpPr>
          <p:nvPr>
            <p:ph type="sldNum" sz="quarter" idx="10"/>
          </p:nvPr>
        </p:nvSpPr>
        <p:spPr/>
        <p:txBody>
          <a:bodyPr/>
          <a:lstStyle/>
          <a:p>
            <a:fld id="{473FCC5E-14B2-43DD-9D47-67896B666D9D}" type="slidenum">
              <a:rPr lang="en-US" smtClean="0"/>
              <a:t>18</a:t>
            </a:fld>
            <a:endParaRPr lang="en-US"/>
          </a:p>
        </p:txBody>
      </p:sp>
    </p:spTree>
    <p:extLst>
      <p:ext uri="{BB962C8B-B14F-4D97-AF65-F5344CB8AC3E}">
        <p14:creationId xmlns:p14="http://schemas.microsoft.com/office/powerpoint/2010/main" val="1019327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3FCC5E-14B2-43DD-9D47-67896B666D9D}" type="slidenum">
              <a:rPr lang="en-US" smtClean="0"/>
              <a:t>20</a:t>
            </a:fld>
            <a:endParaRPr lang="en-US"/>
          </a:p>
        </p:txBody>
      </p:sp>
    </p:spTree>
    <p:extLst>
      <p:ext uri="{BB962C8B-B14F-4D97-AF65-F5344CB8AC3E}">
        <p14:creationId xmlns:p14="http://schemas.microsoft.com/office/powerpoint/2010/main" val="1161546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https://www.entrepreneur.com/article/241983 </a:t>
            </a:r>
          </a:p>
          <a:p>
            <a:endParaRPr lang="en-US" dirty="0" smtClean="0"/>
          </a:p>
          <a:p>
            <a:r>
              <a:rPr lang="en-US" u="sng" dirty="0" smtClean="0"/>
              <a:t>Major</a:t>
            </a:r>
            <a:r>
              <a:rPr lang="en-US" u="sng" baseline="0" dirty="0" smtClean="0"/>
              <a:t> gifts are a game-changer.  WHY?  6 simple reasons: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Major gifts, major impact: </a:t>
            </a:r>
            <a:r>
              <a:rPr lang="en-US" dirty="0" smtClean="0"/>
              <a:t>It you want to be able to accomplish bigger &amp; better aspects of your mission, you need to incorporate major giving.  If we want to continue</a:t>
            </a:r>
            <a:r>
              <a:rPr lang="en-US" baseline="0" dirty="0" smtClean="0"/>
              <a:t> moving the needle and supporting strategies and programs that are making a real difference, it has a price tag.  The reality is there is a big financial piece attached to those successes.  It takes big gifts to make a big change. </a:t>
            </a:r>
          </a:p>
          <a:p>
            <a:endParaRPr lang="en-US" baseline="0" dirty="0" smtClean="0"/>
          </a:p>
          <a:p>
            <a:r>
              <a:rPr lang="en-US" b="1" baseline="0" dirty="0" smtClean="0"/>
              <a:t>Effective &amp; efficient use of your resources: </a:t>
            </a:r>
            <a:r>
              <a:rPr lang="en-US" sz="1200" b="0" i="0" kern="1200" dirty="0" smtClean="0">
                <a:solidFill>
                  <a:schemeClr val="tx1"/>
                </a:solidFill>
                <a:effectLst/>
                <a:latin typeface="+mn-lt"/>
                <a:ea typeface="+mn-ea"/>
                <a:cs typeface="+mn-cs"/>
              </a:rPr>
              <a:t>To use an example with easy calculations, imagine that your organization regularly receives gifts right around the $25 range and rarely over that mark. A major gift of $1,000 from one donor is equivalent to 40 gifts of $25. The extra effort it would take to secure just one gift balances out when you consider just how many small gifts you would need to reach that number. Find the time and resources to combine both efforts and your fundraising total jumps up by $2,000 from 41, not 80, donors. </a:t>
            </a:r>
          </a:p>
          <a:p>
            <a:endParaRPr lang="en-US" sz="1200" b="0" i="0" kern="1200" baseline="0" dirty="0" smtClean="0">
              <a:solidFill>
                <a:schemeClr val="tx1"/>
              </a:solidFill>
              <a:effectLst/>
              <a:latin typeface="+mn-lt"/>
              <a:ea typeface="+mn-ea"/>
              <a:cs typeface="+mn-cs"/>
            </a:endParaRPr>
          </a:p>
          <a:p>
            <a:r>
              <a:rPr lang="en-US" sz="1200" b="1" i="0" kern="1200" baseline="0" dirty="0" smtClean="0">
                <a:solidFill>
                  <a:schemeClr val="tx1"/>
                </a:solidFill>
                <a:effectLst/>
                <a:latin typeface="+mn-lt"/>
                <a:ea typeface="+mn-ea"/>
                <a:cs typeface="+mn-cs"/>
              </a:rPr>
              <a:t>Real outcomes: </a:t>
            </a:r>
            <a:r>
              <a:rPr lang="en-US" sz="1200" b="0" i="0" kern="1200" baseline="0" dirty="0" smtClean="0">
                <a:solidFill>
                  <a:schemeClr val="tx1"/>
                </a:solidFill>
                <a:effectLst/>
                <a:latin typeface="+mn-lt"/>
                <a:ea typeface="+mn-ea"/>
                <a:cs typeface="+mn-cs"/>
              </a:rPr>
              <a:t>The mind of a major gift donor revolves around results, their ROI.  When you continue to communicate those results, you’re building loyalty over time, and that support will follow.  That financial backing usually grows with their level of interest and satisfaction with how their investments are being handled. </a:t>
            </a:r>
          </a:p>
          <a:p>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Long-term commitments:  </a:t>
            </a:r>
            <a:r>
              <a:rPr lang="en-US" sz="1200" b="0" i="0" kern="1200" dirty="0" smtClean="0">
                <a:solidFill>
                  <a:schemeClr val="tx1"/>
                </a:solidFill>
                <a:effectLst/>
                <a:latin typeface="+mn-lt"/>
                <a:ea typeface="+mn-ea"/>
                <a:cs typeface="+mn-cs"/>
              </a:rPr>
              <a:t>Start with</a:t>
            </a:r>
            <a:r>
              <a:rPr lang="en-US" sz="1200" b="0" i="0" kern="1200" baseline="0" dirty="0" smtClean="0">
                <a:solidFill>
                  <a:schemeClr val="tx1"/>
                </a:solidFill>
                <a:effectLst/>
                <a:latin typeface="+mn-lt"/>
                <a:ea typeface="+mn-ea"/>
                <a:cs typeface="+mn-cs"/>
              </a:rPr>
              <a:t> the end in mind. </a:t>
            </a:r>
            <a:r>
              <a:rPr lang="en-US" sz="1200" b="0" i="0" kern="1200" dirty="0" smtClean="0">
                <a:solidFill>
                  <a:schemeClr val="tx1"/>
                </a:solidFill>
                <a:effectLst/>
                <a:latin typeface="+mn-lt"/>
                <a:ea typeface="+mn-ea"/>
                <a:cs typeface="+mn-cs"/>
              </a:rPr>
              <a:t>Elevating average gift size is an excellent formula for growth over time.  Multi-year</a:t>
            </a:r>
            <a:r>
              <a:rPr lang="en-US" sz="1200" b="0" i="0" kern="1200" baseline="0" dirty="0" smtClean="0">
                <a:solidFill>
                  <a:schemeClr val="tx1"/>
                </a:solidFill>
                <a:effectLst/>
                <a:latin typeface="+mn-lt"/>
                <a:ea typeface="+mn-ea"/>
                <a:cs typeface="+mn-cs"/>
              </a:rPr>
              <a:t> commitments provide strong support for long-term community goals, lessening significant losses campaign to campaign.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r>
              <a:rPr lang="en-US" sz="1200" b="1" i="0" kern="1200" baseline="0" dirty="0" smtClean="0">
                <a:solidFill>
                  <a:schemeClr val="tx1"/>
                </a:solidFill>
                <a:effectLst/>
                <a:latin typeface="+mn-lt"/>
                <a:ea typeface="+mn-ea"/>
                <a:cs typeface="+mn-cs"/>
              </a:rPr>
              <a:t>Opportunity to position oneself or company in a positive light: </a:t>
            </a:r>
            <a:r>
              <a:rPr lang="en-US" sz="1200" b="0" i="0" kern="1200" baseline="0" dirty="0" smtClean="0">
                <a:solidFill>
                  <a:schemeClr val="tx1"/>
                </a:solidFill>
                <a:effectLst/>
                <a:latin typeface="+mn-lt"/>
                <a:ea typeface="+mn-ea"/>
                <a:cs typeface="+mn-cs"/>
              </a:rPr>
              <a:t>Successful business people benefit by giving to charitable causes.  Being apart of the Tocqueville Society puts them and their organization on the map; it’s a who’s who of powerful individuals. Membership brings powerful people together, and those connections are an invaluable resource.  Also, by building a culture of giving, leaders are building respect and a good reputation throughout their community.  Employees respect leaders who do good.  When businesses help other people, those people tend to want to support the company in return.  Their contributions result in a better place to live and work for the company, its employees and the people who live there already. Expectations and giving fall from the top-down.  “Philanthropy is the gateway to power.” </a:t>
            </a:r>
          </a:p>
          <a:p>
            <a:endParaRPr lang="en-US" sz="1200" b="0" i="0" kern="1200" baseline="0" dirty="0" smtClean="0">
              <a:solidFill>
                <a:schemeClr val="tx1"/>
              </a:solidFill>
              <a:effectLst/>
              <a:latin typeface="+mn-lt"/>
              <a:ea typeface="+mn-ea"/>
              <a:cs typeface="+mn-cs"/>
            </a:endParaRPr>
          </a:p>
          <a:p>
            <a:r>
              <a:rPr lang="en-US" sz="1200" b="1" i="0" kern="1200" baseline="0" dirty="0" smtClean="0">
                <a:solidFill>
                  <a:schemeClr val="tx1"/>
                </a:solidFill>
                <a:effectLst/>
                <a:latin typeface="+mn-lt"/>
                <a:ea typeface="+mn-ea"/>
                <a:cs typeface="+mn-cs"/>
              </a:rPr>
              <a:t>Trust:  </a:t>
            </a:r>
            <a:r>
              <a:rPr lang="en-US" sz="1200" b="0" i="0" kern="1200" baseline="0" dirty="0" smtClean="0">
                <a:solidFill>
                  <a:schemeClr val="tx1"/>
                </a:solidFill>
                <a:effectLst/>
                <a:latin typeface="+mn-lt"/>
                <a:ea typeface="+mn-ea"/>
                <a:cs typeface="+mn-cs"/>
              </a:rPr>
              <a:t>Be transparent and to-the-point.  Major gifts donors are usually very busy individuals.  They want to know specifics, why and how they are an integral part in all of this, and see accountability.   When they trust the team and the work being done, they will invest more and help rally </a:t>
            </a:r>
            <a:r>
              <a:rPr lang="en-US" sz="1200" b="0" i="1" kern="1200" baseline="0" dirty="0" smtClean="0">
                <a:solidFill>
                  <a:schemeClr val="tx1"/>
                </a:solidFill>
                <a:effectLst/>
                <a:latin typeface="+mn-lt"/>
                <a:ea typeface="+mn-ea"/>
                <a:cs typeface="+mn-cs"/>
              </a:rPr>
              <a:t>other</a:t>
            </a:r>
            <a:r>
              <a:rPr lang="en-US" sz="1200" b="0" i="0" kern="1200" baseline="0" dirty="0" smtClean="0">
                <a:solidFill>
                  <a:schemeClr val="tx1"/>
                </a:solidFill>
                <a:effectLst/>
                <a:latin typeface="+mn-lt"/>
                <a:ea typeface="+mn-ea"/>
                <a:cs typeface="+mn-cs"/>
              </a:rPr>
              <a:t> individuals to invest as well.  People give to people. It always has been and always will be about relationships. </a:t>
            </a:r>
          </a:p>
        </p:txBody>
      </p:sp>
      <p:sp>
        <p:nvSpPr>
          <p:cNvPr id="4" name="Slide Number Placeholder 3"/>
          <p:cNvSpPr>
            <a:spLocks noGrp="1"/>
          </p:cNvSpPr>
          <p:nvPr>
            <p:ph type="sldNum" sz="quarter" idx="10"/>
          </p:nvPr>
        </p:nvSpPr>
        <p:spPr/>
        <p:txBody>
          <a:bodyPr/>
          <a:lstStyle/>
          <a:p>
            <a:fld id="{473FCC5E-14B2-43DD-9D47-67896B666D9D}" type="slidenum">
              <a:rPr lang="en-US" smtClean="0"/>
              <a:t>21</a:t>
            </a:fld>
            <a:endParaRPr lang="en-US"/>
          </a:p>
        </p:txBody>
      </p:sp>
    </p:spTree>
    <p:extLst>
      <p:ext uri="{BB962C8B-B14F-4D97-AF65-F5344CB8AC3E}">
        <p14:creationId xmlns:p14="http://schemas.microsoft.com/office/powerpoint/2010/main" val="1641141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3FCC5E-14B2-43DD-9D47-67896B666D9D}" type="slidenum">
              <a:rPr lang="en-US" smtClean="0"/>
              <a:t>2</a:t>
            </a:fld>
            <a:endParaRPr lang="en-US"/>
          </a:p>
        </p:txBody>
      </p:sp>
    </p:spTree>
    <p:extLst>
      <p:ext uri="{BB962C8B-B14F-4D97-AF65-F5344CB8AC3E}">
        <p14:creationId xmlns:p14="http://schemas.microsoft.com/office/powerpoint/2010/main" val="1400549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Have the “will” to do the background</a:t>
            </a:r>
            <a:r>
              <a:rPr lang="en-US" sz="1200" b="0" i="0" kern="1200" baseline="0" dirty="0" smtClean="0">
                <a:solidFill>
                  <a:schemeClr val="tx1"/>
                </a:solidFill>
                <a:effectLst/>
                <a:latin typeface="+mn-lt"/>
                <a:ea typeface="+mn-ea"/>
                <a:cs typeface="+mn-cs"/>
              </a:rPr>
              <a:t> work. </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There's a common excuse that nonprofits use when justifying why they do not actively seek major gifts. Those nonprofits claim that major gifts are for large organizations and are beyond the scope of a smaller nonprofit.  For those who feel that way:</a:t>
            </a:r>
            <a:r>
              <a:rPr lang="en-US" sz="1200" b="0" i="0" kern="1200" baseline="0" dirty="0" smtClean="0">
                <a:solidFill>
                  <a:schemeClr val="tx1"/>
                </a:solidFill>
                <a:effectLst/>
                <a:latin typeface="+mn-lt"/>
                <a:ea typeface="+mn-ea"/>
                <a:cs typeface="+mn-cs"/>
              </a:rPr>
              <a:t> a</a:t>
            </a:r>
            <a:r>
              <a:rPr lang="en-US" sz="1200" b="0" i="0" kern="1200" dirty="0" smtClean="0">
                <a:solidFill>
                  <a:schemeClr val="tx1"/>
                </a:solidFill>
                <a:effectLst/>
                <a:latin typeface="+mn-lt"/>
                <a:ea typeface="+mn-ea"/>
                <a:cs typeface="+mn-cs"/>
              </a:rPr>
              <a:t>ny organization can seek major gifts because the parameters</a:t>
            </a:r>
            <a:r>
              <a:rPr lang="en-US" sz="1200" b="0" i="0" kern="1200" baseline="0" dirty="0" smtClean="0">
                <a:solidFill>
                  <a:schemeClr val="tx1"/>
                </a:solidFill>
                <a:effectLst/>
                <a:latin typeface="+mn-lt"/>
                <a:ea typeface="+mn-ea"/>
                <a:cs typeface="+mn-cs"/>
              </a:rPr>
              <a:t> of major gifts are defined by the respective fundraising capacities of the nonprofits seeking them. </a:t>
            </a:r>
            <a:r>
              <a:rPr lang="en-US" sz="1200" b="0" i="0" kern="1200" dirty="0" smtClean="0">
                <a:solidFill>
                  <a:schemeClr val="tx1"/>
                </a:solidFill>
                <a:effectLst/>
                <a:latin typeface="+mn-lt"/>
                <a:ea typeface="+mn-ea"/>
                <a:cs typeface="+mn-cs"/>
              </a:rPr>
              <a:t> The exact size of the gift is not the most important principle driving major giving anyway. What's more critical is the action of securing gifts far larger than your standard.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(Look</a:t>
            </a:r>
            <a:r>
              <a:rPr lang="en-US" sz="1200" b="0" i="0" kern="1200" baseline="0" dirty="0" smtClean="0">
                <a:solidFill>
                  <a:schemeClr val="tx1"/>
                </a:solidFill>
                <a:effectLst/>
                <a:latin typeface="+mn-lt"/>
                <a:ea typeface="+mn-ea"/>
                <a:cs typeface="+mn-cs"/>
              </a:rPr>
              <a:t> to p</a:t>
            </a:r>
            <a:r>
              <a:rPr lang="en-US" sz="1200" b="0" i="0" kern="1200" dirty="0" smtClean="0">
                <a:solidFill>
                  <a:schemeClr val="tx1"/>
                </a:solidFill>
                <a:effectLst/>
                <a:latin typeface="+mn-lt"/>
                <a:ea typeface="+mn-ea"/>
                <a:cs typeface="+mn-cs"/>
              </a:rPr>
              <a:t>amphlets that have census data</a:t>
            </a:r>
            <a:r>
              <a:rPr lang="en-US" sz="1200" b="0" i="0" kern="1200" baseline="0" dirty="0" smtClean="0">
                <a:solidFill>
                  <a:schemeClr val="tx1"/>
                </a:solidFill>
                <a:effectLst/>
                <a:latin typeface="+mn-lt"/>
                <a:ea typeface="+mn-ea"/>
                <a:cs typeface="+mn-cs"/>
              </a:rPr>
              <a:t> for all 67 counties in the state of PA). </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As long as you have kept track of donor data in your CRM, you'll be able to sort out the major giving prospects from your list of donors.</a:t>
            </a:r>
            <a:endParaRPr lang="en-US" dirty="0"/>
          </a:p>
        </p:txBody>
      </p:sp>
      <p:sp>
        <p:nvSpPr>
          <p:cNvPr id="4" name="Slide Number Placeholder 3"/>
          <p:cNvSpPr>
            <a:spLocks noGrp="1"/>
          </p:cNvSpPr>
          <p:nvPr>
            <p:ph type="sldNum" sz="quarter" idx="10"/>
          </p:nvPr>
        </p:nvSpPr>
        <p:spPr/>
        <p:txBody>
          <a:bodyPr/>
          <a:lstStyle/>
          <a:p>
            <a:fld id="{473FCC5E-14B2-43DD-9D47-67896B666D9D}" type="slidenum">
              <a:rPr lang="en-US" smtClean="0"/>
              <a:t>22</a:t>
            </a:fld>
            <a:endParaRPr lang="en-US"/>
          </a:p>
        </p:txBody>
      </p:sp>
    </p:spTree>
    <p:extLst>
      <p:ext uri="{BB962C8B-B14F-4D97-AF65-F5344CB8AC3E}">
        <p14:creationId xmlns:p14="http://schemas.microsoft.com/office/powerpoint/2010/main" val="37726058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*Census</a:t>
            </a:r>
            <a:r>
              <a:rPr lang="en-US" sz="1200" kern="1200" baseline="0" dirty="0" smtClean="0">
                <a:solidFill>
                  <a:schemeClr val="tx1"/>
                </a:solidFill>
                <a:effectLst/>
                <a:latin typeface="+mn-lt"/>
                <a:ea typeface="+mn-ea"/>
                <a:cs typeface="+mn-cs"/>
              </a:rPr>
              <a:t> data does not specifically show $500,000+.  </a:t>
            </a:r>
            <a:r>
              <a:rPr lang="en-US" sz="1200" kern="1200" dirty="0" smtClean="0">
                <a:solidFill>
                  <a:schemeClr val="tx1"/>
                </a:solidFill>
                <a:effectLst/>
                <a:latin typeface="+mn-lt"/>
                <a:ea typeface="+mn-ea"/>
                <a:cs typeface="+mn-cs"/>
              </a:rPr>
              <a:t>The most consistent and accurate valley-wide household and family income data comes from the American Community Survey/Census and  maxes out at $200,000+.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What is the difference between “households” and “families?”</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 family consists of two or more people (one of whom is the householder) related by birth, marriage, or adoption residing in the same housing unit. A household consists of all people who occupy a housing unit regardless of relationship. A household may consist of a person living alone or multiple unrelated individuals or families living together. (From the U.S. Census</a:t>
            </a:r>
            <a:r>
              <a:rPr lang="en-US" sz="1200" kern="1200" baseline="0" dirty="0" smtClean="0">
                <a:solidFill>
                  <a:schemeClr val="tx1"/>
                </a:solidFill>
                <a:effectLst/>
                <a:latin typeface="+mn-lt"/>
                <a:ea typeface="+mn-ea"/>
                <a:cs typeface="+mn-cs"/>
              </a:rPr>
              <a:t> Bureau).</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73FCC5E-14B2-43DD-9D47-67896B666D9D}" type="slidenum">
              <a:rPr lang="en-US" smtClean="0"/>
              <a:t>23</a:t>
            </a:fld>
            <a:endParaRPr lang="en-US"/>
          </a:p>
        </p:txBody>
      </p:sp>
    </p:spTree>
    <p:extLst>
      <p:ext uri="{BB962C8B-B14F-4D97-AF65-F5344CB8AC3E}">
        <p14:creationId xmlns:p14="http://schemas.microsoft.com/office/powerpoint/2010/main" val="3459733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Your nonprofit might be growing and performing well with a large pool of small to mid-level donors, but if you want to move up and be able to accomplish bigger and better aspects of your mission, you need to incorporate major giving.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Any easy</a:t>
            </a:r>
            <a:r>
              <a:rPr lang="en-US" sz="1200" b="0" i="0" kern="1200" baseline="0" dirty="0" smtClean="0">
                <a:solidFill>
                  <a:schemeClr val="tx1"/>
                </a:solidFill>
                <a:effectLst/>
                <a:latin typeface="+mn-lt"/>
                <a:ea typeface="+mn-ea"/>
                <a:cs typeface="+mn-cs"/>
              </a:rPr>
              <a:t> way to remember – the 5 C’s. </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73FCC5E-14B2-43DD-9D47-67896B666D9D}" type="slidenum">
              <a:rPr lang="en-US" smtClean="0"/>
              <a:t>24</a:t>
            </a:fld>
            <a:endParaRPr lang="en-US"/>
          </a:p>
        </p:txBody>
      </p:sp>
    </p:spTree>
    <p:extLst>
      <p:ext uri="{BB962C8B-B14F-4D97-AF65-F5344CB8AC3E}">
        <p14:creationId xmlns:p14="http://schemas.microsoft.com/office/powerpoint/2010/main" val="551993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biggest</a:t>
            </a:r>
            <a:r>
              <a:rPr lang="en-US" baseline="0" dirty="0" smtClean="0"/>
              <a:t> successes have been these three strategies.  </a:t>
            </a:r>
          </a:p>
        </p:txBody>
      </p:sp>
      <p:sp>
        <p:nvSpPr>
          <p:cNvPr id="4" name="Slide Number Placeholder 3"/>
          <p:cNvSpPr>
            <a:spLocks noGrp="1"/>
          </p:cNvSpPr>
          <p:nvPr>
            <p:ph type="sldNum" sz="quarter" idx="10"/>
          </p:nvPr>
        </p:nvSpPr>
        <p:spPr/>
        <p:txBody>
          <a:bodyPr/>
          <a:lstStyle/>
          <a:p>
            <a:fld id="{473FCC5E-14B2-43DD-9D47-67896B666D9D}" type="slidenum">
              <a:rPr lang="en-US" smtClean="0"/>
              <a:t>25</a:t>
            </a:fld>
            <a:endParaRPr lang="en-US"/>
          </a:p>
        </p:txBody>
      </p:sp>
    </p:spTree>
    <p:extLst>
      <p:ext uri="{BB962C8B-B14F-4D97-AF65-F5344CB8AC3E}">
        <p14:creationId xmlns:p14="http://schemas.microsoft.com/office/powerpoint/2010/main" val="3974244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3 other things that</a:t>
            </a:r>
            <a:r>
              <a:rPr lang="en-US" b="1" baseline="0" dirty="0" smtClean="0"/>
              <a:t> have helped maximize increases in individual giving: </a:t>
            </a:r>
          </a:p>
          <a:p>
            <a:endParaRPr lang="en-US" b="1" baseline="0" dirty="0" smtClean="0"/>
          </a:p>
          <a:p>
            <a:r>
              <a:rPr lang="en-US" b="1" dirty="0" smtClean="0"/>
              <a:t>Analyze</a:t>
            </a:r>
            <a:r>
              <a:rPr lang="en-US" b="1" baseline="0" dirty="0" smtClean="0"/>
              <a:t> your competition: </a:t>
            </a:r>
          </a:p>
          <a:p>
            <a:pPr fontAlgn="base"/>
            <a:r>
              <a:rPr lang="en-US" sz="1200" b="0" i="0" kern="1200" dirty="0" smtClean="0">
                <a:solidFill>
                  <a:schemeClr val="tx1"/>
                </a:solidFill>
                <a:effectLst/>
                <a:latin typeface="+mn-lt"/>
                <a:ea typeface="+mn-ea"/>
                <a:cs typeface="+mn-cs"/>
              </a:rPr>
              <a:t>- Identification of nonprofits in your sector</a:t>
            </a:r>
          </a:p>
          <a:p>
            <a:pPr fontAlgn="base"/>
            <a:r>
              <a:rPr lang="en-US" sz="1200" b="0" i="0" kern="1200" dirty="0" smtClean="0">
                <a:solidFill>
                  <a:schemeClr val="tx1"/>
                </a:solidFill>
                <a:effectLst/>
                <a:latin typeface="+mn-lt"/>
                <a:ea typeface="+mn-ea"/>
                <a:cs typeface="+mn-cs"/>
              </a:rPr>
              <a:t>-Researching the various aspects of these nonprofits’ operations, services, outreach, and fundraising efforts</a:t>
            </a:r>
          </a:p>
          <a:p>
            <a:pPr fontAlgn="base"/>
            <a:r>
              <a:rPr lang="en-US" sz="1200" b="0" i="0" kern="1200" dirty="0" smtClean="0">
                <a:solidFill>
                  <a:schemeClr val="tx1"/>
                </a:solidFill>
                <a:effectLst/>
                <a:latin typeface="+mn-lt"/>
                <a:ea typeface="+mn-ea"/>
                <a:cs typeface="+mn-cs"/>
              </a:rPr>
              <a:t>-Keeping abreast of events and giving trends that impact your organization, your sector, or your cause</a:t>
            </a:r>
          </a:p>
          <a:p>
            <a:pPr fontAlgn="base"/>
            <a:r>
              <a:rPr lang="en-US" sz="1200" b="0" i="0" kern="1200" dirty="0" smtClean="0">
                <a:solidFill>
                  <a:schemeClr val="tx1"/>
                </a:solidFill>
                <a:effectLst/>
                <a:latin typeface="+mn-lt"/>
                <a:ea typeface="+mn-ea"/>
                <a:cs typeface="+mn-cs"/>
              </a:rPr>
              <a:t>-Identifying the foundations, governmental agencies, corporations, and individuals giving to other nonprofits in your sector or supporting your cause</a:t>
            </a:r>
          </a:p>
          <a:p>
            <a:pPr fontAlgn="base"/>
            <a:r>
              <a:rPr lang="en-US" sz="1200" b="0" i="0" kern="1200" dirty="0" smtClean="0">
                <a:solidFill>
                  <a:schemeClr val="tx1"/>
                </a:solidFill>
                <a:effectLst/>
                <a:latin typeface="+mn-lt"/>
                <a:ea typeface="+mn-ea"/>
                <a:cs typeface="+mn-cs"/>
              </a:rPr>
              <a:t>-Staying knowledgeable about the regulatory environment that impacts operations, giving, or fundraising in your sector</a:t>
            </a:r>
          </a:p>
          <a:p>
            <a:pPr fontAlgn="base"/>
            <a:r>
              <a:rPr lang="en-US" sz="1200" b="0" i="0" kern="1200" dirty="0" smtClean="0">
                <a:solidFill>
                  <a:schemeClr val="tx1"/>
                </a:solidFill>
                <a:effectLst/>
                <a:latin typeface="+mn-lt"/>
                <a:ea typeface="+mn-ea"/>
                <a:cs typeface="+mn-cs"/>
              </a:rPr>
              <a:t>-Being aware of organizational changes (e.g., changes in trustees or leadership) that impact foundations, agencies, or corporations that give in your sector or support your cause</a:t>
            </a: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What is a </a:t>
            </a:r>
            <a:r>
              <a:rPr lang="en-US" sz="1200" b="1" i="0" kern="1200" dirty="0" smtClean="0">
                <a:solidFill>
                  <a:schemeClr val="tx1"/>
                </a:solidFill>
                <a:effectLst/>
                <a:latin typeface="+mn-lt"/>
                <a:ea typeface="+mn-ea"/>
                <a:cs typeface="+mn-cs"/>
              </a:rPr>
              <a:t>competitive</a:t>
            </a:r>
            <a:r>
              <a:rPr lang="en-US" sz="1200" b="1" i="0" kern="1200" baseline="0" dirty="0" smtClean="0">
                <a:solidFill>
                  <a:schemeClr val="tx1"/>
                </a:solidFill>
                <a:effectLst/>
                <a:latin typeface="+mn-lt"/>
                <a:ea typeface="+mn-ea"/>
                <a:cs typeface="+mn-cs"/>
              </a:rPr>
              <a:t> intelligence quotient (CIQ)?</a:t>
            </a:r>
          </a:p>
          <a:p>
            <a:pPr fontAlgn="base"/>
            <a:r>
              <a:rPr lang="en-US" sz="1200" b="0" i="0" kern="1200" dirty="0" smtClean="0">
                <a:solidFill>
                  <a:schemeClr val="tx1"/>
                </a:solidFill>
                <a:effectLst/>
                <a:latin typeface="+mn-lt"/>
                <a:ea typeface="+mn-ea"/>
                <a:cs typeface="+mn-cs"/>
              </a:rPr>
              <a:t>It means learning as much as possible—as soon as possible—about other nonprofit organizations competing for funding, your sector, your donors, and your constituents. In short, having a high CIQ empowers you to anticipate and face challenges head on and boost your fundraising success.</a:t>
            </a: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Source:  https://charitychannel.com/competitive-intelligence-fundraising/ </a:t>
            </a:r>
          </a:p>
          <a:p>
            <a:pPr fontAlgn="base"/>
            <a:endParaRPr lang="en-US" sz="1200" b="0" i="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473FCC5E-14B2-43DD-9D47-67896B666D9D}" type="slidenum">
              <a:rPr lang="en-US" smtClean="0"/>
              <a:t>26</a:t>
            </a:fld>
            <a:endParaRPr lang="en-US"/>
          </a:p>
        </p:txBody>
      </p:sp>
    </p:spTree>
    <p:extLst>
      <p:ext uri="{BB962C8B-B14F-4D97-AF65-F5344CB8AC3E}">
        <p14:creationId xmlns:p14="http://schemas.microsoft.com/office/powerpoint/2010/main" val="34014662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4</a:t>
            </a:r>
            <a:r>
              <a:rPr lang="en-US" baseline="0" dirty="0" smtClean="0"/>
              <a:t> years, we’ve gone from one six-figure gift to three, to six, and nine.  Friendly competition. </a:t>
            </a:r>
            <a:endParaRPr lang="en-US" dirty="0"/>
          </a:p>
        </p:txBody>
      </p:sp>
      <p:sp>
        <p:nvSpPr>
          <p:cNvPr id="4" name="Slide Number Placeholder 3"/>
          <p:cNvSpPr>
            <a:spLocks noGrp="1"/>
          </p:cNvSpPr>
          <p:nvPr>
            <p:ph type="sldNum" sz="quarter" idx="10"/>
          </p:nvPr>
        </p:nvSpPr>
        <p:spPr/>
        <p:txBody>
          <a:bodyPr/>
          <a:lstStyle/>
          <a:p>
            <a:fld id="{473FCC5E-14B2-43DD-9D47-67896B666D9D}" type="slidenum">
              <a:rPr lang="en-US" smtClean="0"/>
              <a:t>27</a:t>
            </a:fld>
            <a:endParaRPr lang="en-US"/>
          </a:p>
        </p:txBody>
      </p:sp>
    </p:spTree>
    <p:extLst>
      <p:ext uri="{BB962C8B-B14F-4D97-AF65-F5344CB8AC3E}">
        <p14:creationId xmlns:p14="http://schemas.microsoft.com/office/powerpoint/2010/main" val="36201915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a:t>
            </a:r>
            <a:r>
              <a:rPr lang="en-US" baseline="0" dirty="0" smtClean="0"/>
              <a:t>steps for when you leave here today… 7 action items. </a:t>
            </a:r>
            <a:endParaRPr lang="en-US" dirty="0"/>
          </a:p>
        </p:txBody>
      </p:sp>
      <p:sp>
        <p:nvSpPr>
          <p:cNvPr id="4" name="Slide Number Placeholder 3"/>
          <p:cNvSpPr>
            <a:spLocks noGrp="1"/>
          </p:cNvSpPr>
          <p:nvPr>
            <p:ph type="sldNum" sz="quarter" idx="10"/>
          </p:nvPr>
        </p:nvSpPr>
        <p:spPr/>
        <p:txBody>
          <a:bodyPr/>
          <a:lstStyle/>
          <a:p>
            <a:fld id="{473FCC5E-14B2-43DD-9D47-67896B666D9D}" type="slidenum">
              <a:rPr lang="en-US" smtClean="0"/>
              <a:t>28</a:t>
            </a:fld>
            <a:endParaRPr lang="en-US"/>
          </a:p>
        </p:txBody>
      </p:sp>
    </p:spTree>
    <p:extLst>
      <p:ext uri="{BB962C8B-B14F-4D97-AF65-F5344CB8AC3E}">
        <p14:creationId xmlns:p14="http://schemas.microsoft.com/office/powerpoint/2010/main" val="14616638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3FCC5E-14B2-43DD-9D47-67896B666D9D}" type="slidenum">
              <a:rPr lang="en-US" smtClean="0"/>
              <a:t>29</a:t>
            </a:fld>
            <a:endParaRPr lang="en-US"/>
          </a:p>
        </p:txBody>
      </p:sp>
    </p:spTree>
    <p:extLst>
      <p:ext uri="{BB962C8B-B14F-4D97-AF65-F5344CB8AC3E}">
        <p14:creationId xmlns:p14="http://schemas.microsoft.com/office/powerpoint/2010/main" val="1557306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Courier New" panose="02070309020205020404" pitchFamily="49" charset="0"/>
              <a:buNone/>
            </a:pPr>
            <a:r>
              <a:rPr lang="en-US" sz="1050" dirty="0" smtClean="0"/>
              <a:t>Sources: https://nonprofitquarterly.org/2013/01/16/what-we-lose-when-we-lose-workplace-giving/</a:t>
            </a:r>
          </a:p>
          <a:p>
            <a:pPr lvl="1">
              <a:buFont typeface="Courier New" panose="02070309020205020404" pitchFamily="49" charset="0"/>
              <a:buNone/>
            </a:pPr>
            <a:r>
              <a:rPr lang="en-US" sz="1050" dirty="0" smtClean="0"/>
              <a:t>80/20 Rule: O</a:t>
            </a:r>
            <a:r>
              <a:rPr lang="en-US" sz="1050" i="1" dirty="0" smtClean="0"/>
              <a:t>n average, 80% of an organization’s funds come from 20% of their donors. </a:t>
            </a:r>
          </a:p>
          <a:p>
            <a:pPr lvl="1">
              <a:buFont typeface="Courier New" panose="02070309020205020404" pitchFamily="49" charset="0"/>
              <a:buNone/>
            </a:pPr>
            <a:endParaRPr lang="en-US" sz="1050" i="1" dirty="0" smtClean="0"/>
          </a:p>
          <a:p>
            <a:pPr lvl="1">
              <a:buFont typeface="Courier New" panose="02070309020205020404" pitchFamily="49" charset="0"/>
              <a:buNone/>
            </a:pPr>
            <a:r>
              <a:rPr lang="en-US" sz="1050" i="1" dirty="0" smtClean="0"/>
              <a:t>What</a:t>
            </a:r>
            <a:r>
              <a:rPr lang="en-US" sz="1050" i="1" baseline="0" dirty="0" smtClean="0"/>
              <a:t> is causing the change from workplace giving?</a:t>
            </a:r>
            <a:endParaRPr lang="en-US" sz="1050" i="1" dirty="0" smtClean="0"/>
          </a:p>
          <a:p>
            <a:pPr marL="457200" marR="0" lvl="1"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1050" b="1" i="0" dirty="0" smtClean="0"/>
              <a:t>Income</a:t>
            </a:r>
            <a:r>
              <a:rPr lang="en-US" sz="1050" b="1" i="0" baseline="0" dirty="0" smtClean="0"/>
              <a:t> mix: </a:t>
            </a:r>
            <a:r>
              <a:rPr lang="en-US" sz="1050" dirty="0" smtClean="0"/>
              <a:t>Income mix is shifting toward more major gifts, corporate donations, bequests and government grants. </a:t>
            </a:r>
          </a:p>
          <a:p>
            <a:pPr marL="457200" marR="0" lvl="1"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1050" b="1" dirty="0" smtClean="0"/>
              <a:t>Generational transference: </a:t>
            </a:r>
            <a:r>
              <a:rPr lang="en-US" sz="1050" b="0" dirty="0" smtClean="0"/>
              <a:t>72</a:t>
            </a:r>
            <a:r>
              <a:rPr lang="en-US" sz="1050" b="0" baseline="0" dirty="0" smtClean="0"/>
              <a:t>% of millennials want to have a job where they can have an impact.  However, technologically savvy young givers are more inclined to use online giving platforms to pick organizations that most clearly meet their specific charitable interests.  Another reason why the workplace giving infrastructure is weakening. </a:t>
            </a:r>
            <a:endParaRPr lang="en-US" sz="1050" b="1" i="0" baseline="0" dirty="0" smtClean="0"/>
          </a:p>
          <a:p>
            <a:pPr lvl="1">
              <a:buFont typeface="Courier New" panose="02070309020205020404" pitchFamily="49" charset="0"/>
              <a:buNone/>
            </a:pPr>
            <a:r>
              <a:rPr lang="en-US" sz="1050" b="1" i="0" dirty="0" smtClean="0"/>
              <a:t>Change in leadership styles:</a:t>
            </a:r>
            <a:r>
              <a:rPr lang="en-US" sz="1050" b="1" i="0" baseline="0" dirty="0" smtClean="0"/>
              <a:t> </a:t>
            </a:r>
            <a:r>
              <a:rPr lang="en-US" sz="1050" i="0" baseline="0" dirty="0" smtClean="0"/>
              <a:t>Leaders no longer dominate the conversation or strong-arm their employees.  They empower their employees to make their own decisions and provide a more inclusive, collaborative approach within the workplace.  Giving to a particular cause is no longer an expectation, it’s an ask to consider, with no consequences any which way. </a:t>
            </a:r>
          </a:p>
          <a:p>
            <a:pPr lvl="1">
              <a:buFont typeface="Courier New" panose="02070309020205020404" pitchFamily="49" charset="0"/>
              <a:buNone/>
            </a:pPr>
            <a:r>
              <a:rPr lang="en-US" sz="1050" b="1" i="0" baseline="0" dirty="0" smtClean="0"/>
              <a:t>Technology wherewithal:  </a:t>
            </a:r>
            <a:r>
              <a:rPr lang="en-US" sz="1050" b="0" i="0" baseline="0" dirty="0" smtClean="0"/>
              <a:t>An increasing number of corporate employers (Microsoft, Target, etc.) already possess the technology and organizational wherewithal to run their own campaigns, rather than looking to United Way for set-up, support and guidance. </a:t>
            </a:r>
            <a:endParaRPr lang="en-US" sz="1050" b="1" i="0" dirty="0" smtClean="0"/>
          </a:p>
          <a:p>
            <a:endParaRPr lang="en-US" dirty="0"/>
          </a:p>
        </p:txBody>
      </p:sp>
      <p:sp>
        <p:nvSpPr>
          <p:cNvPr id="4" name="Slide Number Placeholder 3"/>
          <p:cNvSpPr>
            <a:spLocks noGrp="1"/>
          </p:cNvSpPr>
          <p:nvPr>
            <p:ph type="sldNum" sz="quarter" idx="10"/>
          </p:nvPr>
        </p:nvSpPr>
        <p:spPr/>
        <p:txBody>
          <a:bodyPr/>
          <a:lstStyle/>
          <a:p>
            <a:fld id="{473FCC5E-14B2-43DD-9D47-67896B666D9D}" type="slidenum">
              <a:rPr lang="en-US" smtClean="0"/>
              <a:t>3</a:t>
            </a:fld>
            <a:endParaRPr lang="en-US"/>
          </a:p>
        </p:txBody>
      </p:sp>
    </p:spTree>
    <p:extLst>
      <p:ext uri="{BB962C8B-B14F-4D97-AF65-F5344CB8AC3E}">
        <p14:creationId xmlns:p14="http://schemas.microsoft.com/office/powerpoint/2010/main" val="2364729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Total</a:t>
            </a:r>
            <a:r>
              <a:rPr lang="en-US" baseline="0" dirty="0" smtClean="0"/>
              <a:t> giving per billions. </a:t>
            </a:r>
          </a:p>
          <a:p>
            <a:endParaRPr lang="en-US" baseline="0" dirty="0" smtClean="0"/>
          </a:p>
          <a:p>
            <a:r>
              <a:rPr lang="en-US" baseline="0" dirty="0" smtClean="0"/>
              <a:t>Total giving rose 7.1% in current dollars in 2014, or 5.4% adjusted for inflation. </a:t>
            </a:r>
          </a:p>
          <a:p>
            <a:endParaRPr lang="en-US" baseline="0" dirty="0" smtClean="0"/>
          </a:p>
          <a:p>
            <a:r>
              <a:rPr lang="en-US" baseline="0" dirty="0" smtClean="0"/>
              <a:t>In the last decade, total giving has increased by $98.12 billion in current dollars, or $32.20 billion in inflation-adjusted dollars. </a:t>
            </a:r>
          </a:p>
          <a:p>
            <a:endParaRPr lang="en-US" baseline="0" dirty="0" smtClean="0"/>
          </a:p>
          <a:p>
            <a:r>
              <a:rPr lang="en-US" baseline="0" dirty="0" smtClean="0"/>
              <a:t>Total inflation-adjusted giving in 2014 is estimated to have surpassed the heights seen prior to the recession. </a:t>
            </a:r>
            <a:endParaRPr lang="en-US" dirty="0"/>
          </a:p>
        </p:txBody>
      </p:sp>
      <p:sp>
        <p:nvSpPr>
          <p:cNvPr id="4" name="Slide Number Placeholder 3"/>
          <p:cNvSpPr>
            <a:spLocks noGrp="1"/>
          </p:cNvSpPr>
          <p:nvPr>
            <p:ph type="sldNum" sz="quarter" idx="10"/>
          </p:nvPr>
        </p:nvSpPr>
        <p:spPr/>
        <p:txBody>
          <a:bodyPr/>
          <a:lstStyle/>
          <a:p>
            <a:fld id="{473FCC5E-14B2-43DD-9D47-67896B666D9D}" type="slidenum">
              <a:rPr lang="en-US" smtClean="0"/>
              <a:t>4</a:t>
            </a:fld>
            <a:endParaRPr lang="en-US"/>
          </a:p>
        </p:txBody>
      </p:sp>
    </p:spTree>
    <p:extLst>
      <p:ext uri="{BB962C8B-B14F-4D97-AF65-F5344CB8AC3E}">
        <p14:creationId xmlns:p14="http://schemas.microsoft.com/office/powerpoint/2010/main" val="2723950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2014 Contributions: $358.38</a:t>
            </a:r>
            <a:r>
              <a:rPr lang="en-US" baseline="0" dirty="0" smtClean="0"/>
              <a:t> billion by type of recipient organization. </a:t>
            </a:r>
          </a:p>
          <a:p>
            <a:endParaRPr lang="en-US" baseline="0" dirty="0" smtClean="0"/>
          </a:p>
          <a:p>
            <a:r>
              <a:rPr lang="en-US" baseline="0" dirty="0" smtClean="0"/>
              <a:t>Our UW share falls in the public-society benefit slice.  We have ample growth opportunity.  </a:t>
            </a:r>
          </a:p>
          <a:p>
            <a:endParaRPr lang="en-US" baseline="0" dirty="0" smtClean="0"/>
          </a:p>
          <a:p>
            <a:r>
              <a:rPr lang="en-US" baseline="0" dirty="0" smtClean="0"/>
              <a:t>#1 Religious</a:t>
            </a:r>
          </a:p>
          <a:p>
            <a:r>
              <a:rPr lang="en-US" baseline="0" dirty="0" smtClean="0"/>
              <a:t>#2 Education </a:t>
            </a:r>
          </a:p>
          <a:p>
            <a:r>
              <a:rPr lang="en-US" baseline="0" dirty="0" smtClean="0"/>
              <a:t>#3 Human Services</a:t>
            </a:r>
          </a:p>
          <a:p>
            <a:r>
              <a:rPr lang="en-US" baseline="0" dirty="0" smtClean="0"/>
              <a:t>#4 Foundations</a:t>
            </a:r>
          </a:p>
          <a:p>
            <a:r>
              <a:rPr lang="en-US" baseline="0" dirty="0" smtClean="0"/>
              <a:t>#5 Health</a:t>
            </a:r>
          </a:p>
          <a:p>
            <a:r>
              <a:rPr lang="en-US" baseline="0" dirty="0" smtClean="0"/>
              <a:t>#6 Public – Society Benefit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73FCC5E-14B2-43DD-9D47-67896B666D9D}" type="slidenum">
              <a:rPr lang="en-US" smtClean="0"/>
              <a:t>5</a:t>
            </a:fld>
            <a:endParaRPr lang="en-US"/>
          </a:p>
        </p:txBody>
      </p:sp>
    </p:spTree>
    <p:extLst>
      <p:ext uri="{BB962C8B-B14F-4D97-AF65-F5344CB8AC3E}">
        <p14:creationId xmlns:p14="http://schemas.microsoft.com/office/powerpoint/2010/main" val="257635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strike="noStrike" kern="1200" dirty="0" smtClean="0">
                <a:solidFill>
                  <a:schemeClr val="tx1"/>
                </a:solidFill>
                <a:effectLst/>
                <a:latin typeface="+mn-lt"/>
                <a:ea typeface="+mn-ea"/>
                <a:cs typeface="+mn-cs"/>
              </a:rPr>
              <a:t>Giving USA</a:t>
            </a:r>
            <a:r>
              <a:rPr lang="en-US" sz="1200" b="1" i="0" u="none" strike="noStrike" kern="1200" dirty="0" smtClean="0">
                <a:solidFill>
                  <a:schemeClr val="tx1"/>
                </a:solidFill>
                <a:effectLst/>
                <a:latin typeface="+mn-lt"/>
                <a:ea typeface="+mn-ea"/>
                <a:cs typeface="+mn-cs"/>
              </a:rPr>
              <a:t> 2015 Data. Property of Giving USA Foundation. </a:t>
            </a:r>
            <a:r>
              <a:rPr lang="en-US" sz="1200" b="0" i="0" u="none" strike="noStrike" kern="1200" dirty="0" smtClean="0">
                <a:solidFill>
                  <a:schemeClr val="tx1"/>
                </a:solidFill>
                <a:effectLst/>
                <a:latin typeface="+mn-lt"/>
                <a:ea typeface="+mn-ea"/>
                <a:cs typeface="+mn-cs"/>
              </a:rPr>
              <a:t>Contributions Received by Type of Organization, 1954-2014 (in billions of current dollars).</a:t>
            </a:r>
          </a:p>
          <a:p>
            <a:endParaRPr lang="en-US" dirty="0"/>
          </a:p>
        </p:txBody>
      </p:sp>
      <p:sp>
        <p:nvSpPr>
          <p:cNvPr id="4" name="Slide Number Placeholder 3"/>
          <p:cNvSpPr>
            <a:spLocks noGrp="1"/>
          </p:cNvSpPr>
          <p:nvPr>
            <p:ph type="sldNum" sz="quarter" idx="10"/>
          </p:nvPr>
        </p:nvSpPr>
        <p:spPr/>
        <p:txBody>
          <a:bodyPr/>
          <a:lstStyle/>
          <a:p>
            <a:fld id="{473FCC5E-14B2-43DD-9D47-67896B666D9D}" type="slidenum">
              <a:rPr lang="en-US" smtClean="0"/>
              <a:t>6</a:t>
            </a:fld>
            <a:endParaRPr lang="en-US"/>
          </a:p>
        </p:txBody>
      </p:sp>
    </p:spTree>
    <p:extLst>
      <p:ext uri="{BB962C8B-B14F-4D97-AF65-F5344CB8AC3E}">
        <p14:creationId xmlns:p14="http://schemas.microsoft.com/office/powerpoint/2010/main" val="842821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Total contributions</a:t>
            </a:r>
            <a:r>
              <a:rPr lang="en-US" baseline="0" dirty="0" smtClean="0"/>
              <a:t> in 2014: $358.38 billion by source, Giving USA Foundation.  </a:t>
            </a:r>
          </a:p>
          <a:p>
            <a:endParaRPr lang="en-US" baseline="0" dirty="0" smtClean="0"/>
          </a:p>
          <a:p>
            <a:r>
              <a:rPr lang="en-US" sz="1200" b="1" i="0" kern="1200" dirty="0" smtClean="0">
                <a:solidFill>
                  <a:schemeClr val="tx1"/>
                </a:solidFill>
                <a:effectLst/>
                <a:latin typeface="+mn-lt"/>
                <a:ea typeface="+mn-ea"/>
                <a:cs typeface="+mn-cs"/>
              </a:rPr>
              <a:t>Jump in individual giving—5.7 percent—made greatest impact</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5.7 percent more that individuals donated in 2014 over 2013 accounted for 58 percent of last year’s total growth in giving.</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Historically, charitable</a:t>
            </a:r>
            <a:r>
              <a:rPr lang="en-US" sz="1200" b="0" i="0" kern="1200" baseline="0" dirty="0" smtClean="0">
                <a:solidFill>
                  <a:schemeClr val="tx1"/>
                </a:solidFill>
                <a:effectLst/>
                <a:latin typeface="+mn-lt"/>
                <a:ea typeface="+mn-ea"/>
                <a:cs typeface="+mn-cs"/>
              </a:rPr>
              <a:t> giving rises about one-third as fast as the stock market. </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73FCC5E-14B2-43DD-9D47-67896B666D9D}" type="slidenum">
              <a:rPr lang="en-US" smtClean="0"/>
              <a:t>7</a:t>
            </a:fld>
            <a:endParaRPr lang="en-US"/>
          </a:p>
        </p:txBody>
      </p:sp>
    </p:spTree>
    <p:extLst>
      <p:ext uri="{BB962C8B-B14F-4D97-AF65-F5344CB8AC3E}">
        <p14:creationId xmlns:p14="http://schemas.microsoft.com/office/powerpoint/2010/main" val="2772404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Individuals.</a:t>
            </a:r>
            <a:r>
              <a:rPr lang="en-US" baseline="0" dirty="0" smtClean="0"/>
              <a:t> 72% | $258.51 billion </a:t>
            </a:r>
          </a:p>
          <a:p>
            <a:r>
              <a:rPr lang="en-US" baseline="0" dirty="0" smtClean="0"/>
              <a:t>Foundations: 15% | $53.97 billion </a:t>
            </a:r>
          </a:p>
          <a:p>
            <a:r>
              <a:rPr lang="en-US" baseline="0" dirty="0" smtClean="0"/>
              <a:t>Bequests: 8% | $28.13 billion </a:t>
            </a:r>
          </a:p>
          <a:p>
            <a:r>
              <a:rPr lang="en-US" baseline="0" dirty="0" smtClean="0"/>
              <a:t>Corporations: 5% | $17.77 billion </a:t>
            </a:r>
            <a:endParaRPr lang="en-US" dirty="0"/>
          </a:p>
        </p:txBody>
      </p:sp>
      <p:sp>
        <p:nvSpPr>
          <p:cNvPr id="4" name="Slide Number Placeholder 3"/>
          <p:cNvSpPr>
            <a:spLocks noGrp="1"/>
          </p:cNvSpPr>
          <p:nvPr>
            <p:ph type="sldNum" sz="quarter" idx="10"/>
          </p:nvPr>
        </p:nvSpPr>
        <p:spPr/>
        <p:txBody>
          <a:bodyPr/>
          <a:lstStyle/>
          <a:p>
            <a:fld id="{473FCC5E-14B2-43DD-9D47-67896B666D9D}" type="slidenum">
              <a:rPr lang="en-US" smtClean="0"/>
              <a:t>8</a:t>
            </a:fld>
            <a:endParaRPr lang="en-US"/>
          </a:p>
        </p:txBody>
      </p:sp>
    </p:spTree>
    <p:extLst>
      <p:ext uri="{BB962C8B-B14F-4D97-AF65-F5344CB8AC3E}">
        <p14:creationId xmlns:p14="http://schemas.microsoft.com/office/powerpoint/2010/main" val="3015913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Campaign</a:t>
            </a:r>
            <a:r>
              <a:rPr lang="en-US" baseline="0" dirty="0" smtClean="0"/>
              <a:t> (workplace giving) vs. Major Giving.  Campaign consistently on the decline. Major gifts and individual giving consistently on the rise. </a:t>
            </a:r>
          </a:p>
          <a:p>
            <a:endParaRPr lang="en-US" baseline="0" dirty="0" smtClean="0"/>
          </a:p>
          <a:p>
            <a:r>
              <a:rPr lang="en-US" sz="1200" kern="1200" dirty="0" smtClean="0">
                <a:solidFill>
                  <a:schemeClr val="tx1"/>
                </a:solidFill>
                <a:effectLst/>
                <a:latin typeface="+mn-lt"/>
                <a:ea typeface="+mn-ea"/>
                <a:cs typeface="+mn-cs"/>
              </a:rPr>
              <a:t>Data Highlights: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Overall Campaign </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Overall Campaign Totals have increased by 21% from 2003 to 2014</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Major Gifts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Total dollars brought in as Major Gifts has  increased by 159%  </a:t>
            </a:r>
          </a:p>
          <a:p>
            <a:pPr lvl="0"/>
            <a:r>
              <a:rPr lang="en-US" sz="1200" kern="1200" dirty="0" smtClean="0">
                <a:solidFill>
                  <a:schemeClr val="tx1"/>
                </a:solidFill>
                <a:effectLst/>
                <a:latin typeface="+mn-lt"/>
                <a:ea typeface="+mn-ea"/>
                <a:cs typeface="+mn-cs"/>
              </a:rPr>
              <a:t> </a:t>
            </a:r>
            <a:r>
              <a:rPr lang="en-US" sz="1200" b="1" u="sng" kern="1200" dirty="0" smtClean="0">
                <a:solidFill>
                  <a:schemeClr val="tx1"/>
                </a:solidFill>
                <a:effectLst/>
                <a:latin typeface="+mn-lt"/>
                <a:ea typeface="+mn-ea"/>
                <a:cs typeface="+mn-cs"/>
              </a:rPr>
              <a:t>Increase</a:t>
            </a:r>
            <a:r>
              <a:rPr lang="en-US" sz="1200" kern="1200" dirty="0" smtClean="0">
                <a:solidFill>
                  <a:schemeClr val="tx1"/>
                </a:solidFill>
                <a:effectLst/>
                <a:latin typeface="+mn-lt"/>
                <a:ea typeface="+mn-ea"/>
                <a:cs typeface="+mn-cs"/>
              </a:rPr>
              <a:t> as a portion of total campaign from 7.43%  in 2003 and 15.93% in 2014</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Corporate Employee Giving </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Total dollars brought in through Corporate Employee Giving has  increased by 16%</a:t>
            </a:r>
          </a:p>
          <a:p>
            <a:pPr lvl="0"/>
            <a:r>
              <a:rPr lang="en-US" sz="1200" b="1" u="sng" kern="1200" dirty="0" smtClean="0">
                <a:solidFill>
                  <a:schemeClr val="tx1"/>
                </a:solidFill>
                <a:effectLst/>
                <a:latin typeface="+mn-lt"/>
                <a:ea typeface="+mn-ea"/>
                <a:cs typeface="+mn-cs"/>
              </a:rPr>
              <a:t>Decrease</a:t>
            </a:r>
            <a:r>
              <a:rPr lang="en-US" sz="1200" kern="1200" dirty="0" smtClean="0">
                <a:solidFill>
                  <a:schemeClr val="tx1"/>
                </a:solidFill>
                <a:effectLst/>
                <a:latin typeface="+mn-lt"/>
                <a:ea typeface="+mn-ea"/>
                <a:cs typeface="+mn-cs"/>
              </a:rPr>
              <a:t> as a portion of total campaign from 45.16% in 2003 and 43.22% in 2014</a:t>
            </a:r>
          </a:p>
          <a:p>
            <a:endParaRPr lang="en-US" baseline="0" dirty="0" smtClean="0"/>
          </a:p>
        </p:txBody>
      </p:sp>
      <p:sp>
        <p:nvSpPr>
          <p:cNvPr id="4" name="Slide Number Placeholder 3"/>
          <p:cNvSpPr>
            <a:spLocks noGrp="1"/>
          </p:cNvSpPr>
          <p:nvPr>
            <p:ph type="sldNum" sz="quarter" idx="10"/>
          </p:nvPr>
        </p:nvSpPr>
        <p:spPr/>
        <p:txBody>
          <a:bodyPr/>
          <a:lstStyle/>
          <a:p>
            <a:fld id="{473FCC5E-14B2-43DD-9D47-67896B666D9D}" type="slidenum">
              <a:rPr lang="en-US" smtClean="0"/>
              <a:t>9</a:t>
            </a:fld>
            <a:endParaRPr lang="en-US"/>
          </a:p>
        </p:txBody>
      </p:sp>
    </p:spTree>
    <p:extLst>
      <p:ext uri="{BB962C8B-B14F-4D97-AF65-F5344CB8AC3E}">
        <p14:creationId xmlns:p14="http://schemas.microsoft.com/office/powerpoint/2010/main" val="34088732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8014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7742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3313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8439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9853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8" name="Content Placeholder 2"/>
          <p:cNvSpPr>
            <a:spLocks noGrp="1"/>
          </p:cNvSpPr>
          <p:nvPr>
            <p:ph idx="10" hasCustomPrompt="1"/>
          </p:nvPr>
        </p:nvSpPr>
        <p:spPr>
          <a:xfrm>
            <a:off x="457200" y="1371600"/>
            <a:ext cx="8229600" cy="4572000"/>
          </a:xfrm>
          <a:prstGeom prst="rect">
            <a:avLst/>
          </a:prstGeom>
        </p:spPr>
        <p:txBody>
          <a:bodyPr>
            <a:normAutofit/>
          </a:bodyPr>
          <a:lstStyle>
            <a:lvl1pPr marL="0" indent="0">
              <a:buNone/>
              <a:defRPr sz="2000" b="0" i="0" baseline="0"/>
            </a:lvl1pPr>
          </a:lstStyle>
          <a:p>
            <a:pPr lvl="0"/>
            <a:r>
              <a:rPr lang="en-US" dirty="0" smtClean="0"/>
              <a:t>Click to edit body copy.</a:t>
            </a:r>
          </a:p>
        </p:txBody>
      </p:sp>
      <p:sp>
        <p:nvSpPr>
          <p:cNvPr id="11" name="Title Placeholder 1"/>
          <p:cNvSpPr>
            <a:spLocks noGrp="1"/>
          </p:cNvSpPr>
          <p:nvPr>
            <p:ph type="title" hasCustomPrompt="1"/>
          </p:nvPr>
        </p:nvSpPr>
        <p:spPr>
          <a:xfrm>
            <a:off x="457200" y="274638"/>
            <a:ext cx="8229600" cy="563562"/>
          </a:xfrm>
          <a:prstGeom prst="rect">
            <a:avLst/>
          </a:prstGeom>
        </p:spPr>
        <p:txBody>
          <a:bodyPr vert="horz" lIns="91440" tIns="45720" rIns="91440" bIns="45720" rtlCol="0" anchor="ctr">
            <a:normAutofit/>
          </a:bodyPr>
          <a:lstStyle>
            <a:lvl1pPr>
              <a:defRPr/>
            </a:lvl1pPr>
          </a:lstStyle>
          <a:p>
            <a:r>
              <a:rPr lang="en-US" dirty="0" smtClean="0"/>
              <a:t>Click to edit section title.</a:t>
            </a:r>
            <a:endParaRPr lang="en-US" dirty="0"/>
          </a:p>
        </p:txBody>
      </p:sp>
      <p:sp>
        <p:nvSpPr>
          <p:cNvPr id="4" name="Slide Number Placeholder 5"/>
          <p:cNvSpPr>
            <a:spLocks noGrp="1"/>
          </p:cNvSpPr>
          <p:nvPr>
            <p:ph type="sldNum" sz="quarter" idx="4"/>
          </p:nvPr>
        </p:nvSpPr>
        <p:spPr>
          <a:xfrm>
            <a:off x="152400" y="6477000"/>
            <a:ext cx="2133600" cy="212725"/>
          </a:xfrm>
          <a:prstGeom prst="rect">
            <a:avLst/>
          </a:prstGeom>
        </p:spPr>
        <p:txBody>
          <a:bodyPr/>
          <a:lstStyle>
            <a:lvl1pPr algn="l">
              <a:defRPr sz="1000" baseline="0"/>
            </a:lvl1pPr>
          </a:lstStyle>
          <a:p>
            <a:fld id="{09657855-FB64-4130-B7E4-A1A505202E74}" type="slidenum">
              <a:rPr lang="en-US" smtClean="0"/>
              <a:pPr/>
              <a:t>‹#›</a:t>
            </a:fld>
            <a:endParaRPr lang="en-US" dirty="0"/>
          </a:p>
        </p:txBody>
      </p:sp>
    </p:spTree>
    <p:extLst>
      <p:ext uri="{BB962C8B-B14F-4D97-AF65-F5344CB8AC3E}">
        <p14:creationId xmlns:p14="http://schemas.microsoft.com/office/powerpoint/2010/main" val="3148244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ements and Quote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3048000"/>
            <a:ext cx="8229600" cy="2133599"/>
          </a:xfrm>
          <a:prstGeom prst="rect">
            <a:avLst/>
          </a:prstGeom>
        </p:spPr>
        <p:txBody>
          <a:bodyPr>
            <a:normAutofit/>
          </a:bodyPr>
          <a:lstStyle>
            <a:lvl1pPr marL="0" indent="0">
              <a:buNone/>
              <a:defRPr sz="2400" b="0" i="1" baseline="0"/>
            </a:lvl1pPr>
          </a:lstStyle>
          <a:p>
            <a:pPr lvl="0"/>
            <a:r>
              <a:rPr lang="en-US" dirty="0" smtClean="0"/>
              <a:t>Click to insert one statement, paragraph or quote.</a:t>
            </a:r>
          </a:p>
        </p:txBody>
      </p:sp>
      <p:sp>
        <p:nvSpPr>
          <p:cNvPr id="7" name="Title Placeholder 1"/>
          <p:cNvSpPr>
            <a:spLocks noGrp="1"/>
          </p:cNvSpPr>
          <p:nvPr>
            <p:ph type="title" hasCustomPrompt="1"/>
          </p:nvPr>
        </p:nvSpPr>
        <p:spPr>
          <a:xfrm>
            <a:off x="457200" y="274638"/>
            <a:ext cx="8229600" cy="563562"/>
          </a:xfrm>
          <a:prstGeom prst="rect">
            <a:avLst/>
          </a:prstGeom>
        </p:spPr>
        <p:txBody>
          <a:bodyPr vert="horz" lIns="91440" tIns="45720" rIns="91440" bIns="45720" rtlCol="0" anchor="ctr">
            <a:normAutofit/>
          </a:bodyPr>
          <a:lstStyle>
            <a:lvl1pPr>
              <a:defRPr/>
            </a:lvl1pPr>
          </a:lstStyle>
          <a:p>
            <a:r>
              <a:rPr lang="en-US" dirty="0" smtClean="0"/>
              <a:t>Click to edit section title.</a:t>
            </a:r>
            <a:endParaRPr lang="en-US" dirty="0"/>
          </a:p>
        </p:txBody>
      </p:sp>
      <p:sp>
        <p:nvSpPr>
          <p:cNvPr id="8" name="Content Placeholder 2"/>
          <p:cNvSpPr>
            <a:spLocks noGrp="1"/>
          </p:cNvSpPr>
          <p:nvPr>
            <p:ph idx="13" hasCustomPrompt="1"/>
          </p:nvPr>
        </p:nvSpPr>
        <p:spPr>
          <a:xfrm>
            <a:off x="5105400" y="5334000"/>
            <a:ext cx="3581400" cy="381000"/>
          </a:xfrm>
          <a:prstGeom prst="rect">
            <a:avLst/>
          </a:prstGeom>
        </p:spPr>
        <p:txBody>
          <a:bodyPr>
            <a:normAutofit/>
          </a:bodyPr>
          <a:lstStyle>
            <a:lvl1pPr marL="0" indent="0" algn="r">
              <a:buNone/>
              <a:defRPr sz="1600" baseline="0"/>
            </a:lvl1pPr>
          </a:lstStyle>
          <a:p>
            <a:pPr lvl="0"/>
            <a:r>
              <a:rPr lang="en-US" dirty="0" smtClean="0"/>
              <a:t>Click to insert credit line.</a:t>
            </a:r>
          </a:p>
        </p:txBody>
      </p:sp>
      <p:sp>
        <p:nvSpPr>
          <p:cNvPr id="5" name="Slide Number Placeholder 5"/>
          <p:cNvSpPr>
            <a:spLocks noGrp="1"/>
          </p:cNvSpPr>
          <p:nvPr>
            <p:ph type="sldNum" sz="quarter" idx="4"/>
          </p:nvPr>
        </p:nvSpPr>
        <p:spPr>
          <a:xfrm>
            <a:off x="152400" y="6477000"/>
            <a:ext cx="2133600" cy="212725"/>
          </a:xfrm>
          <a:prstGeom prst="rect">
            <a:avLst/>
          </a:prstGeom>
        </p:spPr>
        <p:txBody>
          <a:bodyPr/>
          <a:lstStyle>
            <a:lvl1pPr algn="l">
              <a:defRPr sz="1000" baseline="0"/>
            </a:lvl1pPr>
          </a:lstStyle>
          <a:p>
            <a:fld id="{09657855-FB64-4130-B7E4-A1A505202E74}" type="slidenum">
              <a:rPr lang="en-US" smtClean="0"/>
              <a:pPr/>
              <a:t>‹#›</a:t>
            </a:fld>
            <a:endParaRPr lang="en-US" dirty="0"/>
          </a:p>
        </p:txBody>
      </p:sp>
    </p:spTree>
    <p:extLst>
      <p:ext uri="{BB962C8B-B14F-4D97-AF65-F5344CB8AC3E}">
        <p14:creationId xmlns:p14="http://schemas.microsoft.com/office/powerpoint/2010/main" val="532199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ltiple Quotes">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457200" y="1371601"/>
            <a:ext cx="8229600" cy="1143000"/>
          </a:xfrm>
          <a:prstGeom prst="rect">
            <a:avLst/>
          </a:prstGeom>
        </p:spPr>
        <p:txBody>
          <a:bodyPr>
            <a:normAutofit/>
          </a:bodyPr>
          <a:lstStyle>
            <a:lvl1pPr marL="0" indent="0">
              <a:buNone/>
              <a:defRPr sz="2400" b="0" i="1" baseline="0"/>
            </a:lvl1pPr>
          </a:lstStyle>
          <a:p>
            <a:pPr lvl="0"/>
            <a:r>
              <a:rPr lang="en-US" dirty="0" smtClean="0"/>
              <a:t>Click to insert statement, paragraph or quote.</a:t>
            </a:r>
          </a:p>
        </p:txBody>
      </p:sp>
      <p:sp>
        <p:nvSpPr>
          <p:cNvPr id="11" name="Title Placeholder 1"/>
          <p:cNvSpPr>
            <a:spLocks noGrp="1"/>
          </p:cNvSpPr>
          <p:nvPr>
            <p:ph type="title" hasCustomPrompt="1"/>
          </p:nvPr>
        </p:nvSpPr>
        <p:spPr>
          <a:xfrm>
            <a:off x="457200" y="274638"/>
            <a:ext cx="8229600" cy="563562"/>
          </a:xfrm>
          <a:prstGeom prst="rect">
            <a:avLst/>
          </a:prstGeom>
        </p:spPr>
        <p:txBody>
          <a:bodyPr vert="horz" lIns="91440" tIns="45720" rIns="91440" bIns="45720" rtlCol="0" anchor="ctr">
            <a:normAutofit/>
          </a:bodyPr>
          <a:lstStyle>
            <a:lvl1pPr>
              <a:defRPr/>
            </a:lvl1pPr>
          </a:lstStyle>
          <a:p>
            <a:r>
              <a:rPr lang="en-US" dirty="0" smtClean="0"/>
              <a:t>Click to edit section title.</a:t>
            </a:r>
            <a:endParaRPr lang="en-US" dirty="0"/>
          </a:p>
        </p:txBody>
      </p:sp>
      <p:sp>
        <p:nvSpPr>
          <p:cNvPr id="12" name="Content Placeholder 2"/>
          <p:cNvSpPr>
            <a:spLocks noGrp="1"/>
          </p:cNvSpPr>
          <p:nvPr>
            <p:ph idx="13" hasCustomPrompt="1"/>
          </p:nvPr>
        </p:nvSpPr>
        <p:spPr>
          <a:xfrm>
            <a:off x="5105400" y="2667000"/>
            <a:ext cx="3581400" cy="381000"/>
          </a:xfrm>
          <a:prstGeom prst="rect">
            <a:avLst/>
          </a:prstGeom>
        </p:spPr>
        <p:txBody>
          <a:bodyPr>
            <a:normAutofit/>
          </a:bodyPr>
          <a:lstStyle>
            <a:lvl1pPr marL="0" indent="0" algn="r">
              <a:buNone/>
              <a:defRPr sz="1600" baseline="0"/>
            </a:lvl1pPr>
          </a:lstStyle>
          <a:p>
            <a:pPr lvl="0"/>
            <a:r>
              <a:rPr lang="en-US" dirty="0" smtClean="0"/>
              <a:t>Click to insert credit line.</a:t>
            </a:r>
          </a:p>
        </p:txBody>
      </p:sp>
      <p:sp>
        <p:nvSpPr>
          <p:cNvPr id="13" name="Content Placeholder 2"/>
          <p:cNvSpPr>
            <a:spLocks noGrp="1"/>
          </p:cNvSpPr>
          <p:nvPr>
            <p:ph idx="14" hasCustomPrompt="1"/>
          </p:nvPr>
        </p:nvSpPr>
        <p:spPr>
          <a:xfrm>
            <a:off x="533400" y="3810000"/>
            <a:ext cx="8229600" cy="1143000"/>
          </a:xfrm>
          <a:prstGeom prst="rect">
            <a:avLst/>
          </a:prstGeom>
        </p:spPr>
        <p:txBody>
          <a:bodyPr>
            <a:normAutofit/>
          </a:bodyPr>
          <a:lstStyle>
            <a:lvl1pPr marL="0" indent="0">
              <a:buNone/>
              <a:defRPr sz="2400" b="0" i="1" baseline="0"/>
            </a:lvl1pPr>
          </a:lstStyle>
          <a:p>
            <a:pPr lvl="0"/>
            <a:r>
              <a:rPr lang="en-US" dirty="0" smtClean="0"/>
              <a:t>Click to insert statement, paragraph or quote.</a:t>
            </a:r>
          </a:p>
        </p:txBody>
      </p:sp>
      <p:sp>
        <p:nvSpPr>
          <p:cNvPr id="14" name="Content Placeholder 2"/>
          <p:cNvSpPr>
            <a:spLocks noGrp="1"/>
          </p:cNvSpPr>
          <p:nvPr>
            <p:ph idx="15" hasCustomPrompt="1"/>
          </p:nvPr>
        </p:nvSpPr>
        <p:spPr>
          <a:xfrm>
            <a:off x="5181600" y="5105399"/>
            <a:ext cx="3581400" cy="381000"/>
          </a:xfrm>
          <a:prstGeom prst="rect">
            <a:avLst/>
          </a:prstGeom>
        </p:spPr>
        <p:txBody>
          <a:bodyPr>
            <a:normAutofit/>
          </a:bodyPr>
          <a:lstStyle>
            <a:lvl1pPr marL="0" indent="0" algn="r">
              <a:buNone/>
              <a:defRPr sz="1600" baseline="0"/>
            </a:lvl1pPr>
          </a:lstStyle>
          <a:p>
            <a:pPr lvl="0"/>
            <a:r>
              <a:rPr lang="en-US" dirty="0" smtClean="0"/>
              <a:t>Click to insert credit line.</a:t>
            </a:r>
          </a:p>
        </p:txBody>
      </p:sp>
      <p:sp>
        <p:nvSpPr>
          <p:cNvPr id="7" name="Slide Number Placeholder 5"/>
          <p:cNvSpPr>
            <a:spLocks noGrp="1"/>
          </p:cNvSpPr>
          <p:nvPr>
            <p:ph type="sldNum" sz="quarter" idx="4"/>
          </p:nvPr>
        </p:nvSpPr>
        <p:spPr>
          <a:xfrm>
            <a:off x="152400" y="6477000"/>
            <a:ext cx="2133600" cy="212725"/>
          </a:xfrm>
          <a:prstGeom prst="rect">
            <a:avLst/>
          </a:prstGeom>
        </p:spPr>
        <p:txBody>
          <a:bodyPr/>
          <a:lstStyle>
            <a:lvl1pPr algn="l">
              <a:defRPr sz="1000" baseline="0"/>
            </a:lvl1pPr>
          </a:lstStyle>
          <a:p>
            <a:fld id="{09657855-FB64-4130-B7E4-A1A505202E74}" type="slidenum">
              <a:rPr lang="en-US" smtClean="0"/>
              <a:pPr/>
              <a:t>‹#›</a:t>
            </a:fld>
            <a:endParaRPr lang="en-US" dirty="0"/>
          </a:p>
        </p:txBody>
      </p:sp>
    </p:spTree>
    <p:extLst>
      <p:ext uri="{BB962C8B-B14F-4D97-AF65-F5344CB8AC3E}">
        <p14:creationId xmlns:p14="http://schemas.microsoft.com/office/powerpoint/2010/main" val="1259577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457200" y="274638"/>
            <a:ext cx="8229600" cy="563562"/>
          </a:xfrm>
          <a:prstGeom prst="rect">
            <a:avLst/>
          </a:prstGeom>
        </p:spPr>
        <p:txBody>
          <a:bodyPr vert="horz" lIns="91440" tIns="45720" rIns="91440" bIns="45720" rtlCol="0" anchor="ctr">
            <a:normAutofit/>
          </a:bodyPr>
          <a:lstStyle>
            <a:lvl1pPr>
              <a:defRPr/>
            </a:lvl1pPr>
          </a:lstStyle>
          <a:p>
            <a:r>
              <a:rPr lang="en-US" dirty="0" smtClean="0"/>
              <a:t>Click to edit section title.</a:t>
            </a:r>
            <a:endParaRPr lang="en-US" dirty="0"/>
          </a:p>
        </p:txBody>
      </p:sp>
      <p:sp>
        <p:nvSpPr>
          <p:cNvPr id="5" name="Content Placeholder 4"/>
          <p:cNvSpPr>
            <a:spLocks noGrp="1"/>
          </p:cNvSpPr>
          <p:nvPr>
            <p:ph sz="quarter" idx="11" hasCustomPrompt="1"/>
          </p:nvPr>
        </p:nvSpPr>
        <p:spPr>
          <a:xfrm>
            <a:off x="457200" y="2133600"/>
            <a:ext cx="3886200" cy="3657600"/>
          </a:xfrm>
        </p:spPr>
        <p:txBody>
          <a:bodyPr/>
          <a:lstStyle/>
          <a:p>
            <a:pPr marL="465138" lvl="1"/>
            <a:r>
              <a:rPr lang="en-US" dirty="0" smtClean="0"/>
              <a:t>Click to edit column copy.</a:t>
            </a:r>
          </a:p>
        </p:txBody>
      </p:sp>
      <p:sp>
        <p:nvSpPr>
          <p:cNvPr id="8" name="Text Placeholder 7"/>
          <p:cNvSpPr>
            <a:spLocks noGrp="1"/>
          </p:cNvSpPr>
          <p:nvPr>
            <p:ph type="body" sz="quarter" idx="12" hasCustomPrompt="1"/>
          </p:nvPr>
        </p:nvSpPr>
        <p:spPr>
          <a:xfrm>
            <a:off x="457200" y="1371600"/>
            <a:ext cx="3886200" cy="533400"/>
          </a:xfrm>
        </p:spPr>
        <p:txBody>
          <a:bodyPr/>
          <a:lstStyle>
            <a:lvl1pPr marL="0" indent="0">
              <a:buNone/>
              <a:defRPr b="1">
                <a:solidFill>
                  <a:srgbClr val="FE230A"/>
                </a:solidFill>
              </a:defRPr>
            </a:lvl1pPr>
          </a:lstStyle>
          <a:p>
            <a:pPr lvl="0"/>
            <a:r>
              <a:rPr lang="en-US" dirty="0" smtClean="0"/>
              <a:t>Click to edit column heading.</a:t>
            </a:r>
          </a:p>
        </p:txBody>
      </p:sp>
      <p:sp>
        <p:nvSpPr>
          <p:cNvPr id="12" name="Content Placeholder 4"/>
          <p:cNvSpPr>
            <a:spLocks noGrp="1"/>
          </p:cNvSpPr>
          <p:nvPr>
            <p:ph sz="quarter" idx="13" hasCustomPrompt="1"/>
          </p:nvPr>
        </p:nvSpPr>
        <p:spPr>
          <a:xfrm>
            <a:off x="4800600" y="2133600"/>
            <a:ext cx="3886200" cy="3657600"/>
          </a:xfrm>
        </p:spPr>
        <p:txBody>
          <a:bodyPr/>
          <a:lstStyle/>
          <a:p>
            <a:pPr marL="465138" lvl="1"/>
            <a:r>
              <a:rPr lang="en-US" dirty="0" smtClean="0"/>
              <a:t>Click to edit column copy.</a:t>
            </a:r>
          </a:p>
        </p:txBody>
      </p:sp>
      <p:sp>
        <p:nvSpPr>
          <p:cNvPr id="13" name="Text Placeholder 7"/>
          <p:cNvSpPr>
            <a:spLocks noGrp="1"/>
          </p:cNvSpPr>
          <p:nvPr>
            <p:ph type="body" sz="quarter" idx="14" hasCustomPrompt="1"/>
          </p:nvPr>
        </p:nvSpPr>
        <p:spPr>
          <a:xfrm>
            <a:off x="4800600" y="1371600"/>
            <a:ext cx="3886200" cy="533400"/>
          </a:xfrm>
        </p:spPr>
        <p:txBody>
          <a:bodyPr/>
          <a:lstStyle>
            <a:lvl1pPr marL="0" indent="0">
              <a:buNone/>
              <a:defRPr b="1">
                <a:solidFill>
                  <a:srgbClr val="FE230A"/>
                </a:solidFill>
              </a:defRPr>
            </a:lvl1pPr>
          </a:lstStyle>
          <a:p>
            <a:pPr lvl="0"/>
            <a:r>
              <a:rPr lang="en-US" dirty="0" smtClean="0"/>
              <a:t>Click to edit column heading.</a:t>
            </a:r>
          </a:p>
        </p:txBody>
      </p:sp>
      <p:sp>
        <p:nvSpPr>
          <p:cNvPr id="7" name="Slide Number Placeholder 5"/>
          <p:cNvSpPr>
            <a:spLocks noGrp="1"/>
          </p:cNvSpPr>
          <p:nvPr>
            <p:ph type="sldNum" sz="quarter" idx="4"/>
          </p:nvPr>
        </p:nvSpPr>
        <p:spPr>
          <a:xfrm>
            <a:off x="152400" y="6477000"/>
            <a:ext cx="2133600" cy="212725"/>
          </a:xfrm>
          <a:prstGeom prst="rect">
            <a:avLst/>
          </a:prstGeom>
        </p:spPr>
        <p:txBody>
          <a:bodyPr/>
          <a:lstStyle>
            <a:lvl1pPr algn="l">
              <a:defRPr sz="1000" baseline="0"/>
            </a:lvl1pPr>
          </a:lstStyle>
          <a:p>
            <a:fld id="{09657855-FB64-4130-B7E4-A1A505202E74}" type="slidenum">
              <a:rPr lang="en-US" smtClean="0"/>
              <a:pPr/>
              <a:t>‹#›</a:t>
            </a:fld>
            <a:endParaRPr lang="en-US" dirty="0"/>
          </a:p>
        </p:txBody>
      </p:sp>
    </p:spTree>
    <p:extLst>
      <p:ext uri="{BB962C8B-B14F-4D97-AF65-F5344CB8AC3E}">
        <p14:creationId xmlns:p14="http://schemas.microsoft.com/office/powerpoint/2010/main" val="4255737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37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7096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581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508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9363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9920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5882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6079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563562"/>
          </a:xfrm>
          <a:prstGeom prst="rect">
            <a:avLst/>
          </a:prstGeom>
        </p:spPr>
        <p:txBody>
          <a:bodyPr vert="horz" lIns="91440" tIns="45720" rIns="91440" bIns="45720" rtlCol="0" anchor="ctr">
            <a:normAutofit/>
          </a:bodyPr>
          <a:lstStyle/>
          <a:p>
            <a:r>
              <a:rPr lang="en-US" dirty="0" smtClean="0"/>
              <a:t>Click to edit section title.</a:t>
            </a:r>
            <a:endParaRPr lang="en-US" dirty="0"/>
          </a:p>
        </p:txBody>
      </p:sp>
      <p:sp>
        <p:nvSpPr>
          <p:cNvPr id="3" name="Text Placeholder 2"/>
          <p:cNvSpPr>
            <a:spLocks noGrp="1"/>
          </p:cNvSpPr>
          <p:nvPr>
            <p:ph type="body" idx="1"/>
          </p:nvPr>
        </p:nvSpPr>
        <p:spPr>
          <a:xfrm>
            <a:off x="457200" y="1143000"/>
            <a:ext cx="8229600" cy="4525963"/>
          </a:xfrm>
          <a:prstGeom prst="rect">
            <a:avLst/>
          </a:prstGeom>
        </p:spPr>
        <p:txBody>
          <a:bodyPr vert="horz" lIns="91440" tIns="45720" rIns="91440" bIns="45720" rtlCol="0">
            <a:normAutofit/>
          </a:bodyPr>
          <a:lstStyle/>
          <a:p>
            <a:pPr lvl="0"/>
            <a:r>
              <a:rPr lang="en-US" dirty="0" smtClean="0"/>
              <a:t>Click to edit body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152400" y="6477000"/>
            <a:ext cx="2133600" cy="212725"/>
          </a:xfrm>
          <a:prstGeom prst="rect">
            <a:avLst/>
          </a:prstGeom>
        </p:spPr>
        <p:txBody>
          <a:bodyPr/>
          <a:lstStyle>
            <a:lvl1pPr algn="l">
              <a:defRPr sz="1000" baseline="0"/>
            </a:lvl1pPr>
          </a:lstStyle>
          <a:p>
            <a:fld id="{09657855-FB64-4130-B7E4-A1A505202E74}" type="slidenum">
              <a:rPr lang="en-US" smtClean="0"/>
              <a:pPr/>
              <a:t>‹#›</a:t>
            </a:fld>
            <a:endParaRPr lang="en-US" dirty="0"/>
          </a:p>
        </p:txBody>
      </p:sp>
    </p:spTree>
    <p:extLst>
      <p:ext uri="{BB962C8B-B14F-4D97-AF65-F5344CB8AC3E}">
        <p14:creationId xmlns:p14="http://schemas.microsoft.com/office/powerpoint/2010/main" val="382236055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 id="2147483658" r:id="rId5"/>
    <p:sldLayoutId id="2147483659" r:id="rId6"/>
    <p:sldLayoutId id="2147483660" r:id="rId7"/>
    <p:sldLayoutId id="2147483663" r:id="rId8"/>
    <p:sldLayoutId id="2147483664" r:id="rId9"/>
    <p:sldLayoutId id="2147483665" r:id="rId10"/>
    <p:sldLayoutId id="2147483666" r:id="rId11"/>
    <p:sldLayoutId id="2147483661" r:id="rId12"/>
    <p:sldLayoutId id="2147483662" r:id="rId13"/>
    <p:sldLayoutId id="2147483652" r:id="rId14"/>
    <p:sldLayoutId id="2147483650" r:id="rId15"/>
    <p:sldLayoutId id="2147483653" r:id="rId16"/>
    <p:sldLayoutId id="2147483654" r:id="rId17"/>
  </p:sldLayoutIdLst>
  <p:txStyles>
    <p:titleStyle>
      <a:lvl1pPr algn="l" defTabSz="914400" rtl="0" eaLnBrk="1" latinLnBrk="0" hangingPunct="1">
        <a:spcBef>
          <a:spcPct val="0"/>
        </a:spcBef>
        <a:buNone/>
        <a:defRPr sz="2400" b="1" i="0" kern="1200" baseline="0">
          <a:solidFill>
            <a:srgbClr val="10167F"/>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baseline="0">
          <a:solidFill>
            <a:srgbClr val="10167F"/>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baseline="0">
          <a:solidFill>
            <a:srgbClr val="10167F"/>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baseline="0">
          <a:solidFill>
            <a:srgbClr val="10167F"/>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rgbClr val="10167F"/>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rgbClr val="10167F"/>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hyperlink" Target="https://online.unitedway.org/system/giving-potential"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mailto:becky.bogle@uww.unitedway.org" TargetMode="External"/><Relationship Id="rId2" Type="http://schemas.openxmlformats.org/officeDocument/2006/relationships/hyperlink" Target="mailto:kathy.parker@uww.unitedway.org" TargetMode="External"/><Relationship Id="rId1" Type="http://schemas.openxmlformats.org/officeDocument/2006/relationships/slideLayout" Target="../slideLayouts/slideLayout7.xml"/><Relationship Id="rId4" Type="http://schemas.openxmlformats.org/officeDocument/2006/relationships/hyperlink" Target="https://online.unitedway.org/groups/major-gifts-and-planned-gifts-resource-guide"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971800"/>
            <a:ext cx="4648200" cy="2133600"/>
          </a:xfrm>
          <a:prstGeom prst="rect">
            <a:avLst/>
          </a:prstGeom>
          <a:solidFill>
            <a:srgbClr val="10167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600" y="6211669"/>
            <a:ext cx="5486400" cy="430887"/>
          </a:xfrm>
          <a:prstGeom prst="rect">
            <a:avLst/>
          </a:prstGeom>
          <a:noFill/>
        </p:spPr>
        <p:txBody>
          <a:bodyPr wrap="square" rtlCol="0">
            <a:spAutoFit/>
          </a:bodyPr>
          <a:lstStyle/>
          <a:p>
            <a:r>
              <a:rPr lang="en-US" sz="2200" b="1" dirty="0" smtClean="0">
                <a:solidFill>
                  <a:srgbClr val="10167F"/>
                </a:solidFill>
              </a:rPr>
              <a:t>United Way of the Greater Lehigh Valley</a:t>
            </a:r>
            <a:endParaRPr lang="en-US" sz="2200" b="1" dirty="0">
              <a:solidFill>
                <a:srgbClr val="10167F"/>
              </a:solidFill>
            </a:endParaRPr>
          </a:p>
        </p:txBody>
      </p:sp>
      <p:sp>
        <p:nvSpPr>
          <p:cNvPr id="3" name="TextBox 2"/>
          <p:cNvSpPr txBox="1"/>
          <p:nvPr/>
        </p:nvSpPr>
        <p:spPr>
          <a:xfrm>
            <a:off x="381000" y="3132221"/>
            <a:ext cx="6781800" cy="1846659"/>
          </a:xfrm>
          <a:prstGeom prst="rect">
            <a:avLst/>
          </a:prstGeom>
          <a:noFill/>
        </p:spPr>
        <p:txBody>
          <a:bodyPr wrap="square" rtlCol="0">
            <a:spAutoFit/>
          </a:bodyPr>
          <a:lstStyle/>
          <a:p>
            <a:r>
              <a:rPr lang="en-US" sz="3500" b="1" dirty="0" smtClean="0">
                <a:solidFill>
                  <a:schemeClr val="bg1"/>
                </a:solidFill>
                <a:latin typeface="Arial" pitchFamily="34" charset="0"/>
                <a:cs typeface="Arial" pitchFamily="34" charset="0"/>
              </a:rPr>
              <a:t>Major Gifts</a:t>
            </a:r>
            <a:endParaRPr lang="en-US" sz="3500" b="1" dirty="0">
              <a:solidFill>
                <a:schemeClr val="bg1"/>
              </a:solidFill>
              <a:latin typeface="Arial" pitchFamily="34" charset="0"/>
              <a:cs typeface="Arial" pitchFamily="34" charset="0"/>
            </a:endParaRPr>
          </a:p>
          <a:p>
            <a:r>
              <a:rPr lang="en-US" sz="3500" b="1" dirty="0" smtClean="0">
                <a:solidFill>
                  <a:schemeClr val="bg1"/>
                </a:solidFill>
                <a:latin typeface="Arial" pitchFamily="34" charset="0"/>
                <a:cs typeface="Arial" pitchFamily="34" charset="0"/>
              </a:rPr>
              <a:t>A Growing Trend</a:t>
            </a:r>
            <a:endParaRPr lang="en-US" sz="3500" b="1" dirty="0">
              <a:solidFill>
                <a:schemeClr val="bg1"/>
              </a:solidFill>
              <a:latin typeface="Arial" pitchFamily="34" charset="0"/>
              <a:cs typeface="Arial" pitchFamily="34" charset="0"/>
            </a:endParaRPr>
          </a:p>
          <a:p>
            <a:endParaRPr lang="en-US" sz="2800" b="1" dirty="0">
              <a:solidFill>
                <a:schemeClr val="bg1"/>
              </a:solidFill>
              <a:latin typeface="Arial" pitchFamily="34" charset="0"/>
              <a:cs typeface="Arial" pitchFamily="34" charset="0"/>
            </a:endParaRPr>
          </a:p>
          <a:p>
            <a:r>
              <a:rPr lang="en-US" sz="1600" b="1" dirty="0" smtClean="0">
                <a:solidFill>
                  <a:schemeClr val="bg1"/>
                </a:solidFill>
                <a:latin typeface="Arial" pitchFamily="34" charset="0"/>
                <a:cs typeface="Arial" pitchFamily="34" charset="0"/>
              </a:rPr>
              <a:t>June 16, 2016</a:t>
            </a:r>
          </a:p>
        </p:txBody>
      </p:sp>
    </p:spTree>
    <p:extLst>
      <p:ext uri="{BB962C8B-B14F-4D97-AF65-F5344CB8AC3E}">
        <p14:creationId xmlns:p14="http://schemas.microsoft.com/office/powerpoint/2010/main" val="42471041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2093561405"/>
              </p:ext>
            </p:extLst>
          </p:nvPr>
        </p:nvGraphicFramePr>
        <p:xfrm>
          <a:off x="533400" y="1295400"/>
          <a:ext cx="8077200" cy="4389124"/>
        </p:xfrm>
        <a:graphic>
          <a:graphicData uri="http://schemas.openxmlformats.org/drawingml/2006/table">
            <a:tbl>
              <a:tblPr/>
              <a:tblGrid>
                <a:gridCol w="1059737"/>
                <a:gridCol w="1565880"/>
                <a:gridCol w="1565880"/>
                <a:gridCol w="1565880"/>
                <a:gridCol w="949018"/>
                <a:gridCol w="1370805"/>
              </a:tblGrid>
              <a:tr h="505412">
                <a:tc>
                  <a:txBody>
                    <a:bodyPr/>
                    <a:lstStyle/>
                    <a:p>
                      <a:pPr algn="ctr" fontAlgn="b"/>
                      <a:r>
                        <a:rPr lang="en-US" sz="1200" b="1" i="0" u="none" strike="noStrike" dirty="0">
                          <a:solidFill>
                            <a:schemeClr val="bg1"/>
                          </a:solidFill>
                          <a:effectLst/>
                          <a:latin typeface="+mn-lt"/>
                        </a:rPr>
                        <a:t>Campaign </a:t>
                      </a:r>
                      <a:endParaRPr lang="en-US" sz="1200" b="1" i="0" u="none" strike="noStrike" dirty="0" smtClean="0">
                        <a:solidFill>
                          <a:schemeClr val="bg1"/>
                        </a:solidFill>
                        <a:effectLst/>
                        <a:latin typeface="+mn-lt"/>
                      </a:endParaRPr>
                    </a:p>
                    <a:p>
                      <a:pPr algn="ctr" fontAlgn="b"/>
                      <a:r>
                        <a:rPr lang="en-US" sz="1200" b="1" i="0" u="none" strike="noStrike" dirty="0" smtClean="0">
                          <a:solidFill>
                            <a:schemeClr val="bg1"/>
                          </a:solidFill>
                          <a:effectLst/>
                          <a:latin typeface="+mn-lt"/>
                        </a:rPr>
                        <a:t>Year </a:t>
                      </a:r>
                      <a:endParaRPr lang="en-US" sz="1200" b="1" i="0" u="none" strike="noStrike" dirty="0">
                        <a:solidFill>
                          <a:schemeClr val="bg1"/>
                        </a:solidFill>
                        <a:effectLst/>
                        <a:latin typeface="+mn-lt"/>
                      </a:endParaRP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10167F"/>
                    </a:solidFill>
                  </a:tcPr>
                </a:tc>
                <a:tc>
                  <a:txBody>
                    <a:bodyPr/>
                    <a:lstStyle/>
                    <a:p>
                      <a:pPr algn="ctr" fontAlgn="b"/>
                      <a:r>
                        <a:rPr lang="en-US" sz="1200" b="1" i="0" u="none" strike="noStrike" dirty="0">
                          <a:solidFill>
                            <a:schemeClr val="bg1"/>
                          </a:solidFill>
                          <a:effectLst/>
                          <a:latin typeface="+mn-lt"/>
                        </a:rPr>
                        <a:t>Campaign </a:t>
                      </a:r>
                      <a:r>
                        <a:rPr lang="en-US" sz="1200" b="1" i="0" u="none" strike="noStrike" dirty="0" smtClean="0">
                          <a:solidFill>
                            <a:schemeClr val="bg1"/>
                          </a:solidFill>
                          <a:effectLst/>
                          <a:latin typeface="+mn-lt"/>
                        </a:rPr>
                        <a:t>Total </a:t>
                      </a:r>
                      <a:endParaRPr lang="en-US" sz="1200" b="1" i="0" u="none" strike="noStrike" dirty="0">
                        <a:solidFill>
                          <a:schemeClr val="bg1"/>
                        </a:solidFill>
                        <a:effectLst/>
                        <a:latin typeface="+mn-lt"/>
                      </a:endParaRP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10167F"/>
                    </a:solidFill>
                  </a:tcPr>
                </a:tc>
                <a:tc>
                  <a:txBody>
                    <a:bodyPr/>
                    <a:lstStyle/>
                    <a:p>
                      <a:pPr algn="ctr" fontAlgn="b"/>
                      <a:r>
                        <a:rPr lang="en-US" sz="1200" b="1" i="0" u="none" strike="noStrike" dirty="0">
                          <a:solidFill>
                            <a:schemeClr val="bg1"/>
                          </a:solidFill>
                          <a:effectLst/>
                          <a:latin typeface="+mn-lt"/>
                        </a:rPr>
                        <a:t>Major Gifts </a:t>
                      </a:r>
                      <a:r>
                        <a:rPr lang="en-US" sz="1200" b="1" i="0" u="none" strike="noStrike" dirty="0" smtClean="0">
                          <a:solidFill>
                            <a:schemeClr val="bg1"/>
                          </a:solidFill>
                          <a:effectLst/>
                          <a:latin typeface="+mn-lt"/>
                        </a:rPr>
                        <a:t>Total </a:t>
                      </a:r>
                      <a:endParaRPr lang="en-US" sz="1200" b="1" i="0" u="none" strike="noStrike" dirty="0">
                        <a:solidFill>
                          <a:schemeClr val="bg1"/>
                        </a:solidFill>
                        <a:effectLst/>
                        <a:latin typeface="+mn-lt"/>
                      </a:endParaRP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10167F"/>
                    </a:solidFill>
                  </a:tcPr>
                </a:tc>
                <a:tc>
                  <a:txBody>
                    <a:bodyPr/>
                    <a:lstStyle/>
                    <a:p>
                      <a:pPr algn="ctr" fontAlgn="b"/>
                      <a:r>
                        <a:rPr lang="en-US" sz="1200" b="1" i="0" u="none" strike="noStrike" dirty="0">
                          <a:solidFill>
                            <a:schemeClr val="bg1"/>
                          </a:solidFill>
                          <a:effectLst/>
                          <a:latin typeface="+mn-lt"/>
                        </a:rPr>
                        <a:t>Corporate Employee Giving Total </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10167F"/>
                    </a:solidFill>
                  </a:tcPr>
                </a:tc>
                <a:tc>
                  <a:txBody>
                    <a:bodyPr/>
                    <a:lstStyle/>
                    <a:p>
                      <a:pPr algn="ctr" fontAlgn="b"/>
                      <a:r>
                        <a:rPr lang="en-US" sz="1200" b="1" i="0" u="none" strike="noStrike" dirty="0">
                          <a:solidFill>
                            <a:schemeClr val="bg1"/>
                          </a:solidFill>
                          <a:effectLst/>
                          <a:latin typeface="+mn-lt"/>
                        </a:rPr>
                        <a:t>% </a:t>
                      </a:r>
                      <a:r>
                        <a:rPr lang="en-US" sz="1200" b="1" i="0" u="none" strike="noStrike" dirty="0" smtClean="0">
                          <a:solidFill>
                            <a:schemeClr val="bg1"/>
                          </a:solidFill>
                          <a:effectLst/>
                          <a:latin typeface="+mn-lt"/>
                        </a:rPr>
                        <a:t>Major</a:t>
                      </a:r>
                      <a:r>
                        <a:rPr lang="en-US" sz="1200" b="1" i="0" u="none" strike="noStrike" baseline="0" dirty="0" smtClean="0">
                          <a:solidFill>
                            <a:schemeClr val="bg1"/>
                          </a:solidFill>
                          <a:effectLst/>
                          <a:latin typeface="+mn-lt"/>
                        </a:rPr>
                        <a:t> </a:t>
                      </a:r>
                      <a:r>
                        <a:rPr lang="en-US" sz="1200" b="1" i="0" u="none" strike="noStrike" dirty="0" smtClean="0">
                          <a:solidFill>
                            <a:schemeClr val="bg1"/>
                          </a:solidFill>
                          <a:effectLst/>
                          <a:latin typeface="+mn-lt"/>
                        </a:rPr>
                        <a:t>Gifts </a:t>
                      </a:r>
                      <a:endParaRPr lang="en-US" sz="1200" b="1" i="0" u="none" strike="noStrike" dirty="0">
                        <a:solidFill>
                          <a:schemeClr val="bg1"/>
                        </a:solidFill>
                        <a:effectLst/>
                        <a:latin typeface="+mn-lt"/>
                      </a:endParaRP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10167F"/>
                    </a:solidFill>
                  </a:tcPr>
                </a:tc>
                <a:tc>
                  <a:txBody>
                    <a:bodyPr/>
                    <a:lstStyle/>
                    <a:p>
                      <a:pPr algn="ctr" fontAlgn="b"/>
                      <a:r>
                        <a:rPr lang="en-US" sz="1200" b="1" i="0" u="none" strike="noStrike">
                          <a:solidFill>
                            <a:schemeClr val="bg1"/>
                          </a:solidFill>
                          <a:effectLst/>
                          <a:latin typeface="+mn-lt"/>
                        </a:rPr>
                        <a:t>% </a:t>
                      </a:r>
                      <a:r>
                        <a:rPr lang="en-US" sz="1200" b="1" i="0" u="none" strike="noStrike" smtClean="0">
                          <a:solidFill>
                            <a:schemeClr val="bg1"/>
                          </a:solidFill>
                          <a:effectLst/>
                          <a:latin typeface="+mn-lt"/>
                        </a:rPr>
                        <a:t>Corporate Gifts </a:t>
                      </a:r>
                      <a:endParaRPr lang="en-US" sz="1200" b="1" i="0" u="none" strike="noStrike" dirty="0">
                        <a:solidFill>
                          <a:schemeClr val="bg1"/>
                        </a:solidFill>
                        <a:effectLst/>
                        <a:latin typeface="+mn-lt"/>
                      </a:endParaRP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10167F"/>
                    </a:solidFill>
                  </a:tcPr>
                </a:tc>
              </a:tr>
              <a:tr h="242732">
                <a:tc>
                  <a:txBody>
                    <a:bodyPr/>
                    <a:lstStyle/>
                    <a:p>
                      <a:pPr algn="ctr" fontAlgn="b"/>
                      <a:r>
                        <a:rPr lang="en-US" sz="1200" b="0" i="0" u="none" strike="noStrike" dirty="0">
                          <a:solidFill>
                            <a:srgbClr val="000000"/>
                          </a:solidFill>
                          <a:effectLst/>
                          <a:latin typeface="+mn-lt"/>
                        </a:rPr>
                        <a:t>2003</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n-lt"/>
                        </a:rPr>
                        <a:t>$2,705,236,612</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mn-lt"/>
                        </a:rPr>
                        <a:t>$201,110,628</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mn-lt"/>
                        </a:rPr>
                        <a:t>$1,221,681,176</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mn-lt"/>
                        </a:rPr>
                        <a:t>7.43%</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n-lt"/>
                        </a:rPr>
                        <a:t>45.16%</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r>
              <a:tr h="242732">
                <a:tc>
                  <a:txBody>
                    <a:bodyPr/>
                    <a:lstStyle/>
                    <a:p>
                      <a:pPr algn="ctr" fontAlgn="b"/>
                      <a:r>
                        <a:rPr lang="en-US" sz="1200" b="0" i="0" u="none" strike="noStrike" dirty="0">
                          <a:solidFill>
                            <a:srgbClr val="000000"/>
                          </a:solidFill>
                          <a:effectLst/>
                          <a:latin typeface="+mn-lt"/>
                        </a:rPr>
                        <a:t>2004</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10167F">
                        <a:alpha val="5000"/>
                      </a:srgbClr>
                    </a:solidFill>
                  </a:tcPr>
                </a:tc>
                <a:tc>
                  <a:txBody>
                    <a:bodyPr/>
                    <a:lstStyle/>
                    <a:p>
                      <a:pPr algn="ctr" fontAlgn="b"/>
                      <a:r>
                        <a:rPr lang="en-US" sz="1200" b="0" i="0" u="none" strike="noStrike" dirty="0">
                          <a:solidFill>
                            <a:srgbClr val="000000"/>
                          </a:solidFill>
                          <a:effectLst/>
                          <a:latin typeface="+mn-lt"/>
                        </a:rPr>
                        <a:t>$2,826,885,766</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10167F">
                        <a:alpha val="5000"/>
                      </a:srgbClr>
                    </a:solidFill>
                  </a:tcPr>
                </a:tc>
                <a:tc>
                  <a:txBody>
                    <a:bodyPr/>
                    <a:lstStyle/>
                    <a:p>
                      <a:pPr algn="ctr" fontAlgn="b"/>
                      <a:r>
                        <a:rPr lang="en-US" sz="1200" b="0" i="0" u="none" strike="noStrike" dirty="0">
                          <a:solidFill>
                            <a:srgbClr val="000000"/>
                          </a:solidFill>
                          <a:effectLst/>
                          <a:latin typeface="+mn-lt"/>
                        </a:rPr>
                        <a:t>$290,462,734</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10167F">
                        <a:alpha val="5000"/>
                      </a:srgbClr>
                    </a:solidFill>
                  </a:tcPr>
                </a:tc>
                <a:tc>
                  <a:txBody>
                    <a:bodyPr/>
                    <a:lstStyle/>
                    <a:p>
                      <a:pPr algn="ctr" fontAlgn="b"/>
                      <a:r>
                        <a:rPr lang="en-US" sz="1200" b="0" i="0" u="none" strike="noStrike">
                          <a:solidFill>
                            <a:srgbClr val="000000"/>
                          </a:solidFill>
                          <a:effectLst/>
                          <a:latin typeface="+mn-lt"/>
                        </a:rPr>
                        <a:t>$1,240,460,561</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10167F">
                        <a:alpha val="5000"/>
                      </a:srgbClr>
                    </a:solidFill>
                  </a:tcPr>
                </a:tc>
                <a:tc>
                  <a:txBody>
                    <a:bodyPr/>
                    <a:lstStyle/>
                    <a:p>
                      <a:pPr algn="ctr" fontAlgn="b"/>
                      <a:r>
                        <a:rPr lang="en-US" sz="1200" b="0" i="0" u="none" strike="noStrike">
                          <a:solidFill>
                            <a:srgbClr val="000000"/>
                          </a:solidFill>
                          <a:effectLst/>
                          <a:latin typeface="+mn-lt"/>
                        </a:rPr>
                        <a:t>10.28%</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10167F">
                        <a:alpha val="5000"/>
                      </a:srgbClr>
                    </a:solidFill>
                  </a:tcPr>
                </a:tc>
                <a:tc>
                  <a:txBody>
                    <a:bodyPr/>
                    <a:lstStyle/>
                    <a:p>
                      <a:pPr algn="ctr" fontAlgn="b"/>
                      <a:r>
                        <a:rPr lang="en-US" sz="1200" b="0" i="0" u="none" strike="noStrike" dirty="0">
                          <a:solidFill>
                            <a:srgbClr val="000000"/>
                          </a:solidFill>
                          <a:effectLst/>
                          <a:latin typeface="+mn-lt"/>
                        </a:rPr>
                        <a:t>43.88%</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10167F">
                        <a:alpha val="5000"/>
                      </a:srgbClr>
                    </a:solidFill>
                  </a:tcPr>
                </a:tc>
              </a:tr>
              <a:tr h="242732">
                <a:tc>
                  <a:txBody>
                    <a:bodyPr/>
                    <a:lstStyle/>
                    <a:p>
                      <a:pPr algn="ctr" fontAlgn="b"/>
                      <a:r>
                        <a:rPr lang="en-US" sz="1200" b="0" i="0" u="none" strike="noStrike">
                          <a:solidFill>
                            <a:srgbClr val="000000"/>
                          </a:solidFill>
                          <a:effectLst/>
                          <a:latin typeface="+mn-lt"/>
                        </a:rPr>
                        <a:t>2005</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n-lt"/>
                        </a:rPr>
                        <a:t>$2,955,307,866</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n-lt"/>
                        </a:rPr>
                        <a:t>$336,331,716</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mn-lt"/>
                        </a:rPr>
                        <a:t>$1,273,276,426</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mn-lt"/>
                        </a:rPr>
                        <a:t>11.38%</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n-lt"/>
                        </a:rPr>
                        <a:t>43.08%</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r>
              <a:tr h="242732">
                <a:tc>
                  <a:txBody>
                    <a:bodyPr/>
                    <a:lstStyle/>
                    <a:p>
                      <a:pPr algn="ctr" fontAlgn="b"/>
                      <a:r>
                        <a:rPr lang="en-US" sz="1200" b="0" i="0" u="none" strike="noStrike" dirty="0">
                          <a:solidFill>
                            <a:srgbClr val="000000"/>
                          </a:solidFill>
                          <a:effectLst/>
                          <a:latin typeface="+mn-lt"/>
                        </a:rPr>
                        <a:t>2006</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10167F">
                        <a:alpha val="5000"/>
                      </a:srgbClr>
                    </a:solidFill>
                  </a:tcPr>
                </a:tc>
                <a:tc>
                  <a:txBody>
                    <a:bodyPr/>
                    <a:lstStyle/>
                    <a:p>
                      <a:pPr algn="ctr" fontAlgn="b"/>
                      <a:r>
                        <a:rPr lang="en-US" sz="1200" b="0" i="0" u="none" strike="noStrike" dirty="0">
                          <a:solidFill>
                            <a:srgbClr val="000000"/>
                          </a:solidFill>
                          <a:effectLst/>
                          <a:latin typeface="+mn-lt"/>
                        </a:rPr>
                        <a:t>$3,546,605,528</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10167F">
                        <a:alpha val="5000"/>
                      </a:srgbClr>
                    </a:solidFill>
                  </a:tcPr>
                </a:tc>
                <a:tc>
                  <a:txBody>
                    <a:bodyPr/>
                    <a:lstStyle/>
                    <a:p>
                      <a:pPr algn="ctr" fontAlgn="b"/>
                      <a:r>
                        <a:rPr lang="en-US" sz="1200" b="0" i="0" u="none" strike="noStrike" dirty="0">
                          <a:solidFill>
                            <a:srgbClr val="000000"/>
                          </a:solidFill>
                          <a:effectLst/>
                          <a:latin typeface="+mn-lt"/>
                        </a:rPr>
                        <a:t>$466,713,714</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10167F">
                        <a:alpha val="5000"/>
                      </a:srgbClr>
                    </a:solidFill>
                  </a:tcPr>
                </a:tc>
                <a:tc>
                  <a:txBody>
                    <a:bodyPr/>
                    <a:lstStyle/>
                    <a:p>
                      <a:pPr algn="ctr" fontAlgn="b"/>
                      <a:r>
                        <a:rPr lang="en-US" sz="1200" b="0" i="0" u="none" strike="noStrike" dirty="0">
                          <a:solidFill>
                            <a:srgbClr val="000000"/>
                          </a:solidFill>
                          <a:effectLst/>
                          <a:latin typeface="+mn-lt"/>
                        </a:rPr>
                        <a:t>$1,528,297,813</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10167F">
                        <a:alpha val="5000"/>
                      </a:srgbClr>
                    </a:solidFill>
                  </a:tcPr>
                </a:tc>
                <a:tc>
                  <a:txBody>
                    <a:bodyPr/>
                    <a:lstStyle/>
                    <a:p>
                      <a:pPr algn="ctr" fontAlgn="b"/>
                      <a:r>
                        <a:rPr lang="en-US" sz="1200" b="0" i="0" u="none" strike="noStrike" dirty="0">
                          <a:solidFill>
                            <a:srgbClr val="000000"/>
                          </a:solidFill>
                          <a:effectLst/>
                          <a:latin typeface="+mn-lt"/>
                        </a:rPr>
                        <a:t>13.16%</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10167F">
                        <a:alpha val="5000"/>
                      </a:srgbClr>
                    </a:solidFill>
                  </a:tcPr>
                </a:tc>
                <a:tc>
                  <a:txBody>
                    <a:bodyPr/>
                    <a:lstStyle/>
                    <a:p>
                      <a:pPr algn="ctr" fontAlgn="b"/>
                      <a:r>
                        <a:rPr lang="en-US" sz="1200" b="0" i="0" u="none" strike="noStrike" dirty="0">
                          <a:solidFill>
                            <a:srgbClr val="000000"/>
                          </a:solidFill>
                          <a:effectLst/>
                          <a:latin typeface="+mn-lt"/>
                        </a:rPr>
                        <a:t>43.09%</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10167F">
                        <a:alpha val="5000"/>
                      </a:srgbClr>
                    </a:solidFill>
                  </a:tcPr>
                </a:tc>
              </a:tr>
              <a:tr h="242732">
                <a:tc>
                  <a:txBody>
                    <a:bodyPr/>
                    <a:lstStyle/>
                    <a:p>
                      <a:pPr algn="ctr" fontAlgn="b"/>
                      <a:r>
                        <a:rPr lang="en-US" sz="1200" b="0" i="0" u="none" strike="noStrike" dirty="0">
                          <a:solidFill>
                            <a:srgbClr val="000000"/>
                          </a:solidFill>
                          <a:effectLst/>
                          <a:latin typeface="+mn-lt"/>
                        </a:rPr>
                        <a:t>2007</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n-lt"/>
                        </a:rPr>
                        <a:t>$3,640,273,699</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n-lt"/>
                        </a:rPr>
                        <a:t>$488,115,282</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n-lt"/>
                        </a:rPr>
                        <a:t>$1,543,816,612</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mn-lt"/>
                        </a:rPr>
                        <a:t>13.41%</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n-lt"/>
                        </a:rPr>
                        <a:t>42.41%</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r>
              <a:tr h="242732">
                <a:tc>
                  <a:txBody>
                    <a:bodyPr/>
                    <a:lstStyle/>
                    <a:p>
                      <a:pPr algn="ctr" fontAlgn="b"/>
                      <a:r>
                        <a:rPr lang="en-US" sz="1200" b="0" i="0" u="none" strike="noStrike" dirty="0">
                          <a:solidFill>
                            <a:srgbClr val="000000"/>
                          </a:solidFill>
                          <a:effectLst/>
                          <a:latin typeface="+mn-lt"/>
                        </a:rPr>
                        <a:t>2008</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10167F">
                        <a:alpha val="5000"/>
                      </a:srgbClr>
                    </a:solidFill>
                  </a:tcPr>
                </a:tc>
                <a:tc>
                  <a:txBody>
                    <a:bodyPr/>
                    <a:lstStyle/>
                    <a:p>
                      <a:pPr algn="ctr" fontAlgn="b"/>
                      <a:r>
                        <a:rPr lang="en-US" sz="1200" b="0" i="0" u="none" strike="noStrike" dirty="0">
                          <a:solidFill>
                            <a:srgbClr val="000000"/>
                          </a:solidFill>
                          <a:effectLst/>
                          <a:latin typeface="+mn-lt"/>
                        </a:rPr>
                        <a:t>$3,496,907,543</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10167F">
                        <a:alpha val="5000"/>
                      </a:srgbClr>
                    </a:solidFill>
                  </a:tcPr>
                </a:tc>
                <a:tc>
                  <a:txBody>
                    <a:bodyPr/>
                    <a:lstStyle/>
                    <a:p>
                      <a:pPr algn="ctr" fontAlgn="b"/>
                      <a:r>
                        <a:rPr lang="en-US" sz="1200" b="0" i="0" u="none" strike="noStrike" dirty="0">
                          <a:solidFill>
                            <a:srgbClr val="000000"/>
                          </a:solidFill>
                          <a:effectLst/>
                          <a:latin typeface="+mn-lt"/>
                        </a:rPr>
                        <a:t>$455,141,385</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10167F">
                        <a:alpha val="5000"/>
                      </a:srgbClr>
                    </a:solidFill>
                  </a:tcPr>
                </a:tc>
                <a:tc>
                  <a:txBody>
                    <a:bodyPr/>
                    <a:lstStyle/>
                    <a:p>
                      <a:pPr algn="ctr" fontAlgn="b"/>
                      <a:r>
                        <a:rPr lang="en-US" sz="1200" b="0" i="0" u="none" strike="noStrike" dirty="0">
                          <a:solidFill>
                            <a:srgbClr val="000000"/>
                          </a:solidFill>
                          <a:effectLst/>
                          <a:latin typeface="+mn-lt"/>
                        </a:rPr>
                        <a:t>$1,490,300,003</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10167F">
                        <a:alpha val="5000"/>
                      </a:srgbClr>
                    </a:solidFill>
                  </a:tcPr>
                </a:tc>
                <a:tc>
                  <a:txBody>
                    <a:bodyPr/>
                    <a:lstStyle/>
                    <a:p>
                      <a:pPr algn="ctr" fontAlgn="b"/>
                      <a:r>
                        <a:rPr lang="en-US" sz="1200" b="0" i="0" u="none" strike="noStrike" dirty="0">
                          <a:solidFill>
                            <a:srgbClr val="000000"/>
                          </a:solidFill>
                          <a:effectLst/>
                          <a:latin typeface="+mn-lt"/>
                        </a:rPr>
                        <a:t>13.02%</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10167F">
                        <a:alpha val="5000"/>
                      </a:srgbClr>
                    </a:solidFill>
                  </a:tcPr>
                </a:tc>
                <a:tc>
                  <a:txBody>
                    <a:bodyPr/>
                    <a:lstStyle/>
                    <a:p>
                      <a:pPr algn="ctr" fontAlgn="b"/>
                      <a:r>
                        <a:rPr lang="en-US" sz="1200" b="0" i="0" u="none" strike="noStrike" dirty="0">
                          <a:solidFill>
                            <a:srgbClr val="000000"/>
                          </a:solidFill>
                          <a:effectLst/>
                          <a:latin typeface="+mn-lt"/>
                        </a:rPr>
                        <a:t>42.62%</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10167F">
                        <a:alpha val="5000"/>
                      </a:srgbClr>
                    </a:solidFill>
                  </a:tcPr>
                </a:tc>
              </a:tr>
              <a:tr h="242732">
                <a:tc>
                  <a:txBody>
                    <a:bodyPr/>
                    <a:lstStyle/>
                    <a:p>
                      <a:pPr algn="ctr" fontAlgn="b"/>
                      <a:r>
                        <a:rPr lang="en-US" sz="1200" b="0" i="0" u="none" strike="noStrike" dirty="0">
                          <a:solidFill>
                            <a:srgbClr val="000000"/>
                          </a:solidFill>
                          <a:effectLst/>
                          <a:latin typeface="+mn-lt"/>
                        </a:rPr>
                        <a:t>2009</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n-lt"/>
                        </a:rPr>
                        <a:t>$3,357,745,756</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n-lt"/>
                        </a:rPr>
                        <a:t>$439,019,930</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n-lt"/>
                        </a:rPr>
                        <a:t>$1,419,269,202</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mn-lt"/>
                        </a:rPr>
                        <a:t>13.07%</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n-lt"/>
                        </a:rPr>
                        <a:t>42.27%</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r>
              <a:tr h="242732">
                <a:tc>
                  <a:txBody>
                    <a:bodyPr/>
                    <a:lstStyle/>
                    <a:p>
                      <a:pPr algn="ctr" fontAlgn="b"/>
                      <a:r>
                        <a:rPr lang="en-US" sz="1200" b="0" i="0" u="none" strike="noStrike" dirty="0">
                          <a:solidFill>
                            <a:srgbClr val="000000"/>
                          </a:solidFill>
                          <a:effectLst/>
                          <a:latin typeface="+mn-lt"/>
                        </a:rPr>
                        <a:t>2010</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10167F">
                        <a:alpha val="5000"/>
                      </a:srgbClr>
                    </a:solidFill>
                  </a:tcPr>
                </a:tc>
                <a:tc>
                  <a:txBody>
                    <a:bodyPr/>
                    <a:lstStyle/>
                    <a:p>
                      <a:pPr algn="ctr" fontAlgn="b"/>
                      <a:r>
                        <a:rPr lang="en-US" sz="1200" b="0" i="0" u="none" strike="noStrike" dirty="0">
                          <a:solidFill>
                            <a:srgbClr val="000000"/>
                          </a:solidFill>
                          <a:effectLst/>
                          <a:latin typeface="+mn-lt"/>
                        </a:rPr>
                        <a:t>$3,354,001,126</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10167F">
                        <a:alpha val="5000"/>
                      </a:srgbClr>
                    </a:solidFill>
                  </a:tcPr>
                </a:tc>
                <a:tc>
                  <a:txBody>
                    <a:bodyPr/>
                    <a:lstStyle/>
                    <a:p>
                      <a:pPr algn="ctr" fontAlgn="b"/>
                      <a:r>
                        <a:rPr lang="en-US" sz="1200" b="0" i="0" u="none" strike="noStrike" dirty="0">
                          <a:solidFill>
                            <a:srgbClr val="000000"/>
                          </a:solidFill>
                          <a:effectLst/>
                          <a:latin typeface="+mn-lt"/>
                        </a:rPr>
                        <a:t>$478,512,775</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10167F">
                        <a:alpha val="5000"/>
                      </a:srgbClr>
                    </a:solidFill>
                  </a:tcPr>
                </a:tc>
                <a:tc>
                  <a:txBody>
                    <a:bodyPr/>
                    <a:lstStyle/>
                    <a:p>
                      <a:pPr algn="ctr" fontAlgn="b"/>
                      <a:r>
                        <a:rPr lang="en-US" sz="1200" b="0" i="0" u="none" strike="noStrike" dirty="0">
                          <a:solidFill>
                            <a:srgbClr val="000000"/>
                          </a:solidFill>
                          <a:effectLst/>
                          <a:latin typeface="+mn-lt"/>
                        </a:rPr>
                        <a:t>$1,436,022,183</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10167F">
                        <a:alpha val="5000"/>
                      </a:srgbClr>
                    </a:solidFill>
                  </a:tcPr>
                </a:tc>
                <a:tc>
                  <a:txBody>
                    <a:bodyPr/>
                    <a:lstStyle/>
                    <a:p>
                      <a:pPr algn="ctr" fontAlgn="b"/>
                      <a:r>
                        <a:rPr lang="en-US" sz="1200" b="0" i="0" u="none" strike="noStrike" dirty="0">
                          <a:solidFill>
                            <a:srgbClr val="000000"/>
                          </a:solidFill>
                          <a:effectLst/>
                          <a:latin typeface="+mn-lt"/>
                        </a:rPr>
                        <a:t>14.27%</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10167F">
                        <a:alpha val="5000"/>
                      </a:srgbClr>
                    </a:solidFill>
                  </a:tcPr>
                </a:tc>
                <a:tc>
                  <a:txBody>
                    <a:bodyPr/>
                    <a:lstStyle/>
                    <a:p>
                      <a:pPr algn="ctr" fontAlgn="b"/>
                      <a:r>
                        <a:rPr lang="en-US" sz="1200" b="0" i="0" u="none" strike="noStrike" dirty="0">
                          <a:solidFill>
                            <a:srgbClr val="000000"/>
                          </a:solidFill>
                          <a:effectLst/>
                          <a:latin typeface="+mn-lt"/>
                        </a:rPr>
                        <a:t>42.82%</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10167F">
                        <a:alpha val="5000"/>
                      </a:srgbClr>
                    </a:solidFill>
                  </a:tcPr>
                </a:tc>
              </a:tr>
              <a:tr h="242732">
                <a:tc>
                  <a:txBody>
                    <a:bodyPr/>
                    <a:lstStyle/>
                    <a:p>
                      <a:pPr algn="ctr" fontAlgn="b"/>
                      <a:r>
                        <a:rPr lang="en-US" sz="1200" b="0" i="0" u="none" strike="noStrike" dirty="0">
                          <a:solidFill>
                            <a:srgbClr val="000000"/>
                          </a:solidFill>
                          <a:effectLst/>
                          <a:latin typeface="+mn-lt"/>
                        </a:rPr>
                        <a:t>2011</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mn-lt"/>
                        </a:rPr>
                        <a:t>$3,380,321,661</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n-lt"/>
                        </a:rPr>
                        <a:t>$478,884,819</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n-lt"/>
                        </a:rPr>
                        <a:t>$1,442,077,253</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n-lt"/>
                        </a:rPr>
                        <a:t>14.17%</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n-lt"/>
                        </a:rPr>
                        <a:t>42.66%</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r>
              <a:tr h="242732">
                <a:tc>
                  <a:txBody>
                    <a:bodyPr/>
                    <a:lstStyle/>
                    <a:p>
                      <a:pPr algn="ctr" fontAlgn="b"/>
                      <a:r>
                        <a:rPr lang="en-US" sz="1200" b="0" i="0" u="none" strike="noStrike" dirty="0">
                          <a:solidFill>
                            <a:srgbClr val="000000"/>
                          </a:solidFill>
                          <a:effectLst/>
                          <a:latin typeface="+mn-lt"/>
                        </a:rPr>
                        <a:t>2012</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10167F">
                        <a:alpha val="5000"/>
                      </a:srgbClr>
                    </a:solidFill>
                  </a:tcPr>
                </a:tc>
                <a:tc>
                  <a:txBody>
                    <a:bodyPr/>
                    <a:lstStyle/>
                    <a:p>
                      <a:pPr algn="ctr" fontAlgn="b"/>
                      <a:r>
                        <a:rPr lang="en-US" sz="1200" b="0" i="0" u="none" strike="noStrike" dirty="0">
                          <a:solidFill>
                            <a:srgbClr val="000000"/>
                          </a:solidFill>
                          <a:effectLst/>
                          <a:latin typeface="+mn-lt"/>
                        </a:rPr>
                        <a:t>$3,404,554,661</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10167F">
                        <a:alpha val="5000"/>
                      </a:srgbClr>
                    </a:solidFill>
                  </a:tcPr>
                </a:tc>
                <a:tc>
                  <a:txBody>
                    <a:bodyPr/>
                    <a:lstStyle/>
                    <a:p>
                      <a:pPr algn="ctr" fontAlgn="b"/>
                      <a:r>
                        <a:rPr lang="en-US" sz="1200" b="0" i="0" u="none" strike="noStrike" dirty="0">
                          <a:solidFill>
                            <a:srgbClr val="000000"/>
                          </a:solidFill>
                          <a:effectLst/>
                          <a:latin typeface="+mn-lt"/>
                        </a:rPr>
                        <a:t>$484,233,783</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10167F">
                        <a:alpha val="5000"/>
                      </a:srgbClr>
                    </a:solidFill>
                  </a:tcPr>
                </a:tc>
                <a:tc>
                  <a:txBody>
                    <a:bodyPr/>
                    <a:lstStyle/>
                    <a:p>
                      <a:pPr algn="ctr" fontAlgn="b"/>
                      <a:r>
                        <a:rPr lang="en-US" sz="1200" b="0" i="0" u="none" strike="noStrike" dirty="0">
                          <a:solidFill>
                            <a:srgbClr val="000000"/>
                          </a:solidFill>
                          <a:effectLst/>
                          <a:latin typeface="+mn-lt"/>
                        </a:rPr>
                        <a:t>$1,488,057,842</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10167F">
                        <a:alpha val="5000"/>
                      </a:srgbClr>
                    </a:solidFill>
                  </a:tcPr>
                </a:tc>
                <a:tc>
                  <a:txBody>
                    <a:bodyPr/>
                    <a:lstStyle/>
                    <a:p>
                      <a:pPr algn="ctr" fontAlgn="b"/>
                      <a:r>
                        <a:rPr lang="en-US" sz="1200" b="0" i="0" u="none" strike="noStrike" dirty="0">
                          <a:solidFill>
                            <a:srgbClr val="000000"/>
                          </a:solidFill>
                          <a:effectLst/>
                          <a:latin typeface="+mn-lt"/>
                        </a:rPr>
                        <a:t>14.22%</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10167F">
                        <a:alpha val="5000"/>
                      </a:srgbClr>
                    </a:solidFill>
                  </a:tcPr>
                </a:tc>
                <a:tc>
                  <a:txBody>
                    <a:bodyPr/>
                    <a:lstStyle/>
                    <a:p>
                      <a:pPr algn="ctr" fontAlgn="b"/>
                      <a:r>
                        <a:rPr lang="en-US" sz="1200" b="0" i="0" u="none" strike="noStrike" dirty="0">
                          <a:solidFill>
                            <a:srgbClr val="000000"/>
                          </a:solidFill>
                          <a:effectLst/>
                          <a:latin typeface="+mn-lt"/>
                        </a:rPr>
                        <a:t>43.71%</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10167F">
                        <a:alpha val="5000"/>
                      </a:srgbClr>
                    </a:solidFill>
                  </a:tcPr>
                </a:tc>
              </a:tr>
              <a:tr h="242732">
                <a:tc>
                  <a:txBody>
                    <a:bodyPr/>
                    <a:lstStyle/>
                    <a:p>
                      <a:pPr algn="ctr" fontAlgn="b"/>
                      <a:r>
                        <a:rPr lang="en-US" sz="1200" b="0" i="0" u="none" strike="noStrike" dirty="0">
                          <a:solidFill>
                            <a:srgbClr val="000000"/>
                          </a:solidFill>
                          <a:effectLst/>
                          <a:latin typeface="+mn-lt"/>
                        </a:rPr>
                        <a:t>2013</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mn-lt"/>
                        </a:rPr>
                        <a:t>$3,328,011,732</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mn-lt"/>
                        </a:rPr>
                        <a:t>$517,122,217</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n-lt"/>
                        </a:rPr>
                        <a:t>$1,442,851,928</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n-lt"/>
                        </a:rPr>
                        <a:t>15.54%</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n-lt"/>
                        </a:rPr>
                        <a:t>43.35%</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r>
              <a:tr h="242732">
                <a:tc>
                  <a:txBody>
                    <a:bodyPr/>
                    <a:lstStyle/>
                    <a:p>
                      <a:pPr algn="ctr" fontAlgn="b"/>
                      <a:r>
                        <a:rPr lang="en-US" sz="1200" b="0" i="0" u="none" strike="noStrike" dirty="0">
                          <a:solidFill>
                            <a:srgbClr val="000000"/>
                          </a:solidFill>
                          <a:effectLst/>
                          <a:latin typeface="+mn-lt"/>
                        </a:rPr>
                        <a:t>2014</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10167F">
                        <a:alpha val="5000"/>
                      </a:srgbClr>
                    </a:solidFill>
                  </a:tcPr>
                </a:tc>
                <a:tc>
                  <a:txBody>
                    <a:bodyPr/>
                    <a:lstStyle/>
                    <a:p>
                      <a:pPr algn="ctr" fontAlgn="b"/>
                      <a:r>
                        <a:rPr lang="en-US" sz="1200" b="0" i="0" u="none" strike="noStrike" dirty="0">
                          <a:solidFill>
                            <a:srgbClr val="000000"/>
                          </a:solidFill>
                          <a:effectLst/>
                          <a:latin typeface="+mn-lt"/>
                        </a:rPr>
                        <a:t>$3,272,235,296</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10167F">
                        <a:alpha val="5000"/>
                      </a:srgbClr>
                    </a:solidFill>
                  </a:tcPr>
                </a:tc>
                <a:tc>
                  <a:txBody>
                    <a:bodyPr/>
                    <a:lstStyle/>
                    <a:p>
                      <a:pPr algn="ctr" fontAlgn="b"/>
                      <a:r>
                        <a:rPr lang="en-US" sz="1200" b="0" i="0" u="none" strike="noStrike" dirty="0">
                          <a:solidFill>
                            <a:srgbClr val="000000"/>
                          </a:solidFill>
                          <a:effectLst/>
                          <a:latin typeface="+mn-lt"/>
                        </a:rPr>
                        <a:t>$521,362,178</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10167F">
                        <a:alpha val="5000"/>
                      </a:srgbClr>
                    </a:solidFill>
                  </a:tcPr>
                </a:tc>
                <a:tc>
                  <a:txBody>
                    <a:bodyPr/>
                    <a:lstStyle/>
                    <a:p>
                      <a:pPr algn="ctr" fontAlgn="b"/>
                      <a:r>
                        <a:rPr lang="en-US" sz="1200" b="0" i="0" u="none" strike="noStrike" dirty="0">
                          <a:solidFill>
                            <a:srgbClr val="000000"/>
                          </a:solidFill>
                          <a:effectLst/>
                          <a:latin typeface="+mn-lt"/>
                        </a:rPr>
                        <a:t>$1,414,184,103</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10167F">
                        <a:alpha val="5000"/>
                      </a:srgbClr>
                    </a:solidFill>
                  </a:tcPr>
                </a:tc>
                <a:tc>
                  <a:txBody>
                    <a:bodyPr/>
                    <a:lstStyle/>
                    <a:p>
                      <a:pPr algn="ctr" fontAlgn="b"/>
                      <a:r>
                        <a:rPr lang="en-US" sz="1200" b="0" i="0" u="none" strike="noStrike" dirty="0">
                          <a:solidFill>
                            <a:srgbClr val="000000"/>
                          </a:solidFill>
                          <a:effectLst/>
                          <a:latin typeface="+mn-lt"/>
                        </a:rPr>
                        <a:t>15.93%</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10167F">
                        <a:alpha val="5000"/>
                      </a:srgbClr>
                    </a:solidFill>
                  </a:tcPr>
                </a:tc>
                <a:tc>
                  <a:txBody>
                    <a:bodyPr/>
                    <a:lstStyle/>
                    <a:p>
                      <a:pPr algn="ctr" fontAlgn="b"/>
                      <a:r>
                        <a:rPr lang="en-US" sz="1200" b="0" i="0" u="none" strike="noStrike" dirty="0">
                          <a:solidFill>
                            <a:srgbClr val="000000"/>
                          </a:solidFill>
                          <a:effectLst/>
                          <a:latin typeface="+mn-lt"/>
                        </a:rPr>
                        <a:t>43.22%</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10167F">
                        <a:alpha val="5000"/>
                      </a:srgbClr>
                    </a:solidFill>
                  </a:tcPr>
                </a:tc>
              </a:tr>
              <a:tr h="242732">
                <a:tc>
                  <a:txBody>
                    <a:bodyPr/>
                    <a:lstStyle/>
                    <a:p>
                      <a:pPr algn="ctr" fontAlgn="b"/>
                      <a:endParaRPr lang="en-US" sz="1200" b="0" i="0" u="none" strike="noStrike">
                        <a:solidFill>
                          <a:srgbClr val="000000"/>
                        </a:solidFill>
                        <a:effectLst/>
                        <a:latin typeface="+mn-lt"/>
                      </a:endParaRPr>
                    </a:p>
                  </a:txBody>
                  <a:tcPr marL="9525" marR="9525" marT="9525"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mn-lt"/>
                      </a:endParaRPr>
                    </a:p>
                  </a:txBody>
                  <a:tcPr marL="9525" marR="9525" marT="9525"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mn-lt"/>
                      </a:endParaRPr>
                    </a:p>
                  </a:txBody>
                  <a:tcPr marL="9525" marR="9525" marT="9525"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mn-lt"/>
                      </a:endParaRPr>
                    </a:p>
                  </a:txBody>
                  <a:tcPr marL="9525" marR="9525" marT="9525"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mn-lt"/>
                      </a:endParaRPr>
                    </a:p>
                  </a:txBody>
                  <a:tcPr marL="9525" marR="9525" marT="9525" marB="0" anchor="ctr">
                    <a:lnL>
                      <a:noFill/>
                    </a:lnL>
                    <a:lnR>
                      <a:noFill/>
                    </a:lnR>
                    <a:lnT w="6350" cap="flat" cmpd="sng" algn="ctr">
                      <a:solidFill>
                        <a:schemeClr val="bg1">
                          <a:lumMod val="85000"/>
                        </a:schemeClr>
                      </a:solidFill>
                      <a:prstDash val="solid"/>
                      <a:round/>
                      <a:headEnd type="none" w="med" len="med"/>
                      <a:tailEnd type="none" w="med" len="med"/>
                    </a:lnT>
                    <a:lnB>
                      <a:noFill/>
                    </a:lnB>
                  </a:tcPr>
                </a:tc>
                <a:tc>
                  <a:txBody>
                    <a:bodyPr/>
                    <a:lstStyle/>
                    <a:p>
                      <a:pPr algn="ctr" fontAlgn="b"/>
                      <a:endParaRPr lang="en-US" sz="1200" b="0" i="0" u="none" strike="noStrike" dirty="0">
                        <a:solidFill>
                          <a:srgbClr val="000000"/>
                        </a:solidFill>
                        <a:effectLst/>
                        <a:latin typeface="+mn-lt"/>
                      </a:endParaRPr>
                    </a:p>
                  </a:txBody>
                  <a:tcPr marL="9525" marR="9525" marT="9525" marB="0" anchor="ctr">
                    <a:lnL>
                      <a:noFill/>
                    </a:lnL>
                    <a:lnR>
                      <a:noFill/>
                    </a:lnR>
                    <a:lnT w="6350" cap="flat" cmpd="sng" algn="ctr">
                      <a:solidFill>
                        <a:schemeClr val="bg1">
                          <a:lumMod val="85000"/>
                        </a:schemeClr>
                      </a:solidFill>
                      <a:prstDash val="solid"/>
                      <a:round/>
                      <a:headEnd type="none" w="med" len="med"/>
                      <a:tailEnd type="none" w="med" len="med"/>
                    </a:lnT>
                    <a:lnB>
                      <a:noFill/>
                    </a:lnB>
                  </a:tcPr>
                </a:tc>
              </a:tr>
              <a:tr h="242732">
                <a:tc>
                  <a:txBody>
                    <a:bodyPr/>
                    <a:lstStyle/>
                    <a:p>
                      <a:pPr algn="ctr" fontAlgn="b"/>
                      <a:r>
                        <a:rPr lang="en-US" sz="1200" b="0" i="0" u="none" strike="noStrike" dirty="0">
                          <a:solidFill>
                            <a:srgbClr val="000000"/>
                          </a:solidFill>
                          <a:effectLst/>
                          <a:latin typeface="+mn-lt"/>
                        </a:rPr>
                        <a:t> </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mn-lt"/>
                        </a:rPr>
                        <a:t>1.20959301</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mn-lt"/>
                        </a:rPr>
                        <a:t>2.592414847</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mn-lt"/>
                        </a:rPr>
                        <a:t>1.157572148</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mn-lt"/>
                      </a:endParaRPr>
                    </a:p>
                  </a:txBody>
                  <a:tcPr marL="9525" marR="9525" marT="9525" marB="0" anchor="ctr">
                    <a:lnL w="6350" cap="flat" cmpd="sng" algn="ctr">
                      <a:solidFill>
                        <a:schemeClr val="bg1">
                          <a:lumMod val="85000"/>
                        </a:schemeClr>
                      </a:solidFill>
                      <a:prstDash val="solid"/>
                      <a:round/>
                      <a:headEnd type="none" w="med" len="med"/>
                      <a:tailEnd type="none" w="med" len="med"/>
                    </a:lnL>
                    <a:lnR>
                      <a:noFill/>
                    </a:lnR>
                    <a:lnT>
                      <a:noFill/>
                    </a:lnT>
                    <a:lnB>
                      <a:noFill/>
                    </a:lnB>
                  </a:tcPr>
                </a:tc>
                <a:tc>
                  <a:txBody>
                    <a:bodyPr/>
                    <a:lstStyle/>
                    <a:p>
                      <a:pPr algn="ctr" fontAlgn="b"/>
                      <a:endParaRPr lang="en-US" sz="1200" b="0" i="0" u="none" strike="noStrike" dirty="0">
                        <a:solidFill>
                          <a:srgbClr val="000000"/>
                        </a:solidFill>
                        <a:effectLst/>
                        <a:latin typeface="+mn-lt"/>
                      </a:endParaRPr>
                    </a:p>
                  </a:txBody>
                  <a:tcPr marL="9525" marR="9525" marT="9525" marB="0" anchor="ctr">
                    <a:lnL>
                      <a:noFill/>
                    </a:lnL>
                    <a:lnR>
                      <a:noFill/>
                    </a:lnR>
                    <a:lnT>
                      <a:noFill/>
                    </a:lnT>
                    <a:lnB>
                      <a:noFill/>
                    </a:lnB>
                  </a:tcPr>
                </a:tc>
              </a:tr>
              <a:tr h="485464">
                <a:tc>
                  <a:txBody>
                    <a:bodyPr/>
                    <a:lstStyle/>
                    <a:p>
                      <a:pPr algn="ctr" fontAlgn="b"/>
                      <a:r>
                        <a:rPr lang="en-US" sz="1200" b="1" i="0" u="none" strike="noStrike" dirty="0" smtClean="0">
                          <a:solidFill>
                            <a:schemeClr val="bg1"/>
                          </a:solidFill>
                          <a:effectLst/>
                          <a:latin typeface="+mn-lt"/>
                        </a:rPr>
                        <a:t>% Change </a:t>
                      </a:r>
                      <a:endParaRPr lang="en-US" sz="1200" b="1" i="0" u="none" strike="noStrike" dirty="0">
                        <a:solidFill>
                          <a:schemeClr val="bg1"/>
                        </a:solidFill>
                        <a:effectLst/>
                        <a:latin typeface="+mn-lt"/>
                      </a:endParaRP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10167F"/>
                    </a:solidFill>
                  </a:tcPr>
                </a:tc>
                <a:tc>
                  <a:txBody>
                    <a:bodyPr/>
                    <a:lstStyle/>
                    <a:p>
                      <a:pPr algn="ctr" fontAlgn="b"/>
                      <a:r>
                        <a:rPr lang="en-US" sz="1200" b="1" i="0" u="none" strike="noStrike" dirty="0">
                          <a:solidFill>
                            <a:schemeClr val="bg1"/>
                          </a:solidFill>
                          <a:effectLst/>
                          <a:latin typeface="+mn-lt"/>
                        </a:rPr>
                        <a:t>20.96%</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F9600"/>
                    </a:solidFill>
                  </a:tcPr>
                </a:tc>
                <a:tc>
                  <a:txBody>
                    <a:bodyPr/>
                    <a:lstStyle/>
                    <a:p>
                      <a:pPr algn="ctr" fontAlgn="b"/>
                      <a:r>
                        <a:rPr lang="en-US" sz="1200" b="1" i="0" u="none" strike="noStrike" dirty="0">
                          <a:solidFill>
                            <a:schemeClr val="bg1"/>
                          </a:solidFill>
                          <a:effectLst/>
                          <a:latin typeface="+mn-lt"/>
                        </a:rPr>
                        <a:t>159.24%</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F9600"/>
                    </a:solidFill>
                  </a:tcPr>
                </a:tc>
                <a:tc>
                  <a:txBody>
                    <a:bodyPr/>
                    <a:lstStyle/>
                    <a:p>
                      <a:pPr algn="ctr" fontAlgn="b"/>
                      <a:r>
                        <a:rPr lang="en-US" sz="1200" b="1" i="0" u="none" strike="noStrike" dirty="0">
                          <a:solidFill>
                            <a:schemeClr val="bg1"/>
                          </a:solidFill>
                          <a:effectLst/>
                          <a:latin typeface="+mn-lt"/>
                        </a:rPr>
                        <a:t>15.76%</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10167F"/>
                    </a:solidFill>
                  </a:tcPr>
                </a:tc>
                <a:tc>
                  <a:txBody>
                    <a:bodyPr/>
                    <a:lstStyle/>
                    <a:p>
                      <a:pPr algn="ctr" fontAlgn="b"/>
                      <a:endParaRPr lang="en-US" sz="1200" b="1" i="0" u="none" strike="noStrike">
                        <a:solidFill>
                          <a:srgbClr val="000000"/>
                        </a:solidFill>
                        <a:effectLst/>
                        <a:latin typeface="+mn-lt"/>
                      </a:endParaRPr>
                    </a:p>
                  </a:txBody>
                  <a:tcPr marL="9525" marR="9525" marT="9525" marB="0" anchor="ctr">
                    <a:lnL w="6350" cap="flat" cmpd="sng" algn="ctr">
                      <a:solidFill>
                        <a:schemeClr val="bg1">
                          <a:lumMod val="85000"/>
                        </a:schemeClr>
                      </a:solidFill>
                      <a:prstDash val="solid"/>
                      <a:round/>
                      <a:headEnd type="none" w="med" len="med"/>
                      <a:tailEnd type="none" w="med" len="med"/>
                    </a:lnL>
                    <a:lnR>
                      <a:noFill/>
                    </a:lnR>
                    <a:lnT>
                      <a:noFill/>
                    </a:lnT>
                    <a:lnB>
                      <a:noFill/>
                    </a:lnB>
                  </a:tcPr>
                </a:tc>
                <a:tc>
                  <a:txBody>
                    <a:bodyPr/>
                    <a:lstStyle/>
                    <a:p>
                      <a:pPr algn="ctr" fontAlgn="b"/>
                      <a:endParaRPr lang="en-US" sz="1200" b="1" i="0" u="none" strike="noStrike" dirty="0">
                        <a:solidFill>
                          <a:srgbClr val="000000"/>
                        </a:solidFill>
                        <a:effectLst/>
                        <a:latin typeface="+mn-lt"/>
                      </a:endParaRPr>
                    </a:p>
                  </a:txBody>
                  <a:tcPr marL="9525" marR="9525" marT="9525" marB="0" anchor="ctr">
                    <a:lnL>
                      <a:noFill/>
                    </a:lnL>
                    <a:lnR>
                      <a:noFill/>
                    </a:lnR>
                    <a:lnT>
                      <a:noFill/>
                    </a:lnT>
                    <a:lnB>
                      <a:noFill/>
                    </a:lnB>
                  </a:tcPr>
                </a:tc>
              </a:tr>
            </a:tbl>
          </a:graphicData>
        </a:graphic>
      </p:graphicFrame>
      <p:sp>
        <p:nvSpPr>
          <p:cNvPr id="3" name="Title 2"/>
          <p:cNvSpPr>
            <a:spLocks noGrp="1"/>
          </p:cNvSpPr>
          <p:nvPr>
            <p:ph type="title" idx="4294967295"/>
          </p:nvPr>
        </p:nvSpPr>
        <p:spPr>
          <a:xfrm>
            <a:off x="381000" y="274638"/>
            <a:ext cx="8229600" cy="563562"/>
          </a:xfrm>
        </p:spPr>
        <p:txBody>
          <a:bodyPr/>
          <a:lstStyle/>
          <a:p>
            <a:r>
              <a:rPr lang="en-US" dirty="0" smtClean="0"/>
              <a:t>United Way Worldwide: 10-Year Trend </a:t>
            </a:r>
            <a:r>
              <a:rPr lang="en-US" sz="1400" dirty="0" smtClean="0"/>
              <a:t>(cont’d)</a:t>
            </a:r>
            <a:endParaRPr lang="en-US" dirty="0"/>
          </a:p>
        </p:txBody>
      </p:sp>
    </p:spTree>
    <p:extLst>
      <p:ext uri="{BB962C8B-B14F-4D97-AF65-F5344CB8AC3E}">
        <p14:creationId xmlns:p14="http://schemas.microsoft.com/office/powerpoint/2010/main" val="8430645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8100"/>
            <a:ext cx="4953000" cy="6057900"/>
          </a:xfrm>
          <a:prstGeom prst="rect">
            <a:avLst/>
          </a:prstGeom>
          <a:solidFill>
            <a:srgbClr val="10167F">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4294967295"/>
          </p:nvPr>
        </p:nvSpPr>
        <p:spPr>
          <a:xfrm>
            <a:off x="381000" y="1371600"/>
            <a:ext cx="4800600" cy="4572000"/>
          </a:xfrm>
        </p:spPr>
        <p:txBody>
          <a:bodyPr>
            <a:normAutofit/>
          </a:bodyPr>
          <a:lstStyle/>
          <a:p>
            <a:pPr marL="342900" indent="-342900">
              <a:spcBef>
                <a:spcPts val="600"/>
              </a:spcBef>
              <a:buFont typeface="Arial" charset="0"/>
              <a:buChar char="•"/>
            </a:pPr>
            <a:r>
              <a:rPr lang="en-US" dirty="0">
                <a:solidFill>
                  <a:schemeClr val="bg1"/>
                </a:solidFill>
              </a:rPr>
              <a:t>Approximately </a:t>
            </a:r>
            <a:r>
              <a:rPr lang="en-US" dirty="0" smtClean="0">
                <a:solidFill>
                  <a:schemeClr val="bg1"/>
                </a:solidFill>
              </a:rPr>
              <a:t>1,850 donors, </a:t>
            </a:r>
            <a:r>
              <a:rPr lang="en-US" dirty="0">
                <a:solidFill>
                  <a:schemeClr val="bg1"/>
                </a:solidFill>
              </a:rPr>
              <a:t>generating $</a:t>
            </a:r>
            <a:r>
              <a:rPr lang="en-US" dirty="0" smtClean="0">
                <a:solidFill>
                  <a:schemeClr val="bg1"/>
                </a:solidFill>
              </a:rPr>
              <a:t>35,000,000.</a:t>
            </a:r>
            <a:endParaRPr lang="en-US" dirty="0">
              <a:solidFill>
                <a:schemeClr val="bg1"/>
              </a:solidFill>
            </a:endParaRPr>
          </a:p>
          <a:p>
            <a:pPr marL="339725" lvl="1" indent="0">
              <a:spcBef>
                <a:spcPts val="0"/>
              </a:spcBef>
              <a:buNone/>
            </a:pPr>
            <a:r>
              <a:rPr lang="en-US" sz="1200" dirty="0">
                <a:solidFill>
                  <a:schemeClr val="bg1"/>
                </a:solidFill>
              </a:rPr>
              <a:t>All but 100 of these are with United Ways of BPM 3 &amp; </a:t>
            </a:r>
            <a:r>
              <a:rPr lang="en-US" sz="1200" dirty="0" smtClean="0">
                <a:solidFill>
                  <a:schemeClr val="bg1"/>
                </a:solidFill>
              </a:rPr>
              <a:t>4.</a:t>
            </a:r>
            <a:endParaRPr lang="en-US" sz="1200" dirty="0">
              <a:solidFill>
                <a:schemeClr val="bg1"/>
              </a:solidFill>
            </a:endParaRPr>
          </a:p>
          <a:p>
            <a:pPr marL="342900" indent="-342900">
              <a:spcBef>
                <a:spcPts val="1200"/>
              </a:spcBef>
              <a:buFont typeface="Arial" charset="0"/>
              <a:buChar char="•"/>
            </a:pPr>
            <a:r>
              <a:rPr lang="en-US" dirty="0">
                <a:solidFill>
                  <a:schemeClr val="bg1"/>
                </a:solidFill>
              </a:rPr>
              <a:t>2/3 of all </a:t>
            </a:r>
            <a:r>
              <a:rPr lang="en-US" dirty="0" smtClean="0">
                <a:solidFill>
                  <a:schemeClr val="bg1"/>
                </a:solidFill>
              </a:rPr>
              <a:t>members come from Philadelphia, Pittsburgh</a:t>
            </a:r>
            <a:r>
              <a:rPr lang="en-US" dirty="0">
                <a:solidFill>
                  <a:schemeClr val="bg1"/>
                </a:solidFill>
              </a:rPr>
              <a:t>, Allentown, </a:t>
            </a:r>
            <a:r>
              <a:rPr lang="en-US" dirty="0" smtClean="0">
                <a:solidFill>
                  <a:schemeClr val="bg1"/>
                </a:solidFill>
              </a:rPr>
              <a:t>Greensburg </a:t>
            </a:r>
            <a:r>
              <a:rPr lang="en-US" dirty="0">
                <a:solidFill>
                  <a:schemeClr val="bg1"/>
                </a:solidFill>
              </a:rPr>
              <a:t>and </a:t>
            </a:r>
            <a:r>
              <a:rPr lang="en-US" dirty="0" smtClean="0">
                <a:solidFill>
                  <a:schemeClr val="bg1"/>
                </a:solidFill>
              </a:rPr>
              <a:t>Reading.</a:t>
            </a:r>
            <a:endParaRPr lang="en-US" dirty="0">
              <a:solidFill>
                <a:schemeClr val="bg1"/>
              </a:solidFill>
            </a:endParaRPr>
          </a:p>
          <a:p>
            <a:pPr marL="342900" indent="-342900">
              <a:spcBef>
                <a:spcPts val="1200"/>
              </a:spcBef>
              <a:buFont typeface="Arial" charset="0"/>
              <a:buChar char="•"/>
            </a:pPr>
            <a:r>
              <a:rPr lang="en-US" dirty="0">
                <a:solidFill>
                  <a:schemeClr val="bg1"/>
                </a:solidFill>
              </a:rPr>
              <a:t>Only </a:t>
            </a:r>
            <a:r>
              <a:rPr lang="en-US" dirty="0" smtClean="0">
                <a:solidFill>
                  <a:schemeClr val="bg1"/>
                </a:solidFill>
              </a:rPr>
              <a:t>2 </a:t>
            </a:r>
            <a:r>
              <a:rPr lang="en-US" dirty="0">
                <a:solidFill>
                  <a:schemeClr val="bg1"/>
                </a:solidFill>
              </a:rPr>
              <a:t>United Ways with sizes 1 or 2 BPM have 10 or </a:t>
            </a:r>
            <a:r>
              <a:rPr lang="en-US" dirty="0" smtClean="0">
                <a:solidFill>
                  <a:schemeClr val="bg1"/>
                </a:solidFill>
              </a:rPr>
              <a:t>more members.</a:t>
            </a:r>
            <a:endParaRPr lang="en-US" dirty="0">
              <a:solidFill>
                <a:schemeClr val="bg1"/>
              </a:solidFill>
            </a:endParaRPr>
          </a:p>
          <a:p>
            <a:pPr marL="342900" indent="-342900">
              <a:spcBef>
                <a:spcPts val="1200"/>
              </a:spcBef>
              <a:buFont typeface="Arial" charset="0"/>
              <a:buChar char="•"/>
            </a:pPr>
            <a:r>
              <a:rPr lang="en-US" dirty="0">
                <a:solidFill>
                  <a:schemeClr val="bg1"/>
                </a:solidFill>
              </a:rPr>
              <a:t>18 United Ways </a:t>
            </a:r>
            <a:r>
              <a:rPr lang="en-US" dirty="0" smtClean="0">
                <a:solidFill>
                  <a:schemeClr val="bg1"/>
                </a:solidFill>
              </a:rPr>
              <a:t>have only 1–6 members.</a:t>
            </a:r>
            <a:endParaRPr lang="en-US" dirty="0">
              <a:solidFill>
                <a:schemeClr val="bg1"/>
              </a:solidFill>
            </a:endParaRPr>
          </a:p>
          <a:p>
            <a:pPr marL="342900" indent="-342900">
              <a:spcBef>
                <a:spcPts val="1200"/>
              </a:spcBef>
              <a:buFont typeface="Arial" charset="0"/>
              <a:buChar char="•"/>
            </a:pPr>
            <a:r>
              <a:rPr lang="en-US" dirty="0">
                <a:solidFill>
                  <a:schemeClr val="bg1"/>
                </a:solidFill>
              </a:rPr>
              <a:t>23 United Ways </a:t>
            </a:r>
            <a:r>
              <a:rPr lang="en-US" dirty="0" smtClean="0">
                <a:solidFill>
                  <a:schemeClr val="bg1"/>
                </a:solidFill>
              </a:rPr>
              <a:t>have 0 members.</a:t>
            </a:r>
            <a:endParaRPr lang="en-US" dirty="0">
              <a:solidFill>
                <a:schemeClr val="bg1"/>
              </a:solidFill>
            </a:endParaRPr>
          </a:p>
        </p:txBody>
      </p:sp>
      <p:sp>
        <p:nvSpPr>
          <p:cNvPr id="3" name="Title 2"/>
          <p:cNvSpPr>
            <a:spLocks noGrp="1"/>
          </p:cNvSpPr>
          <p:nvPr>
            <p:ph type="title" idx="4294967295"/>
          </p:nvPr>
        </p:nvSpPr>
        <p:spPr>
          <a:xfrm>
            <a:off x="457200" y="274638"/>
            <a:ext cx="8229600" cy="944562"/>
          </a:xfrm>
        </p:spPr>
        <p:txBody>
          <a:bodyPr>
            <a:normAutofit/>
          </a:bodyPr>
          <a:lstStyle/>
          <a:p>
            <a:r>
              <a:rPr lang="en-US" dirty="0">
                <a:solidFill>
                  <a:schemeClr val="bg1"/>
                </a:solidFill>
              </a:rPr>
              <a:t>Current </a:t>
            </a:r>
            <a:r>
              <a:rPr lang="en-US" dirty="0" smtClean="0">
                <a:solidFill>
                  <a:schemeClr val="bg1"/>
                </a:solidFill>
              </a:rPr>
              <a:t>Tocqueville Members </a:t>
            </a:r>
            <a:br>
              <a:rPr lang="en-US" dirty="0" smtClean="0">
                <a:solidFill>
                  <a:schemeClr val="bg1"/>
                </a:solidFill>
              </a:rPr>
            </a:br>
            <a:r>
              <a:rPr lang="en-US" dirty="0" smtClean="0">
                <a:solidFill>
                  <a:schemeClr val="bg1"/>
                </a:solidFill>
              </a:rPr>
              <a:t>in Pennsylvania</a:t>
            </a:r>
            <a:endParaRPr lang="en-US" dirty="0">
              <a:solidFill>
                <a:schemeClr val="bg1"/>
              </a:solidFill>
            </a:endParaRPr>
          </a:p>
        </p:txBody>
      </p:sp>
    </p:spTree>
    <p:extLst>
      <p:ext uri="{BB962C8B-B14F-4D97-AF65-F5344CB8AC3E}">
        <p14:creationId xmlns:p14="http://schemas.microsoft.com/office/powerpoint/2010/main" val="11603138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051560"/>
            <a:ext cx="9753600" cy="2286000"/>
          </a:xfrm>
          <a:prstGeom prst="rect">
            <a:avLst/>
          </a:prstGeom>
          <a:solidFill>
            <a:srgbClr val="10167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4294967295"/>
          </p:nvPr>
        </p:nvSpPr>
        <p:spPr>
          <a:xfrm>
            <a:off x="304800" y="1295400"/>
            <a:ext cx="8458200" cy="1905000"/>
          </a:xfrm>
        </p:spPr>
        <p:txBody>
          <a:bodyPr>
            <a:normAutofit/>
          </a:bodyPr>
          <a:lstStyle/>
          <a:p>
            <a:pPr marL="0" indent="0">
              <a:spcBef>
                <a:spcPts val="1200"/>
              </a:spcBef>
              <a:buNone/>
            </a:pPr>
            <a:r>
              <a:rPr lang="en-US" i="1" dirty="0">
                <a:solidFill>
                  <a:schemeClr val="bg1"/>
                </a:solidFill>
              </a:rPr>
              <a:t>“I come from a small United Way, I do not have any </a:t>
            </a:r>
            <a:r>
              <a:rPr lang="en-US" i="1" dirty="0" smtClean="0">
                <a:solidFill>
                  <a:schemeClr val="bg1"/>
                </a:solidFill>
              </a:rPr>
              <a:t>Tocqueville donors...”</a:t>
            </a:r>
          </a:p>
          <a:p>
            <a:pPr marL="0" indent="0">
              <a:spcBef>
                <a:spcPts val="1200"/>
              </a:spcBef>
              <a:buNone/>
            </a:pPr>
            <a:r>
              <a:rPr lang="en-US" i="1" dirty="0" smtClean="0">
                <a:solidFill>
                  <a:schemeClr val="bg1"/>
                </a:solidFill>
              </a:rPr>
              <a:t>“</a:t>
            </a:r>
            <a:r>
              <a:rPr lang="en-US" i="1" dirty="0">
                <a:solidFill>
                  <a:schemeClr val="bg1"/>
                </a:solidFill>
              </a:rPr>
              <a:t>What I am hearing is not </a:t>
            </a:r>
            <a:r>
              <a:rPr lang="en-US" i="1" dirty="0" smtClean="0">
                <a:solidFill>
                  <a:schemeClr val="bg1"/>
                </a:solidFill>
              </a:rPr>
              <a:t>really relevant to my </a:t>
            </a:r>
            <a:r>
              <a:rPr lang="en-US" i="1" dirty="0">
                <a:solidFill>
                  <a:schemeClr val="bg1"/>
                </a:solidFill>
              </a:rPr>
              <a:t>community</a:t>
            </a:r>
            <a:r>
              <a:rPr lang="en-US" i="1" dirty="0" smtClean="0">
                <a:solidFill>
                  <a:schemeClr val="bg1"/>
                </a:solidFill>
              </a:rPr>
              <a:t>.”</a:t>
            </a:r>
            <a:endParaRPr lang="en-US" i="1" dirty="0">
              <a:solidFill>
                <a:schemeClr val="bg1"/>
              </a:solidFill>
            </a:endParaRPr>
          </a:p>
          <a:p>
            <a:pPr marL="0" indent="0">
              <a:spcBef>
                <a:spcPts val="1200"/>
              </a:spcBef>
              <a:buNone/>
            </a:pPr>
            <a:r>
              <a:rPr lang="en-US" i="1" dirty="0" smtClean="0">
                <a:solidFill>
                  <a:schemeClr val="bg1"/>
                </a:solidFill>
              </a:rPr>
              <a:t>“Tocqueville donors are </a:t>
            </a:r>
            <a:r>
              <a:rPr lang="en-US" i="1" dirty="0">
                <a:solidFill>
                  <a:schemeClr val="bg1"/>
                </a:solidFill>
              </a:rPr>
              <a:t>simply not present in my </a:t>
            </a:r>
            <a:r>
              <a:rPr lang="en-US" i="1" dirty="0" smtClean="0">
                <a:solidFill>
                  <a:schemeClr val="bg1"/>
                </a:solidFill>
              </a:rPr>
              <a:t>area.”</a:t>
            </a:r>
            <a:endParaRPr lang="en-US" i="1" dirty="0">
              <a:solidFill>
                <a:schemeClr val="bg1"/>
              </a:solidFill>
            </a:endParaRPr>
          </a:p>
          <a:p>
            <a:pPr marL="0" indent="0">
              <a:spcBef>
                <a:spcPts val="1200"/>
              </a:spcBef>
              <a:buNone/>
            </a:pPr>
            <a:r>
              <a:rPr lang="en-US" i="1" dirty="0" smtClean="0">
                <a:solidFill>
                  <a:schemeClr val="bg1"/>
                </a:solidFill>
              </a:rPr>
              <a:t>“</a:t>
            </a:r>
            <a:r>
              <a:rPr lang="en-US" i="1" dirty="0">
                <a:solidFill>
                  <a:schemeClr val="bg1"/>
                </a:solidFill>
              </a:rPr>
              <a:t>Is </a:t>
            </a:r>
            <a:r>
              <a:rPr lang="en-US" i="1" dirty="0" smtClean="0">
                <a:solidFill>
                  <a:schemeClr val="bg1"/>
                </a:solidFill>
              </a:rPr>
              <a:t>it really </a:t>
            </a:r>
            <a:r>
              <a:rPr lang="en-US" i="1" dirty="0">
                <a:solidFill>
                  <a:schemeClr val="bg1"/>
                </a:solidFill>
              </a:rPr>
              <a:t>worth pursuing this group, given my local context</a:t>
            </a:r>
            <a:r>
              <a:rPr lang="en-US" i="1" dirty="0" smtClean="0">
                <a:solidFill>
                  <a:schemeClr val="bg1"/>
                </a:solidFill>
              </a:rPr>
              <a:t>?”</a:t>
            </a:r>
            <a:endParaRPr lang="en-US" i="1" dirty="0">
              <a:solidFill>
                <a:schemeClr val="bg1"/>
              </a:solidFill>
            </a:endParaRPr>
          </a:p>
        </p:txBody>
      </p:sp>
      <p:sp>
        <p:nvSpPr>
          <p:cNvPr id="3" name="Title 2"/>
          <p:cNvSpPr>
            <a:spLocks noGrp="1"/>
          </p:cNvSpPr>
          <p:nvPr>
            <p:ph type="title" idx="4294967295"/>
          </p:nvPr>
        </p:nvSpPr>
        <p:spPr>
          <a:xfrm>
            <a:off x="381000" y="274638"/>
            <a:ext cx="8229600" cy="563562"/>
          </a:xfrm>
        </p:spPr>
        <p:txBody>
          <a:bodyPr/>
          <a:lstStyle/>
          <a:p>
            <a:r>
              <a:rPr lang="en-US" dirty="0"/>
              <a:t>The potential is there. Understand it.</a:t>
            </a:r>
          </a:p>
        </p:txBody>
      </p:sp>
    </p:spTree>
    <p:extLst>
      <p:ext uri="{BB962C8B-B14F-4D97-AF65-F5344CB8AC3E}">
        <p14:creationId xmlns:p14="http://schemas.microsoft.com/office/powerpoint/2010/main" val="37231863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33363"/>
            <a:ext cx="8229600" cy="563562"/>
          </a:xfrm>
        </p:spPr>
        <p:txBody>
          <a:bodyPr/>
          <a:lstStyle/>
          <a:p>
            <a:pPr algn="ctr"/>
            <a:r>
              <a:rPr lang="en-US" dirty="0"/>
              <a:t>Identify your “Giving Potential” or “Achievability”</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213" t="24486" r="3659"/>
          <a:stretch/>
        </p:blipFill>
        <p:spPr>
          <a:xfrm>
            <a:off x="304800" y="984812"/>
            <a:ext cx="8344980" cy="4425388"/>
          </a:xfrm>
          <a:prstGeom prst="rect">
            <a:avLst/>
          </a:prstGeom>
        </p:spPr>
      </p:pic>
      <p:sp>
        <p:nvSpPr>
          <p:cNvPr id="2" name="TextBox 1"/>
          <p:cNvSpPr txBox="1"/>
          <p:nvPr/>
        </p:nvSpPr>
        <p:spPr>
          <a:xfrm>
            <a:off x="309282" y="5633946"/>
            <a:ext cx="5791200" cy="381000"/>
          </a:xfrm>
          <a:prstGeom prst="rect">
            <a:avLst/>
          </a:prstGeom>
          <a:noFill/>
        </p:spPr>
        <p:txBody>
          <a:bodyPr wrap="square" rtlCol="0">
            <a:spAutoFit/>
          </a:bodyPr>
          <a:lstStyle/>
          <a:p>
            <a:r>
              <a:rPr lang="en-US" dirty="0" smtClean="0">
                <a:hlinkClick r:id="rId4"/>
              </a:rPr>
              <a:t>https://online.unitedway.org/system/giving-potential</a:t>
            </a:r>
            <a:endParaRPr lang="en-US" dirty="0"/>
          </a:p>
        </p:txBody>
      </p:sp>
    </p:spTree>
    <p:extLst>
      <p:ext uri="{BB962C8B-B14F-4D97-AF65-F5344CB8AC3E}">
        <p14:creationId xmlns:p14="http://schemas.microsoft.com/office/powerpoint/2010/main" val="32794536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581400"/>
            <a:ext cx="9753600" cy="2286000"/>
          </a:xfrm>
          <a:prstGeom prst="rect">
            <a:avLst/>
          </a:prstGeom>
          <a:solidFill>
            <a:srgbClr val="10167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6989" y="3801524"/>
            <a:ext cx="6172200" cy="461665"/>
          </a:xfrm>
          <a:prstGeom prst="rect">
            <a:avLst/>
          </a:prstGeom>
          <a:noFill/>
        </p:spPr>
        <p:txBody>
          <a:bodyPr wrap="square" rtlCol="0">
            <a:spAutoFit/>
          </a:bodyPr>
          <a:lstStyle/>
          <a:p>
            <a:r>
              <a:rPr lang="en-US" sz="2400" b="1" dirty="0" smtClean="0">
                <a:solidFill>
                  <a:schemeClr val="bg1"/>
                </a:solidFill>
              </a:rPr>
              <a:t>State of Pennsylvania </a:t>
            </a:r>
            <a:endParaRPr lang="en-US" sz="2400" b="1" dirty="0">
              <a:solidFill>
                <a:schemeClr val="bg1"/>
              </a:solidFill>
            </a:endParaRPr>
          </a:p>
        </p:txBody>
      </p:sp>
      <p:sp>
        <p:nvSpPr>
          <p:cNvPr id="4" name="TextBox 3"/>
          <p:cNvSpPr txBox="1"/>
          <p:nvPr/>
        </p:nvSpPr>
        <p:spPr>
          <a:xfrm>
            <a:off x="381000" y="4267200"/>
            <a:ext cx="8305800" cy="1323439"/>
          </a:xfrm>
          <a:prstGeom prst="rect">
            <a:avLst/>
          </a:prstGeom>
          <a:noFill/>
        </p:spPr>
        <p:txBody>
          <a:bodyPr wrap="square" rtlCol="0">
            <a:spAutoFit/>
          </a:bodyPr>
          <a:lstStyle/>
          <a:p>
            <a:r>
              <a:rPr lang="en-US" sz="2000" dirty="0" smtClean="0">
                <a:solidFill>
                  <a:schemeClr val="bg1"/>
                </a:solidFill>
              </a:rPr>
              <a:t>67 Counties </a:t>
            </a:r>
          </a:p>
          <a:p>
            <a:r>
              <a:rPr lang="en-US" sz="2000" dirty="0" smtClean="0">
                <a:solidFill>
                  <a:schemeClr val="bg1"/>
                </a:solidFill>
              </a:rPr>
              <a:t>110,819 </a:t>
            </a:r>
            <a:r>
              <a:rPr lang="en-US" sz="2000" dirty="0">
                <a:solidFill>
                  <a:schemeClr val="bg1"/>
                </a:solidFill>
              </a:rPr>
              <a:t>h</a:t>
            </a:r>
            <a:r>
              <a:rPr lang="en-US" sz="2000" dirty="0" smtClean="0">
                <a:solidFill>
                  <a:schemeClr val="bg1"/>
                </a:solidFill>
              </a:rPr>
              <a:t>ouseholds with income of $250,000+</a:t>
            </a:r>
          </a:p>
          <a:p>
            <a:endParaRPr lang="en-US" sz="2000" dirty="0" smtClean="0">
              <a:solidFill>
                <a:schemeClr val="bg1"/>
              </a:solidFill>
            </a:endParaRPr>
          </a:p>
          <a:p>
            <a:r>
              <a:rPr lang="en-US" sz="2000" b="1" dirty="0" smtClean="0">
                <a:solidFill>
                  <a:schemeClr val="bg1"/>
                </a:solidFill>
              </a:rPr>
              <a:t>If 20% gave a minimum gift of $10,000 = $221,638,000</a:t>
            </a:r>
            <a:endParaRPr lang="en-US" sz="2000" b="1" dirty="0">
              <a:solidFill>
                <a:schemeClr val="bg1"/>
              </a:solidFill>
            </a:endParaRPr>
          </a:p>
        </p:txBody>
      </p:sp>
    </p:spTree>
    <p:extLst>
      <p:ext uri="{BB962C8B-B14F-4D97-AF65-F5344CB8AC3E}">
        <p14:creationId xmlns:p14="http://schemas.microsoft.com/office/powerpoint/2010/main" val="31643431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lstStyle/>
          <a:p>
            <a:pPr lvl="0" algn="ctr"/>
            <a:endParaRPr lang="en-US" sz="4400" dirty="0" smtClean="0"/>
          </a:p>
          <a:p>
            <a:pPr lvl="0" algn="ctr"/>
            <a:r>
              <a:rPr lang="en-US" sz="4400" dirty="0" smtClean="0"/>
              <a:t>SECTION II</a:t>
            </a:r>
            <a:endParaRPr lang="en-US" sz="4400" dirty="0"/>
          </a:p>
          <a:p>
            <a:pPr lvl="0" algn="ctr"/>
            <a:r>
              <a:rPr lang="en-US" sz="4400" dirty="0" smtClean="0"/>
              <a:t>Getting Started</a:t>
            </a:r>
          </a:p>
          <a:p>
            <a:pPr lvl="0" algn="ctr"/>
            <a:r>
              <a:rPr lang="en-US" sz="4400" dirty="0" smtClean="0"/>
              <a:t>Lessons Learned</a:t>
            </a:r>
            <a:endParaRPr lang="en-US" sz="4400" dirty="0"/>
          </a:p>
          <a:p>
            <a:endParaRPr lang="en-US" dirty="0"/>
          </a:p>
        </p:txBody>
      </p:sp>
    </p:spTree>
    <p:extLst>
      <p:ext uri="{BB962C8B-B14F-4D97-AF65-F5344CB8AC3E}">
        <p14:creationId xmlns:p14="http://schemas.microsoft.com/office/powerpoint/2010/main" val="2489382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381000" y="1143000"/>
            <a:ext cx="8382000" cy="457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000" kern="1200" baseline="0">
                <a:solidFill>
                  <a:srgbClr val="10167F"/>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baseline="0">
                <a:solidFill>
                  <a:srgbClr val="10167F"/>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baseline="0">
                <a:solidFill>
                  <a:srgbClr val="10167F"/>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rgbClr val="10167F"/>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rgbClr val="10167F"/>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500" dirty="0" smtClean="0"/>
              <a:t>You do not need to re-invent the wheel. United Way Worldwide has resources to help you establish an Alexis de Tocqueville Society:</a:t>
            </a:r>
          </a:p>
          <a:p>
            <a:pPr marL="457200" indent="-457200">
              <a:buFont typeface="+mj-lt"/>
              <a:buAutoNum type="arabicPeriod"/>
            </a:pPr>
            <a:endParaRPr lang="en-US" sz="1500" dirty="0" smtClean="0"/>
          </a:p>
          <a:p>
            <a:pPr marL="457200" indent="-457200">
              <a:buFont typeface="+mj-lt"/>
              <a:buAutoNum type="arabicPeriod"/>
            </a:pPr>
            <a:r>
              <a:rPr lang="en-US" sz="1500" dirty="0" smtClean="0"/>
              <a:t>PEOPLE</a:t>
            </a:r>
          </a:p>
          <a:p>
            <a:pPr marL="857250" lvl="1" indent="-457200"/>
            <a:r>
              <a:rPr lang="en-US" sz="1500" dirty="0" smtClean="0"/>
              <a:t>Kathy </a:t>
            </a:r>
            <a:r>
              <a:rPr lang="en-US" sz="1500" dirty="0"/>
              <a:t>Parker, Manager, Major Gifts Services, </a:t>
            </a:r>
            <a:r>
              <a:rPr lang="en-US" sz="1500" dirty="0" smtClean="0"/>
              <a:t>UWW, </a:t>
            </a:r>
            <a:r>
              <a:rPr lang="en-US" sz="1500" dirty="0" smtClean="0">
                <a:hlinkClick r:id="rId2"/>
              </a:rPr>
              <a:t>kathy.parker@uww.unitedway.org</a:t>
            </a:r>
            <a:endParaRPr lang="en-US" sz="1500" dirty="0"/>
          </a:p>
          <a:p>
            <a:pPr marL="857250" lvl="1" indent="-457200"/>
            <a:r>
              <a:rPr lang="en-US" sz="1500" dirty="0"/>
              <a:t>Becky Bogle, Manager, Leadership Giving, UWW, </a:t>
            </a:r>
            <a:r>
              <a:rPr lang="en-US" sz="1500" dirty="0" smtClean="0">
                <a:hlinkClick r:id="rId3"/>
              </a:rPr>
              <a:t>becky.bogle@uww.unitedway.org</a:t>
            </a:r>
            <a:endParaRPr lang="en-US" sz="1500" dirty="0" smtClean="0"/>
          </a:p>
          <a:p>
            <a:pPr marL="857250" lvl="1" indent="-457200"/>
            <a:endParaRPr lang="en-US" sz="1500" dirty="0"/>
          </a:p>
          <a:p>
            <a:pPr marL="457200" indent="-457200">
              <a:buFont typeface="+mj-lt"/>
              <a:buAutoNum type="arabicPeriod"/>
            </a:pPr>
            <a:r>
              <a:rPr lang="en-US" sz="1500" dirty="0" smtClean="0"/>
              <a:t>TOOLS</a:t>
            </a:r>
          </a:p>
          <a:p>
            <a:pPr marL="857250" lvl="1" indent="-457200"/>
            <a:r>
              <a:rPr lang="en-US" sz="1500" dirty="0" smtClean="0"/>
              <a:t>“Giving Potential</a:t>
            </a:r>
            <a:r>
              <a:rPr lang="en-US" sz="1500" dirty="0"/>
              <a:t>” measurement tool</a:t>
            </a:r>
          </a:p>
          <a:p>
            <a:pPr marL="857250" lvl="1" indent="-457200"/>
            <a:r>
              <a:rPr lang="en-US" sz="1500" dirty="0" smtClean="0"/>
              <a:t>Major Gifts Resource Guide: </a:t>
            </a:r>
          </a:p>
          <a:p>
            <a:pPr marL="400050" lvl="1" indent="0">
              <a:buNone/>
            </a:pPr>
            <a:r>
              <a:rPr lang="en-US" sz="1500" dirty="0" smtClean="0">
                <a:hlinkClick r:id="rId4"/>
              </a:rPr>
              <a:t>https</a:t>
            </a:r>
            <a:r>
              <a:rPr lang="en-US" sz="1500" dirty="0">
                <a:hlinkClick r:id="rId4"/>
              </a:rPr>
              <a:t>://</a:t>
            </a:r>
            <a:r>
              <a:rPr lang="en-US" sz="1500" dirty="0" smtClean="0">
                <a:hlinkClick r:id="rId4"/>
              </a:rPr>
              <a:t>online.unitedway.org/groups/major-gifts-and-planned-gifts-resource-guide</a:t>
            </a:r>
            <a:endParaRPr lang="en-US" sz="1500" dirty="0" smtClean="0"/>
          </a:p>
          <a:p>
            <a:pPr marL="1257300" lvl="2" indent="-457200"/>
            <a:endParaRPr lang="en-US" sz="1500" dirty="0" smtClean="0"/>
          </a:p>
          <a:p>
            <a:pPr marL="457200" indent="-457200">
              <a:buFont typeface="+mj-lt"/>
              <a:buAutoNum type="arabicPeriod"/>
            </a:pPr>
            <a:r>
              <a:rPr lang="en-US" sz="1500" dirty="0" smtClean="0"/>
              <a:t>CONNECT WITH SIMILAR UNITED WAYS</a:t>
            </a:r>
          </a:p>
          <a:p>
            <a:pPr marL="0" indent="0">
              <a:buNone/>
            </a:pPr>
            <a:endParaRPr lang="en-US" dirty="0" smtClean="0"/>
          </a:p>
          <a:p>
            <a:endParaRPr lang="en-US" dirty="0" smtClean="0"/>
          </a:p>
          <a:p>
            <a:pPr>
              <a:buFont typeface="Courier New" panose="02070309020205020404" pitchFamily="49" charset="0"/>
              <a:buChar char="o"/>
            </a:pPr>
            <a:endParaRPr lang="en-US" dirty="0"/>
          </a:p>
        </p:txBody>
      </p:sp>
      <p:sp>
        <p:nvSpPr>
          <p:cNvPr id="3" name="Title 2"/>
          <p:cNvSpPr txBox="1">
            <a:spLocks/>
          </p:cNvSpPr>
          <p:nvPr/>
        </p:nvSpPr>
        <p:spPr>
          <a:xfrm>
            <a:off x="381000" y="274638"/>
            <a:ext cx="8229600" cy="5635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i="0" kern="1200" baseline="0">
                <a:solidFill>
                  <a:srgbClr val="10167F"/>
                </a:solidFill>
                <a:latin typeface="+mj-lt"/>
                <a:ea typeface="+mj-ea"/>
                <a:cs typeface="+mj-cs"/>
              </a:defRPr>
            </a:lvl1pPr>
          </a:lstStyle>
          <a:p>
            <a:r>
              <a:rPr lang="en-US" dirty="0" smtClean="0"/>
              <a:t>LESSON 1: Make the most of your 1% dues.</a:t>
            </a:r>
            <a:endParaRPr lang="en-US" dirty="0"/>
          </a:p>
        </p:txBody>
      </p:sp>
    </p:spTree>
    <p:extLst>
      <p:ext uri="{BB962C8B-B14F-4D97-AF65-F5344CB8AC3E}">
        <p14:creationId xmlns:p14="http://schemas.microsoft.com/office/powerpoint/2010/main" val="1220156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581400"/>
            <a:ext cx="9753600" cy="2286000"/>
          </a:xfrm>
          <a:prstGeom prst="rect">
            <a:avLst/>
          </a:prstGeom>
          <a:solidFill>
            <a:srgbClr val="10167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6989" y="3801524"/>
            <a:ext cx="6172200" cy="461665"/>
          </a:xfrm>
          <a:prstGeom prst="rect">
            <a:avLst/>
          </a:prstGeom>
          <a:noFill/>
        </p:spPr>
        <p:txBody>
          <a:bodyPr wrap="square" rtlCol="0">
            <a:spAutoFit/>
          </a:bodyPr>
          <a:lstStyle/>
          <a:p>
            <a:r>
              <a:rPr lang="en-US" sz="2400" b="1" dirty="0" smtClean="0">
                <a:solidFill>
                  <a:schemeClr val="bg1"/>
                </a:solidFill>
              </a:rPr>
              <a:t>LESSON 2: Create a Major Gifts Plan</a:t>
            </a:r>
            <a:endParaRPr lang="en-US" sz="2400" b="1" dirty="0">
              <a:solidFill>
                <a:schemeClr val="bg1"/>
              </a:solidFill>
            </a:endParaRPr>
          </a:p>
        </p:txBody>
      </p:sp>
      <p:sp>
        <p:nvSpPr>
          <p:cNvPr id="4" name="TextBox 3"/>
          <p:cNvSpPr txBox="1"/>
          <p:nvPr/>
        </p:nvSpPr>
        <p:spPr>
          <a:xfrm>
            <a:off x="381000" y="4267200"/>
            <a:ext cx="8305800" cy="1631216"/>
          </a:xfrm>
          <a:prstGeom prst="rect">
            <a:avLst/>
          </a:prstGeom>
          <a:noFill/>
        </p:spPr>
        <p:txBody>
          <a:bodyPr wrap="square" rtlCol="0">
            <a:spAutoFit/>
          </a:bodyPr>
          <a:lstStyle/>
          <a:p>
            <a:pPr marL="342900" indent="-342900">
              <a:buFont typeface="Arial" charset="0"/>
              <a:buChar char="•"/>
            </a:pPr>
            <a:r>
              <a:rPr lang="en-US" sz="2000" dirty="0" smtClean="0">
                <a:solidFill>
                  <a:schemeClr val="bg1"/>
                </a:solidFill>
              </a:rPr>
              <a:t>A Tocqueville Society is PART of an overall Major Gift Plan</a:t>
            </a:r>
          </a:p>
          <a:p>
            <a:pPr marL="342900" indent="-342900">
              <a:buFont typeface="Arial" charset="0"/>
              <a:buChar char="•"/>
            </a:pPr>
            <a:r>
              <a:rPr lang="en-US" sz="2000" dirty="0" smtClean="0">
                <a:solidFill>
                  <a:schemeClr val="bg1"/>
                </a:solidFill>
              </a:rPr>
              <a:t>Establish Aggressive and Achievable Goals</a:t>
            </a:r>
          </a:p>
          <a:p>
            <a:pPr marL="342900" indent="-342900">
              <a:buFont typeface="Arial" charset="0"/>
              <a:buChar char="•"/>
            </a:pPr>
            <a:r>
              <a:rPr lang="en-US" sz="2000" dirty="0" smtClean="0">
                <a:solidFill>
                  <a:schemeClr val="bg1"/>
                </a:solidFill>
              </a:rPr>
              <a:t>Align and allocate time and resources</a:t>
            </a:r>
          </a:p>
          <a:p>
            <a:pPr marL="342900" indent="-342900">
              <a:buFont typeface="Arial" charset="0"/>
              <a:buChar char="•"/>
            </a:pPr>
            <a:r>
              <a:rPr lang="en-US" sz="2000" dirty="0" smtClean="0">
                <a:solidFill>
                  <a:schemeClr val="bg1"/>
                </a:solidFill>
              </a:rPr>
              <a:t>Find (and train) people to help you</a:t>
            </a:r>
          </a:p>
          <a:p>
            <a:pPr marL="342900" indent="-342900">
              <a:buFont typeface="Arial" charset="0"/>
              <a:buChar char="•"/>
            </a:pPr>
            <a:r>
              <a:rPr lang="en-US" sz="2000" dirty="0">
                <a:solidFill>
                  <a:schemeClr val="bg1"/>
                </a:solidFill>
              </a:rPr>
              <a:t>T</a:t>
            </a:r>
            <a:r>
              <a:rPr lang="en-US" sz="2000" dirty="0" smtClean="0">
                <a:solidFill>
                  <a:schemeClr val="bg1"/>
                </a:solidFill>
              </a:rPr>
              <a:t>hen identify prospects</a:t>
            </a:r>
            <a:r>
              <a:rPr lang="is-IS" sz="2000" dirty="0" smtClean="0">
                <a:solidFill>
                  <a:schemeClr val="bg1"/>
                </a:solidFill>
              </a:rPr>
              <a:t>…</a:t>
            </a:r>
            <a:endParaRPr lang="en-US" sz="2000" dirty="0" smtClean="0">
              <a:solidFill>
                <a:schemeClr val="bg1"/>
              </a:solidFill>
            </a:endParaRPr>
          </a:p>
        </p:txBody>
      </p:sp>
    </p:spTree>
    <p:extLst>
      <p:ext uri="{BB962C8B-B14F-4D97-AF65-F5344CB8AC3E}">
        <p14:creationId xmlns:p14="http://schemas.microsoft.com/office/powerpoint/2010/main" val="15019743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533400" y="2133600"/>
            <a:ext cx="5943600" cy="2743200"/>
          </a:xfrm>
        </p:spPr>
        <p:txBody>
          <a:bodyPr>
            <a:normAutofit/>
          </a:bodyPr>
          <a:lstStyle/>
          <a:p>
            <a:pPr marL="457200" indent="-457200">
              <a:buFont typeface="+mj-lt"/>
              <a:buAutoNum type="arabicPeriod"/>
            </a:pPr>
            <a:r>
              <a:rPr lang="en-US" dirty="0" smtClean="0"/>
              <a:t>Plan Events - and partner with your neighbors on their events!</a:t>
            </a:r>
          </a:p>
          <a:p>
            <a:pPr marL="457200" indent="-457200">
              <a:buFont typeface="+mj-lt"/>
              <a:buAutoNum type="arabicPeriod"/>
            </a:pPr>
            <a:r>
              <a:rPr lang="en-US" dirty="0" smtClean="0"/>
              <a:t>Leverage United Way of Pennsylvania.</a:t>
            </a:r>
          </a:p>
          <a:p>
            <a:pPr marL="457200" indent="-457200">
              <a:buFont typeface="+mj-lt"/>
              <a:buAutoNum type="arabicPeriod"/>
            </a:pPr>
            <a:r>
              <a:rPr lang="en-US" dirty="0" smtClean="0"/>
              <a:t>Choose a strong leader for your ADT Society.</a:t>
            </a:r>
          </a:p>
          <a:p>
            <a:pPr marL="457200" indent="-457200">
              <a:buFont typeface="+mj-lt"/>
              <a:buAutoNum type="arabicPeriod"/>
            </a:pPr>
            <a:r>
              <a:rPr lang="en-US" dirty="0" smtClean="0"/>
              <a:t>Recognize your Society.</a:t>
            </a:r>
          </a:p>
          <a:p>
            <a:pPr marL="457200" indent="-457200">
              <a:buFont typeface="+mj-lt"/>
              <a:buAutoNum type="arabicPeriod"/>
            </a:pPr>
            <a:endParaRPr lang="en-US" dirty="0" smtClean="0"/>
          </a:p>
          <a:p>
            <a:pPr marL="457200" indent="-457200">
              <a:buFont typeface="+mj-lt"/>
              <a:buAutoNum type="arabicPeriod"/>
            </a:pPr>
            <a:endParaRPr lang="en-US" dirty="0" smtClean="0"/>
          </a:p>
          <a:p>
            <a:pPr marL="342900" indent="-342900">
              <a:buFont typeface="Courier New" panose="02070309020205020404" pitchFamily="49" charset="0"/>
              <a:buChar char="o"/>
            </a:pPr>
            <a:endParaRPr lang="en-US" dirty="0"/>
          </a:p>
        </p:txBody>
      </p:sp>
      <p:sp>
        <p:nvSpPr>
          <p:cNvPr id="3" name="Title 2"/>
          <p:cNvSpPr>
            <a:spLocks noGrp="1"/>
          </p:cNvSpPr>
          <p:nvPr>
            <p:ph type="title" idx="4294967295"/>
          </p:nvPr>
        </p:nvSpPr>
        <p:spPr>
          <a:xfrm>
            <a:off x="381000" y="274638"/>
            <a:ext cx="8229600" cy="563562"/>
          </a:xfrm>
        </p:spPr>
        <p:txBody>
          <a:bodyPr/>
          <a:lstStyle/>
          <a:p>
            <a:r>
              <a:rPr lang="en-US" dirty="0" smtClean="0"/>
              <a:t>LESSON 3: CREATE VALUE</a:t>
            </a:r>
            <a:endParaRPr lang="en-US" dirty="0"/>
          </a:p>
        </p:txBody>
      </p:sp>
    </p:spTree>
    <p:extLst>
      <p:ext uri="{BB962C8B-B14F-4D97-AF65-F5344CB8AC3E}">
        <p14:creationId xmlns:p14="http://schemas.microsoft.com/office/powerpoint/2010/main" val="4733324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457200" y="1600200"/>
            <a:ext cx="79248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000" kern="1200" baseline="0">
                <a:solidFill>
                  <a:srgbClr val="10167F"/>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baseline="0">
                <a:solidFill>
                  <a:srgbClr val="10167F"/>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baseline="0">
                <a:solidFill>
                  <a:srgbClr val="10167F"/>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rgbClr val="10167F"/>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rgbClr val="10167F"/>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mj-lt"/>
              <a:buAutoNum type="arabicPeriod"/>
            </a:pPr>
            <a:endParaRPr lang="en-US" dirty="0" smtClean="0"/>
          </a:p>
          <a:p>
            <a:pPr marL="457200" indent="-457200">
              <a:buFont typeface="+mj-lt"/>
              <a:buAutoNum type="arabicPeriod"/>
            </a:pPr>
            <a:r>
              <a:rPr lang="en-US" dirty="0" smtClean="0"/>
              <a:t>One of the main reasons we do not have a Tocqueville Society is because it is hard work.</a:t>
            </a:r>
          </a:p>
          <a:p>
            <a:pPr marL="457200" indent="-457200">
              <a:buFont typeface="+mj-lt"/>
              <a:buAutoNum type="arabicPeriod"/>
            </a:pPr>
            <a:r>
              <a:rPr lang="en-US" dirty="0" smtClean="0"/>
              <a:t>No one gives if they are not asked, so ask and ask often.</a:t>
            </a:r>
          </a:p>
          <a:p>
            <a:pPr marL="457200" indent="-457200">
              <a:buFont typeface="+mj-lt"/>
              <a:buAutoNum type="arabicPeriod"/>
            </a:pPr>
            <a:r>
              <a:rPr lang="en-US" dirty="0" smtClean="0"/>
              <a:t>Get people to help you – and make sure they are trained.</a:t>
            </a:r>
          </a:p>
          <a:p>
            <a:pPr marL="457200" indent="-457200">
              <a:buFont typeface="+mj-lt"/>
              <a:buAutoNum type="arabicPeriod"/>
            </a:pPr>
            <a:r>
              <a:rPr lang="en-US" dirty="0"/>
              <a:t>Peer to </a:t>
            </a:r>
            <a:r>
              <a:rPr lang="en-US" dirty="0" smtClean="0"/>
              <a:t>peer.</a:t>
            </a:r>
            <a:endParaRPr lang="en-US" dirty="0"/>
          </a:p>
          <a:p>
            <a:pPr marL="457200" indent="-457200">
              <a:buFont typeface="+mj-lt"/>
              <a:buAutoNum type="arabicPeriod"/>
            </a:pPr>
            <a:r>
              <a:rPr lang="en-US" dirty="0" smtClean="0"/>
              <a:t>Sell the value you have created.</a:t>
            </a:r>
          </a:p>
          <a:p>
            <a:pPr marL="457200" indent="-457200">
              <a:buFont typeface="+mj-lt"/>
              <a:buAutoNum type="arabicPeriod"/>
            </a:pPr>
            <a:r>
              <a:rPr lang="en-US" dirty="0" smtClean="0"/>
              <a:t>Get out there.</a:t>
            </a:r>
          </a:p>
          <a:p>
            <a:pPr marL="457200" indent="-457200">
              <a:buFont typeface="+mj-lt"/>
              <a:buAutoNum type="arabicPeriod"/>
            </a:pPr>
            <a:endParaRPr lang="en-US" dirty="0" smtClean="0"/>
          </a:p>
          <a:p>
            <a:pPr marL="457200" indent="-457200">
              <a:buFont typeface="+mj-lt"/>
              <a:buAutoNum type="arabicPeriod"/>
            </a:pPr>
            <a:endParaRPr lang="en-US" dirty="0" smtClean="0"/>
          </a:p>
          <a:p>
            <a:endParaRPr lang="en-US" dirty="0" smtClean="0"/>
          </a:p>
          <a:p>
            <a:pPr>
              <a:buFont typeface="Courier New" panose="02070309020205020404" pitchFamily="49" charset="0"/>
              <a:buChar char="o"/>
            </a:pPr>
            <a:endParaRPr lang="en-US" dirty="0"/>
          </a:p>
        </p:txBody>
      </p:sp>
      <p:sp>
        <p:nvSpPr>
          <p:cNvPr id="3" name="Title 2"/>
          <p:cNvSpPr txBox="1">
            <a:spLocks/>
          </p:cNvSpPr>
          <p:nvPr/>
        </p:nvSpPr>
        <p:spPr>
          <a:xfrm>
            <a:off x="381000" y="274638"/>
            <a:ext cx="8229600" cy="5635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i="0" kern="1200" baseline="0">
                <a:solidFill>
                  <a:srgbClr val="10167F"/>
                </a:solidFill>
                <a:latin typeface="+mj-lt"/>
                <a:ea typeface="+mj-ea"/>
                <a:cs typeface="+mj-cs"/>
              </a:defRPr>
            </a:lvl1pPr>
          </a:lstStyle>
          <a:p>
            <a:r>
              <a:rPr lang="en-US" dirty="0" smtClean="0"/>
              <a:t>LESSON 4: Get to work.</a:t>
            </a:r>
            <a:endParaRPr lang="en-US" dirty="0"/>
          </a:p>
        </p:txBody>
      </p:sp>
    </p:spTree>
    <p:extLst>
      <p:ext uri="{BB962C8B-B14F-4D97-AF65-F5344CB8AC3E}">
        <p14:creationId xmlns:p14="http://schemas.microsoft.com/office/powerpoint/2010/main" val="355378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lstStyle/>
          <a:p>
            <a:pPr algn="ctr"/>
            <a:endParaRPr lang="en-US" dirty="0" smtClean="0"/>
          </a:p>
          <a:p>
            <a:pPr algn="ctr"/>
            <a:endParaRPr lang="en-US" dirty="0"/>
          </a:p>
          <a:p>
            <a:pPr algn="ctr"/>
            <a:endParaRPr lang="en-US" dirty="0"/>
          </a:p>
          <a:p>
            <a:pPr algn="ctr"/>
            <a:r>
              <a:rPr lang="en-US" sz="4400" dirty="0" smtClean="0"/>
              <a:t>SECTION I</a:t>
            </a:r>
            <a:endParaRPr lang="en-US" sz="4400" dirty="0"/>
          </a:p>
          <a:p>
            <a:pPr algn="ctr"/>
            <a:r>
              <a:rPr lang="en-US" sz="4400" dirty="0" smtClean="0"/>
              <a:t>Are Major Gifts relevant</a:t>
            </a:r>
          </a:p>
          <a:p>
            <a:pPr algn="ctr"/>
            <a:r>
              <a:rPr lang="en-US" sz="4400" dirty="0" smtClean="0"/>
              <a:t>to my United Way?</a:t>
            </a:r>
            <a:endParaRPr lang="en-US" sz="4400" dirty="0"/>
          </a:p>
        </p:txBody>
      </p:sp>
    </p:spTree>
    <p:extLst>
      <p:ext uri="{BB962C8B-B14F-4D97-AF65-F5344CB8AC3E}">
        <p14:creationId xmlns:p14="http://schemas.microsoft.com/office/powerpoint/2010/main" val="2650922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lstStyle/>
          <a:p>
            <a:pPr lvl="0" algn="ctr"/>
            <a:endParaRPr lang="en-US" sz="4400" dirty="0" smtClean="0"/>
          </a:p>
          <a:p>
            <a:pPr lvl="0" algn="ctr"/>
            <a:r>
              <a:rPr lang="en-US" sz="4400" dirty="0" smtClean="0"/>
              <a:t>SECTION III</a:t>
            </a:r>
          </a:p>
          <a:p>
            <a:pPr lvl="0" algn="ctr"/>
            <a:r>
              <a:rPr lang="en-US" sz="4400" dirty="0" smtClean="0"/>
              <a:t>Enhancing and Sustaining a Successful Major Gifts Portfolio</a:t>
            </a:r>
            <a:endParaRPr lang="en-US" dirty="0"/>
          </a:p>
        </p:txBody>
      </p:sp>
    </p:spTree>
    <p:extLst>
      <p:ext uri="{BB962C8B-B14F-4D97-AF65-F5344CB8AC3E}">
        <p14:creationId xmlns:p14="http://schemas.microsoft.com/office/powerpoint/2010/main" val="730723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1600200"/>
            <a:ext cx="5334000" cy="2667000"/>
          </a:xfrm>
        </p:spPr>
        <p:txBody>
          <a:bodyPr/>
          <a:lstStyle/>
          <a:p>
            <a:pPr marL="457200" indent="-457200">
              <a:buFont typeface="+mj-lt"/>
              <a:buAutoNum type="arabicPeriod"/>
            </a:pPr>
            <a:r>
              <a:rPr lang="en-US" dirty="0" smtClean="0"/>
              <a:t>Major gifts, major impact. </a:t>
            </a:r>
          </a:p>
          <a:p>
            <a:pPr marL="457200" indent="-457200">
              <a:buFont typeface="+mj-lt"/>
              <a:buAutoNum type="arabicPeriod"/>
            </a:pPr>
            <a:r>
              <a:rPr lang="en-US" dirty="0" smtClean="0"/>
              <a:t>Effective and efficient use of resources.</a:t>
            </a:r>
          </a:p>
          <a:p>
            <a:pPr marL="457200" indent="-457200">
              <a:buFont typeface="+mj-lt"/>
              <a:buAutoNum type="arabicPeriod"/>
            </a:pPr>
            <a:r>
              <a:rPr lang="en-US" dirty="0" smtClean="0"/>
              <a:t>Real outcomes.</a:t>
            </a:r>
          </a:p>
          <a:p>
            <a:pPr marL="457200" indent="-457200">
              <a:buFont typeface="+mj-lt"/>
              <a:buAutoNum type="arabicPeriod"/>
            </a:pPr>
            <a:r>
              <a:rPr lang="en-US" dirty="0"/>
              <a:t>Long-term </a:t>
            </a:r>
            <a:r>
              <a:rPr lang="en-US" dirty="0" smtClean="0"/>
              <a:t>commitments.</a:t>
            </a:r>
            <a:endParaRPr lang="en-US" dirty="0"/>
          </a:p>
          <a:p>
            <a:pPr marL="457200" indent="-457200">
              <a:buFont typeface="+mj-lt"/>
              <a:buAutoNum type="arabicPeriod"/>
            </a:pPr>
            <a:r>
              <a:rPr lang="en-US" dirty="0" smtClean="0"/>
              <a:t>Opportunity to position oneself or their company in a positive light. </a:t>
            </a:r>
          </a:p>
          <a:p>
            <a:pPr marL="457200" indent="-457200">
              <a:buFont typeface="+mj-lt"/>
              <a:buAutoNum type="arabicPeriod"/>
            </a:pPr>
            <a:r>
              <a:rPr lang="en-US" dirty="0" smtClean="0"/>
              <a:t>Trust.</a:t>
            </a:r>
          </a:p>
          <a:p>
            <a:endParaRPr lang="en-US" dirty="0" smtClean="0"/>
          </a:p>
          <a:p>
            <a:pPr marL="342900" indent="-342900">
              <a:buFont typeface="Courier New" panose="02070309020205020404" pitchFamily="49" charset="0"/>
              <a:buChar char="o"/>
            </a:pPr>
            <a:endParaRPr lang="en-US" dirty="0"/>
          </a:p>
        </p:txBody>
      </p:sp>
      <p:sp>
        <p:nvSpPr>
          <p:cNvPr id="3" name="Title 2"/>
          <p:cNvSpPr>
            <a:spLocks noGrp="1"/>
          </p:cNvSpPr>
          <p:nvPr>
            <p:ph type="title" idx="4294967295"/>
          </p:nvPr>
        </p:nvSpPr>
        <p:spPr>
          <a:xfrm>
            <a:off x="381000" y="274638"/>
            <a:ext cx="8229600" cy="563562"/>
          </a:xfrm>
        </p:spPr>
        <p:txBody>
          <a:bodyPr/>
          <a:lstStyle/>
          <a:p>
            <a:r>
              <a:rPr lang="en-US" dirty="0" smtClean="0"/>
              <a:t>Game-Changers</a:t>
            </a:r>
            <a:endParaRPr lang="en-US" dirty="0"/>
          </a:p>
        </p:txBody>
      </p:sp>
    </p:spTree>
    <p:extLst>
      <p:ext uri="{BB962C8B-B14F-4D97-AF65-F5344CB8AC3E}">
        <p14:creationId xmlns:p14="http://schemas.microsoft.com/office/powerpoint/2010/main" val="17588953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253789" y="3534201"/>
            <a:ext cx="3886200" cy="2493851"/>
          </a:xfrm>
          <a:prstGeom prst="rect">
            <a:avLst/>
          </a:prstGeom>
          <a:solidFill>
            <a:srgbClr val="10167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3538403"/>
            <a:ext cx="4419600" cy="2489650"/>
          </a:xfrm>
          <a:prstGeom prst="rect">
            <a:avLst/>
          </a:prstGeom>
          <a:solidFill>
            <a:srgbClr val="10167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4294967295"/>
          </p:nvPr>
        </p:nvSpPr>
        <p:spPr>
          <a:xfrm>
            <a:off x="381000" y="3687488"/>
            <a:ext cx="2914650" cy="457200"/>
          </a:xfrm>
        </p:spPr>
        <p:txBody>
          <a:bodyPr>
            <a:normAutofit lnSpcReduction="10000"/>
          </a:bodyPr>
          <a:lstStyle/>
          <a:p>
            <a:pPr marL="0" indent="0">
              <a:buNone/>
            </a:pPr>
            <a:r>
              <a:rPr lang="en-US" sz="2500" b="1" dirty="0" smtClean="0">
                <a:solidFill>
                  <a:schemeClr val="bg1"/>
                </a:solidFill>
              </a:rPr>
              <a:t>Do the research…</a:t>
            </a:r>
            <a:endParaRPr lang="en-US" dirty="0" smtClean="0"/>
          </a:p>
          <a:p>
            <a:pPr marL="342900" indent="-342900">
              <a:buFont typeface="Courier New" panose="02070309020205020404" pitchFamily="49" charset="0"/>
              <a:buChar char="o"/>
            </a:pPr>
            <a:endParaRPr lang="en-US" dirty="0"/>
          </a:p>
          <a:p>
            <a:endParaRPr lang="en-US" dirty="0" smtClean="0"/>
          </a:p>
          <a:p>
            <a:endParaRPr lang="en-US" dirty="0"/>
          </a:p>
        </p:txBody>
      </p:sp>
      <p:sp>
        <p:nvSpPr>
          <p:cNvPr id="3" name="Title 2"/>
          <p:cNvSpPr>
            <a:spLocks noGrp="1"/>
          </p:cNvSpPr>
          <p:nvPr>
            <p:ph type="title" idx="4294967295"/>
          </p:nvPr>
        </p:nvSpPr>
        <p:spPr>
          <a:xfrm>
            <a:off x="381000" y="274638"/>
            <a:ext cx="8229600" cy="563562"/>
          </a:xfrm>
        </p:spPr>
        <p:txBody>
          <a:bodyPr/>
          <a:lstStyle/>
          <a:p>
            <a:r>
              <a:rPr lang="en-US" dirty="0" smtClean="0"/>
              <a:t>No excuses! </a:t>
            </a:r>
            <a:endParaRPr lang="en-US" dirty="0"/>
          </a:p>
        </p:txBody>
      </p:sp>
      <p:sp>
        <p:nvSpPr>
          <p:cNvPr id="13" name="TextBox 12"/>
          <p:cNvSpPr txBox="1"/>
          <p:nvPr/>
        </p:nvSpPr>
        <p:spPr>
          <a:xfrm>
            <a:off x="5562600" y="4148699"/>
            <a:ext cx="4114800" cy="1138773"/>
          </a:xfrm>
          <a:prstGeom prst="rect">
            <a:avLst/>
          </a:prstGeom>
          <a:noFill/>
        </p:spPr>
        <p:txBody>
          <a:bodyPr wrap="square" rtlCol="0">
            <a:spAutoFit/>
          </a:bodyPr>
          <a:lstStyle/>
          <a:p>
            <a:pPr marL="342900" lvl="0" indent="-342900">
              <a:spcBef>
                <a:spcPct val="20000"/>
              </a:spcBef>
              <a:buFont typeface="Wingdings" panose="05000000000000000000" pitchFamily="2" charset="2"/>
              <a:buChar char="§"/>
            </a:pPr>
            <a:r>
              <a:rPr lang="en-US" sz="2000" dirty="0">
                <a:solidFill>
                  <a:schemeClr val="bg1"/>
                </a:solidFill>
                <a:latin typeface="Arial" pitchFamily="34" charset="0"/>
              </a:rPr>
              <a:t># of households </a:t>
            </a:r>
          </a:p>
          <a:p>
            <a:pPr marL="342900" lvl="0" indent="-342900">
              <a:spcBef>
                <a:spcPct val="20000"/>
              </a:spcBef>
              <a:buFont typeface="Wingdings" panose="05000000000000000000" pitchFamily="2" charset="2"/>
              <a:buChar char="§"/>
            </a:pPr>
            <a:r>
              <a:rPr lang="en-US" sz="2000" dirty="0">
                <a:solidFill>
                  <a:schemeClr val="bg1"/>
                </a:solidFill>
                <a:latin typeface="Arial" pitchFamily="34" charset="0"/>
              </a:rPr>
              <a:t>Average annual income</a:t>
            </a:r>
          </a:p>
          <a:p>
            <a:pPr marL="342900" lvl="0" indent="-342900">
              <a:spcBef>
                <a:spcPct val="20000"/>
              </a:spcBef>
              <a:buFont typeface="Wingdings" panose="05000000000000000000" pitchFamily="2" charset="2"/>
              <a:buChar char="§"/>
            </a:pPr>
            <a:r>
              <a:rPr lang="en-US" sz="2000" dirty="0">
                <a:solidFill>
                  <a:schemeClr val="bg1"/>
                </a:solidFill>
                <a:latin typeface="Arial" pitchFamily="34" charset="0"/>
              </a:rPr>
              <a:t>20% overall </a:t>
            </a:r>
          </a:p>
        </p:txBody>
      </p:sp>
      <p:sp>
        <p:nvSpPr>
          <p:cNvPr id="14" name="TextBox 13"/>
          <p:cNvSpPr txBox="1"/>
          <p:nvPr/>
        </p:nvSpPr>
        <p:spPr>
          <a:xfrm>
            <a:off x="5562600" y="3671645"/>
            <a:ext cx="3009900" cy="477054"/>
          </a:xfrm>
          <a:prstGeom prst="rect">
            <a:avLst/>
          </a:prstGeom>
          <a:noFill/>
        </p:spPr>
        <p:txBody>
          <a:bodyPr wrap="square" rtlCol="0">
            <a:spAutoFit/>
          </a:bodyPr>
          <a:lstStyle/>
          <a:p>
            <a:pPr lvl="0">
              <a:spcBef>
                <a:spcPct val="20000"/>
              </a:spcBef>
            </a:pPr>
            <a:r>
              <a:rPr lang="en-US" sz="2500" b="1" dirty="0">
                <a:solidFill>
                  <a:prstClr val="white"/>
                </a:solidFill>
                <a:latin typeface="Arial" pitchFamily="34" charset="0"/>
              </a:rPr>
              <a:t>And do </a:t>
            </a:r>
            <a:r>
              <a:rPr lang="en-US" sz="2500" b="1" dirty="0" smtClean="0">
                <a:solidFill>
                  <a:prstClr val="white"/>
                </a:solidFill>
                <a:latin typeface="Arial" pitchFamily="34" charset="0"/>
              </a:rPr>
              <a:t>the </a:t>
            </a:r>
            <a:r>
              <a:rPr lang="en-US" sz="2500" b="1" dirty="0">
                <a:solidFill>
                  <a:prstClr val="white"/>
                </a:solidFill>
                <a:latin typeface="Arial" pitchFamily="34" charset="0"/>
              </a:rPr>
              <a:t>math</a:t>
            </a:r>
            <a:r>
              <a:rPr lang="en-US" sz="2500" b="1" dirty="0" smtClean="0">
                <a:solidFill>
                  <a:prstClr val="white"/>
                </a:solidFill>
                <a:latin typeface="Arial" pitchFamily="34" charset="0"/>
              </a:rPr>
              <a:t>…</a:t>
            </a:r>
            <a:endParaRPr lang="en-US" sz="2500" b="1" dirty="0">
              <a:solidFill>
                <a:prstClr val="white"/>
              </a:solidFill>
              <a:latin typeface="Arial" pitchFamily="34" charset="0"/>
            </a:endParaRPr>
          </a:p>
        </p:txBody>
      </p:sp>
      <p:sp>
        <p:nvSpPr>
          <p:cNvPr id="15" name="TextBox 14"/>
          <p:cNvSpPr txBox="1"/>
          <p:nvPr/>
        </p:nvSpPr>
        <p:spPr>
          <a:xfrm>
            <a:off x="390525" y="4145805"/>
            <a:ext cx="3467100" cy="1815882"/>
          </a:xfrm>
          <a:prstGeom prst="rect">
            <a:avLst/>
          </a:prstGeom>
          <a:noFill/>
        </p:spPr>
        <p:txBody>
          <a:bodyPr wrap="square" rtlCol="0">
            <a:spAutoFit/>
          </a:bodyPr>
          <a:lstStyle/>
          <a:p>
            <a:pPr marL="457200" lvl="0" indent="-457200">
              <a:spcBef>
                <a:spcPct val="20000"/>
              </a:spcBef>
              <a:buFont typeface="Wingdings" panose="05000000000000000000" pitchFamily="2" charset="2"/>
              <a:buChar char="§"/>
            </a:pPr>
            <a:r>
              <a:rPr lang="en-US" sz="2000" u="sng" dirty="0">
                <a:solidFill>
                  <a:schemeClr val="bg1"/>
                </a:solidFill>
                <a:latin typeface="Arial" pitchFamily="34" charset="0"/>
              </a:rPr>
              <a:t>W</a:t>
            </a:r>
            <a:r>
              <a:rPr lang="en-US" sz="2000" dirty="0">
                <a:solidFill>
                  <a:schemeClr val="bg1"/>
                </a:solidFill>
                <a:latin typeface="Arial" pitchFamily="34" charset="0"/>
              </a:rPr>
              <a:t>ealth</a:t>
            </a:r>
          </a:p>
          <a:p>
            <a:pPr marL="457200" lvl="0" indent="-457200">
              <a:spcBef>
                <a:spcPct val="20000"/>
              </a:spcBef>
              <a:buFont typeface="Wingdings" panose="05000000000000000000" pitchFamily="2" charset="2"/>
              <a:buChar char="§"/>
            </a:pPr>
            <a:r>
              <a:rPr lang="en-US" sz="2000" u="sng" dirty="0">
                <a:solidFill>
                  <a:schemeClr val="bg1"/>
                </a:solidFill>
                <a:latin typeface="Arial" pitchFamily="34" charset="0"/>
              </a:rPr>
              <a:t>I</a:t>
            </a:r>
            <a:r>
              <a:rPr lang="en-US" sz="2000" dirty="0">
                <a:solidFill>
                  <a:schemeClr val="bg1"/>
                </a:solidFill>
                <a:latin typeface="Arial" pitchFamily="34" charset="0"/>
              </a:rPr>
              <a:t>nterest</a:t>
            </a:r>
          </a:p>
          <a:p>
            <a:pPr marL="457200" lvl="0" indent="-457200">
              <a:spcBef>
                <a:spcPct val="20000"/>
              </a:spcBef>
              <a:buFont typeface="Wingdings" panose="05000000000000000000" pitchFamily="2" charset="2"/>
              <a:buChar char="§"/>
            </a:pPr>
            <a:r>
              <a:rPr lang="en-US" sz="2000" u="sng" dirty="0">
                <a:solidFill>
                  <a:schemeClr val="bg1"/>
                </a:solidFill>
                <a:latin typeface="Arial" pitchFamily="34" charset="0"/>
              </a:rPr>
              <a:t>L</a:t>
            </a:r>
            <a:r>
              <a:rPr lang="en-US" sz="2000" dirty="0">
                <a:solidFill>
                  <a:schemeClr val="bg1"/>
                </a:solidFill>
                <a:latin typeface="Arial" pitchFamily="34" charset="0"/>
              </a:rPr>
              <a:t>eads </a:t>
            </a:r>
          </a:p>
          <a:p>
            <a:pPr marL="457200" lvl="0" indent="-457200">
              <a:spcBef>
                <a:spcPct val="20000"/>
              </a:spcBef>
              <a:buFont typeface="Wingdings" panose="05000000000000000000" pitchFamily="2" charset="2"/>
              <a:buChar char="§"/>
            </a:pPr>
            <a:r>
              <a:rPr lang="en-US" sz="2000" u="sng" dirty="0">
                <a:solidFill>
                  <a:schemeClr val="bg1"/>
                </a:solidFill>
                <a:latin typeface="Arial" pitchFamily="34" charset="0"/>
              </a:rPr>
              <a:t>L</a:t>
            </a:r>
            <a:r>
              <a:rPr lang="en-US" sz="2000" dirty="0">
                <a:solidFill>
                  <a:schemeClr val="bg1"/>
                </a:solidFill>
                <a:latin typeface="Arial" pitchFamily="34" charset="0"/>
              </a:rPr>
              <a:t>ook to your pre-existing pool of </a:t>
            </a:r>
            <a:r>
              <a:rPr lang="en-US" sz="2000" dirty="0" smtClean="0">
                <a:solidFill>
                  <a:schemeClr val="bg1"/>
                </a:solidFill>
                <a:latin typeface="Arial" pitchFamily="34" charset="0"/>
              </a:rPr>
              <a:t>donors</a:t>
            </a:r>
            <a:endParaRPr lang="en-US" sz="2000" dirty="0">
              <a:solidFill>
                <a:schemeClr val="bg1"/>
              </a:solidFill>
              <a:latin typeface="Arial" pitchFamily="34" charset="0"/>
            </a:endParaRPr>
          </a:p>
        </p:txBody>
      </p:sp>
    </p:spTree>
    <p:extLst>
      <p:ext uri="{BB962C8B-B14F-4D97-AF65-F5344CB8AC3E}">
        <p14:creationId xmlns:p14="http://schemas.microsoft.com/office/powerpoint/2010/main" val="17613998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1066800"/>
            <a:ext cx="9617242" cy="3426440"/>
          </a:xfrm>
          <a:prstGeom prst="rect">
            <a:avLst/>
          </a:prstGeom>
          <a:solidFill>
            <a:srgbClr val="10167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57200" y="381000"/>
            <a:ext cx="6172200" cy="461665"/>
          </a:xfrm>
          <a:prstGeom prst="rect">
            <a:avLst/>
          </a:prstGeom>
          <a:noFill/>
        </p:spPr>
        <p:txBody>
          <a:bodyPr wrap="square" rtlCol="0">
            <a:spAutoFit/>
          </a:bodyPr>
          <a:lstStyle/>
          <a:p>
            <a:r>
              <a:rPr lang="en-US" sz="2400" b="1" dirty="0" smtClean="0">
                <a:solidFill>
                  <a:schemeClr val="bg1"/>
                </a:solidFill>
              </a:rPr>
              <a:t>State of Pennsylvania </a:t>
            </a:r>
            <a:endParaRPr lang="en-US" sz="2400" b="1" dirty="0">
              <a:solidFill>
                <a:schemeClr val="bg1"/>
              </a:solidFill>
            </a:endParaRPr>
          </a:p>
        </p:txBody>
      </p:sp>
      <p:sp>
        <p:nvSpPr>
          <p:cNvPr id="3" name="Rectangle 2"/>
          <p:cNvSpPr/>
          <p:nvPr/>
        </p:nvSpPr>
        <p:spPr>
          <a:xfrm>
            <a:off x="457200" y="1217803"/>
            <a:ext cx="5638800" cy="400110"/>
          </a:xfrm>
          <a:prstGeom prst="rect">
            <a:avLst/>
          </a:prstGeom>
        </p:spPr>
        <p:txBody>
          <a:bodyPr wrap="square">
            <a:spAutoFit/>
          </a:bodyPr>
          <a:lstStyle/>
          <a:p>
            <a:r>
              <a:rPr lang="en-US" sz="2000" b="1" dirty="0" smtClean="0">
                <a:solidFill>
                  <a:schemeClr val="bg1"/>
                </a:solidFill>
              </a:rPr>
              <a:t>2014 </a:t>
            </a:r>
            <a:r>
              <a:rPr lang="en-US" sz="2000" b="1" dirty="0">
                <a:solidFill>
                  <a:schemeClr val="bg1"/>
                </a:solidFill>
              </a:rPr>
              <a:t>Lehigh Valley Income and Benefits </a:t>
            </a:r>
          </a:p>
        </p:txBody>
      </p:sp>
      <p:graphicFrame>
        <p:nvGraphicFramePr>
          <p:cNvPr id="4" name="Table 3"/>
          <p:cNvGraphicFramePr>
            <a:graphicFrameLocks noGrp="1"/>
          </p:cNvGraphicFramePr>
          <p:nvPr>
            <p:extLst>
              <p:ext uri="{D42A27DB-BD31-4B8C-83A1-F6EECF244321}">
                <p14:modId xmlns:p14="http://schemas.microsoft.com/office/powerpoint/2010/main" val="734616510"/>
              </p:ext>
            </p:extLst>
          </p:nvPr>
        </p:nvGraphicFramePr>
        <p:xfrm>
          <a:off x="914400" y="1696018"/>
          <a:ext cx="5181600" cy="1144905"/>
        </p:xfrm>
        <a:graphic>
          <a:graphicData uri="http://schemas.openxmlformats.org/drawingml/2006/table">
            <a:tbl>
              <a:tblPr firstRow="1" firstCol="1" bandRow="1">
                <a:tableStyleId>{2D5ABB26-0587-4C30-8999-92F81FD0307C}</a:tableStyleId>
              </a:tblPr>
              <a:tblGrid>
                <a:gridCol w="3507545"/>
                <a:gridCol w="931105"/>
                <a:gridCol w="742950"/>
              </a:tblGrid>
              <a:tr h="190500">
                <a:tc>
                  <a:txBody>
                    <a:bodyPr/>
                    <a:lstStyle/>
                    <a:p>
                      <a:pPr algn="l" fontAlgn="b"/>
                      <a:r>
                        <a:rPr lang="en-US" sz="1400" b="1" u="none" strike="noStrike" dirty="0">
                          <a:solidFill>
                            <a:schemeClr val="bg1"/>
                          </a:solidFill>
                          <a:effectLst/>
                          <a:latin typeface="+mn-lt"/>
                        </a:rPr>
                        <a:t>Total Households </a:t>
                      </a:r>
                      <a:endParaRPr lang="en-US" sz="1400" b="1" i="0" u="none" strike="noStrike" dirty="0">
                        <a:solidFill>
                          <a:schemeClr val="bg1"/>
                        </a:solidFill>
                        <a:effectLst/>
                        <a:latin typeface="+mn-lt"/>
                      </a:endParaRPr>
                    </a:p>
                  </a:txBody>
                  <a:tcPr marL="9525" marR="9525" marT="9525" marB="0" anchor="b"/>
                </a:tc>
                <a:tc>
                  <a:txBody>
                    <a:bodyPr/>
                    <a:lstStyle/>
                    <a:p>
                      <a:pPr algn="l" fontAlgn="b"/>
                      <a:r>
                        <a:rPr lang="en-US" sz="1400" u="none" strike="noStrike" dirty="0">
                          <a:solidFill>
                            <a:schemeClr val="bg1"/>
                          </a:solidFill>
                          <a:effectLst/>
                          <a:latin typeface="+mn-lt"/>
                        </a:rPr>
                        <a:t>246,474</a:t>
                      </a:r>
                      <a:endParaRPr lang="en-US" sz="1400" b="0" i="0" u="none" strike="noStrike" dirty="0">
                        <a:solidFill>
                          <a:schemeClr val="bg1"/>
                        </a:solidFill>
                        <a:effectLst/>
                        <a:latin typeface="+mn-lt"/>
                      </a:endParaRPr>
                    </a:p>
                  </a:txBody>
                  <a:tcPr marL="9525" marR="9525" marT="9525" marB="0" anchor="b"/>
                </a:tc>
                <a:tc>
                  <a:txBody>
                    <a:bodyPr/>
                    <a:lstStyle/>
                    <a:p>
                      <a:pPr algn="l" fontAlgn="b"/>
                      <a:endParaRPr lang="en-US" sz="1400" b="0" i="0" u="none" strike="noStrike" dirty="0">
                        <a:solidFill>
                          <a:schemeClr val="bg1"/>
                        </a:solidFill>
                        <a:effectLst/>
                        <a:latin typeface="+mn-lt"/>
                      </a:endParaRPr>
                    </a:p>
                  </a:txBody>
                  <a:tcPr marL="9525" marR="9525" marT="9525" marB="0" anchor="b"/>
                </a:tc>
              </a:tr>
              <a:tr h="190500">
                <a:tc>
                  <a:txBody>
                    <a:bodyPr/>
                    <a:lstStyle/>
                    <a:p>
                      <a:pPr algn="l" fontAlgn="b"/>
                      <a:r>
                        <a:rPr lang="en-US" sz="1400" u="none" strike="noStrike" dirty="0">
                          <a:solidFill>
                            <a:schemeClr val="bg1"/>
                          </a:solidFill>
                          <a:effectLst/>
                          <a:latin typeface="+mn-lt"/>
                        </a:rPr>
                        <a:t>      $100,000 to $149,999</a:t>
                      </a:r>
                      <a:endParaRPr lang="en-US" sz="1400" b="0" i="0" u="none" strike="noStrike" dirty="0">
                        <a:solidFill>
                          <a:schemeClr val="bg1"/>
                        </a:solidFill>
                        <a:effectLst/>
                        <a:latin typeface="+mn-lt"/>
                      </a:endParaRPr>
                    </a:p>
                  </a:txBody>
                  <a:tcPr marL="9525" marR="9525" marT="9525" marB="0" anchor="b"/>
                </a:tc>
                <a:tc>
                  <a:txBody>
                    <a:bodyPr/>
                    <a:lstStyle/>
                    <a:p>
                      <a:pPr algn="l" fontAlgn="b"/>
                      <a:r>
                        <a:rPr lang="en-US" sz="1400" u="none" strike="noStrike" dirty="0">
                          <a:solidFill>
                            <a:schemeClr val="bg1"/>
                          </a:solidFill>
                          <a:effectLst/>
                          <a:latin typeface="+mn-lt"/>
                        </a:rPr>
                        <a:t>35,917</a:t>
                      </a:r>
                      <a:endParaRPr lang="en-US" sz="1400" b="0" i="0" u="none" strike="noStrike" dirty="0">
                        <a:solidFill>
                          <a:schemeClr val="bg1"/>
                        </a:solidFill>
                        <a:effectLst/>
                        <a:latin typeface="+mn-lt"/>
                      </a:endParaRPr>
                    </a:p>
                  </a:txBody>
                  <a:tcPr marL="9525" marR="9525" marT="9525" marB="0" anchor="b"/>
                </a:tc>
                <a:tc>
                  <a:txBody>
                    <a:bodyPr/>
                    <a:lstStyle/>
                    <a:p>
                      <a:pPr algn="l" fontAlgn="b"/>
                      <a:r>
                        <a:rPr lang="en-US" sz="1400" u="none" strike="noStrike" dirty="0">
                          <a:solidFill>
                            <a:schemeClr val="bg1"/>
                          </a:solidFill>
                          <a:effectLst/>
                          <a:latin typeface="+mn-lt"/>
                        </a:rPr>
                        <a:t>15%</a:t>
                      </a:r>
                      <a:endParaRPr lang="en-US" sz="1400" b="0" i="0" u="none" strike="noStrike" dirty="0">
                        <a:solidFill>
                          <a:schemeClr val="bg1"/>
                        </a:solidFill>
                        <a:effectLst/>
                        <a:latin typeface="+mn-lt"/>
                      </a:endParaRPr>
                    </a:p>
                  </a:txBody>
                  <a:tcPr marL="9525" marR="9525" marT="9525" marB="0" anchor="b"/>
                </a:tc>
              </a:tr>
              <a:tr h="190500">
                <a:tc>
                  <a:txBody>
                    <a:bodyPr/>
                    <a:lstStyle/>
                    <a:p>
                      <a:pPr algn="l" fontAlgn="b"/>
                      <a:r>
                        <a:rPr lang="en-US" sz="1400" u="none" strike="noStrike">
                          <a:solidFill>
                            <a:schemeClr val="bg1"/>
                          </a:solidFill>
                          <a:effectLst/>
                          <a:latin typeface="+mn-lt"/>
                        </a:rPr>
                        <a:t>      $150,000 to $199,999</a:t>
                      </a:r>
                      <a:endParaRPr lang="en-US" sz="1400" b="0" i="0" u="none" strike="noStrike">
                        <a:solidFill>
                          <a:schemeClr val="bg1"/>
                        </a:solidFill>
                        <a:effectLst/>
                        <a:latin typeface="+mn-lt"/>
                      </a:endParaRPr>
                    </a:p>
                  </a:txBody>
                  <a:tcPr marL="9525" marR="9525" marT="9525" marB="0" anchor="b"/>
                </a:tc>
                <a:tc>
                  <a:txBody>
                    <a:bodyPr/>
                    <a:lstStyle/>
                    <a:p>
                      <a:pPr algn="l" fontAlgn="b"/>
                      <a:r>
                        <a:rPr lang="en-US" sz="1400" u="none" strike="noStrike" dirty="0">
                          <a:solidFill>
                            <a:schemeClr val="bg1"/>
                          </a:solidFill>
                          <a:effectLst/>
                          <a:latin typeface="+mn-lt"/>
                        </a:rPr>
                        <a:t>12,831</a:t>
                      </a:r>
                      <a:endParaRPr lang="en-US" sz="1400" b="0" i="0" u="none" strike="noStrike" dirty="0">
                        <a:solidFill>
                          <a:schemeClr val="bg1"/>
                        </a:solidFill>
                        <a:effectLst/>
                        <a:latin typeface="+mn-lt"/>
                      </a:endParaRPr>
                    </a:p>
                  </a:txBody>
                  <a:tcPr marL="9525" marR="9525" marT="9525" marB="0" anchor="b"/>
                </a:tc>
                <a:tc>
                  <a:txBody>
                    <a:bodyPr/>
                    <a:lstStyle/>
                    <a:p>
                      <a:pPr algn="l" fontAlgn="b"/>
                      <a:r>
                        <a:rPr lang="en-US" sz="1400" u="none" strike="noStrike">
                          <a:solidFill>
                            <a:schemeClr val="bg1"/>
                          </a:solidFill>
                          <a:effectLst/>
                          <a:latin typeface="+mn-lt"/>
                        </a:rPr>
                        <a:t>5%</a:t>
                      </a:r>
                      <a:endParaRPr lang="en-US" sz="1400" b="0" i="0" u="none" strike="noStrike">
                        <a:solidFill>
                          <a:schemeClr val="bg1"/>
                        </a:solidFill>
                        <a:effectLst/>
                        <a:latin typeface="+mn-lt"/>
                      </a:endParaRPr>
                    </a:p>
                  </a:txBody>
                  <a:tcPr marL="9525" marR="9525" marT="9525" marB="0" anchor="b"/>
                </a:tc>
              </a:tr>
              <a:tr h="190500">
                <a:tc>
                  <a:txBody>
                    <a:bodyPr/>
                    <a:lstStyle/>
                    <a:p>
                      <a:pPr algn="l" fontAlgn="b"/>
                      <a:r>
                        <a:rPr lang="en-US" sz="1400" u="none" strike="noStrike" dirty="0">
                          <a:solidFill>
                            <a:schemeClr val="bg1"/>
                          </a:solidFill>
                          <a:effectLst/>
                          <a:latin typeface="+mn-lt"/>
                        </a:rPr>
                        <a:t>      $200,000 or more</a:t>
                      </a:r>
                      <a:endParaRPr lang="en-US" sz="1400" b="0" i="0" u="none" strike="noStrike" dirty="0">
                        <a:solidFill>
                          <a:schemeClr val="bg1"/>
                        </a:solidFill>
                        <a:effectLst/>
                        <a:latin typeface="+mn-lt"/>
                      </a:endParaRPr>
                    </a:p>
                  </a:txBody>
                  <a:tcPr marL="9525" marR="9525" marT="9525" marB="0" anchor="b"/>
                </a:tc>
                <a:tc>
                  <a:txBody>
                    <a:bodyPr/>
                    <a:lstStyle/>
                    <a:p>
                      <a:pPr algn="l" fontAlgn="b"/>
                      <a:r>
                        <a:rPr lang="en-US" sz="1400" u="none" strike="noStrike" dirty="0">
                          <a:solidFill>
                            <a:schemeClr val="bg1"/>
                          </a:solidFill>
                          <a:effectLst/>
                          <a:latin typeface="+mn-lt"/>
                        </a:rPr>
                        <a:t>10,521</a:t>
                      </a:r>
                      <a:endParaRPr lang="en-US" sz="1400" b="0" i="0" u="none" strike="noStrike" dirty="0">
                        <a:solidFill>
                          <a:schemeClr val="bg1"/>
                        </a:solidFill>
                        <a:effectLst/>
                        <a:latin typeface="+mn-lt"/>
                      </a:endParaRPr>
                    </a:p>
                  </a:txBody>
                  <a:tcPr marL="9525" marR="9525" marT="9525" marB="0" anchor="b"/>
                </a:tc>
                <a:tc>
                  <a:txBody>
                    <a:bodyPr/>
                    <a:lstStyle/>
                    <a:p>
                      <a:pPr algn="l" fontAlgn="b"/>
                      <a:r>
                        <a:rPr lang="en-US" sz="1400" u="none" strike="noStrike">
                          <a:solidFill>
                            <a:schemeClr val="bg1"/>
                          </a:solidFill>
                          <a:effectLst/>
                          <a:latin typeface="+mn-lt"/>
                        </a:rPr>
                        <a:t>4%</a:t>
                      </a:r>
                      <a:endParaRPr lang="en-US" sz="1400" b="0" i="0" u="none" strike="noStrike">
                        <a:solidFill>
                          <a:schemeClr val="bg1"/>
                        </a:solidFill>
                        <a:effectLst/>
                        <a:latin typeface="+mn-lt"/>
                      </a:endParaRPr>
                    </a:p>
                  </a:txBody>
                  <a:tcPr marL="9525" marR="9525" marT="9525" marB="0" anchor="b"/>
                </a:tc>
              </a:tr>
              <a:tr h="190500">
                <a:tc>
                  <a:txBody>
                    <a:bodyPr/>
                    <a:lstStyle/>
                    <a:p>
                      <a:pPr algn="l" fontAlgn="b"/>
                      <a:r>
                        <a:rPr lang="en-US" sz="1600" b="1" u="none" strike="noStrike" dirty="0">
                          <a:solidFill>
                            <a:schemeClr val="bg1"/>
                          </a:solidFill>
                          <a:effectLst/>
                          <a:latin typeface="+mn-lt"/>
                        </a:rPr>
                        <a:t>Total  </a:t>
                      </a:r>
                      <a:endParaRPr lang="en-US" sz="1600" b="1" i="0" u="none" strike="noStrike" dirty="0">
                        <a:solidFill>
                          <a:schemeClr val="bg1"/>
                        </a:solidFill>
                        <a:effectLst/>
                        <a:latin typeface="+mn-lt"/>
                      </a:endParaRPr>
                    </a:p>
                  </a:txBody>
                  <a:tcPr marL="9525" marR="9525" marT="9525" marB="0" anchor="b"/>
                </a:tc>
                <a:tc>
                  <a:txBody>
                    <a:bodyPr/>
                    <a:lstStyle/>
                    <a:p>
                      <a:pPr algn="l" fontAlgn="b"/>
                      <a:r>
                        <a:rPr lang="en-US" sz="1600" b="1" u="none" strike="noStrike" dirty="0">
                          <a:solidFill>
                            <a:schemeClr val="bg1"/>
                          </a:solidFill>
                          <a:effectLst/>
                          <a:latin typeface="+mn-lt"/>
                        </a:rPr>
                        <a:t>59,269</a:t>
                      </a:r>
                      <a:endParaRPr lang="en-US" sz="1600" b="1" i="0" u="none" strike="noStrike" dirty="0">
                        <a:solidFill>
                          <a:schemeClr val="bg1"/>
                        </a:solidFill>
                        <a:effectLst/>
                        <a:latin typeface="+mn-lt"/>
                      </a:endParaRPr>
                    </a:p>
                  </a:txBody>
                  <a:tcPr marL="9525" marR="9525" marT="9525" marB="0" anchor="b"/>
                </a:tc>
                <a:tc>
                  <a:txBody>
                    <a:bodyPr/>
                    <a:lstStyle/>
                    <a:p>
                      <a:pPr algn="l" fontAlgn="b"/>
                      <a:r>
                        <a:rPr lang="en-US" sz="1600" b="1" u="none" strike="noStrike" dirty="0">
                          <a:solidFill>
                            <a:schemeClr val="bg1"/>
                          </a:solidFill>
                          <a:effectLst/>
                          <a:latin typeface="+mn-lt"/>
                        </a:rPr>
                        <a:t>24%</a:t>
                      </a:r>
                      <a:endParaRPr lang="en-US" sz="1600" b="1" i="0" u="none" strike="noStrike" dirty="0">
                        <a:solidFill>
                          <a:schemeClr val="bg1"/>
                        </a:solidFill>
                        <a:effectLst/>
                        <a:latin typeface="+mn-lt"/>
                      </a:endParaRPr>
                    </a:p>
                  </a:txBody>
                  <a:tcPr marL="9525" marR="9525" marT="9525" marB="0" anchor="b"/>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997052150"/>
              </p:ext>
            </p:extLst>
          </p:nvPr>
        </p:nvGraphicFramePr>
        <p:xfrm>
          <a:off x="918210" y="3122295"/>
          <a:ext cx="5025391" cy="1144905"/>
        </p:xfrm>
        <a:graphic>
          <a:graphicData uri="http://schemas.openxmlformats.org/drawingml/2006/table">
            <a:tbl>
              <a:tblPr>
                <a:tableStyleId>{2D5ABB26-0587-4C30-8999-92F81FD0307C}</a:tableStyleId>
              </a:tblPr>
              <a:tblGrid>
                <a:gridCol w="3501390"/>
                <a:gridCol w="956160"/>
                <a:gridCol w="567841"/>
              </a:tblGrid>
              <a:tr h="190500">
                <a:tc>
                  <a:txBody>
                    <a:bodyPr/>
                    <a:lstStyle/>
                    <a:p>
                      <a:pPr algn="l" fontAlgn="b"/>
                      <a:r>
                        <a:rPr lang="en-US" sz="1400" b="1" u="none" strike="noStrike" dirty="0">
                          <a:solidFill>
                            <a:schemeClr val="bg1"/>
                          </a:solidFill>
                          <a:effectLst/>
                          <a:latin typeface="+mn-lt"/>
                        </a:rPr>
                        <a:t>Total Families </a:t>
                      </a:r>
                      <a:endParaRPr lang="en-US" sz="1400" b="1" i="0" u="none" strike="noStrike" dirty="0">
                        <a:solidFill>
                          <a:schemeClr val="bg1"/>
                        </a:solidFill>
                        <a:effectLst/>
                        <a:latin typeface="+mn-lt"/>
                      </a:endParaRPr>
                    </a:p>
                  </a:txBody>
                  <a:tcPr marL="9525" marR="9525" marT="9525" marB="0" anchor="b"/>
                </a:tc>
                <a:tc>
                  <a:txBody>
                    <a:bodyPr/>
                    <a:lstStyle/>
                    <a:p>
                      <a:pPr algn="l" fontAlgn="b"/>
                      <a:r>
                        <a:rPr lang="en-US" sz="1400" u="none" strike="noStrike" dirty="0">
                          <a:solidFill>
                            <a:schemeClr val="bg1"/>
                          </a:solidFill>
                          <a:effectLst/>
                          <a:latin typeface="+mn-lt"/>
                        </a:rPr>
                        <a:t>167,570</a:t>
                      </a:r>
                      <a:endParaRPr lang="en-US" sz="1400" b="0" i="0" u="none" strike="noStrike" dirty="0">
                        <a:solidFill>
                          <a:schemeClr val="bg1"/>
                        </a:solidFill>
                        <a:effectLst/>
                        <a:latin typeface="+mn-lt"/>
                      </a:endParaRPr>
                    </a:p>
                  </a:txBody>
                  <a:tcPr marL="9525" marR="9525" marT="9525" marB="0" anchor="b"/>
                </a:tc>
                <a:tc>
                  <a:txBody>
                    <a:bodyPr/>
                    <a:lstStyle/>
                    <a:p>
                      <a:pPr algn="l" fontAlgn="b"/>
                      <a:endParaRPr lang="en-US" sz="1400" b="0" i="0" u="none" strike="noStrike" dirty="0">
                        <a:solidFill>
                          <a:schemeClr val="bg1"/>
                        </a:solidFill>
                        <a:effectLst/>
                        <a:latin typeface="+mn-lt"/>
                      </a:endParaRPr>
                    </a:p>
                  </a:txBody>
                  <a:tcPr marL="9525" marR="9525" marT="9525" marB="0" anchor="b"/>
                </a:tc>
              </a:tr>
              <a:tr h="190500">
                <a:tc>
                  <a:txBody>
                    <a:bodyPr/>
                    <a:lstStyle/>
                    <a:p>
                      <a:pPr algn="l" fontAlgn="b"/>
                      <a:r>
                        <a:rPr lang="en-US" sz="1400" u="none" strike="noStrike">
                          <a:solidFill>
                            <a:schemeClr val="bg1"/>
                          </a:solidFill>
                          <a:effectLst/>
                          <a:latin typeface="+mn-lt"/>
                        </a:rPr>
                        <a:t>      $100,000 to $149,999</a:t>
                      </a:r>
                      <a:endParaRPr lang="en-US" sz="1400" b="0" i="0" u="none" strike="noStrike">
                        <a:solidFill>
                          <a:schemeClr val="bg1"/>
                        </a:solidFill>
                        <a:effectLst/>
                        <a:latin typeface="+mn-lt"/>
                      </a:endParaRPr>
                    </a:p>
                  </a:txBody>
                  <a:tcPr marL="9525" marR="9525" marT="9525" marB="0" anchor="b"/>
                </a:tc>
                <a:tc>
                  <a:txBody>
                    <a:bodyPr/>
                    <a:lstStyle/>
                    <a:p>
                      <a:pPr algn="l" fontAlgn="b"/>
                      <a:r>
                        <a:rPr lang="en-US" sz="1400" u="none" strike="noStrike">
                          <a:solidFill>
                            <a:schemeClr val="bg1"/>
                          </a:solidFill>
                          <a:effectLst/>
                          <a:latin typeface="+mn-lt"/>
                        </a:rPr>
                        <a:t>30,588</a:t>
                      </a:r>
                      <a:endParaRPr lang="en-US" sz="1400" b="0" i="0" u="none" strike="noStrike">
                        <a:solidFill>
                          <a:schemeClr val="bg1"/>
                        </a:solidFill>
                        <a:effectLst/>
                        <a:latin typeface="+mn-lt"/>
                      </a:endParaRPr>
                    </a:p>
                  </a:txBody>
                  <a:tcPr marL="9525" marR="9525" marT="9525" marB="0" anchor="b"/>
                </a:tc>
                <a:tc>
                  <a:txBody>
                    <a:bodyPr/>
                    <a:lstStyle/>
                    <a:p>
                      <a:pPr algn="l" fontAlgn="b"/>
                      <a:r>
                        <a:rPr lang="en-US" sz="1400" u="none" strike="noStrike" dirty="0">
                          <a:solidFill>
                            <a:schemeClr val="bg1"/>
                          </a:solidFill>
                          <a:effectLst/>
                          <a:latin typeface="+mn-lt"/>
                        </a:rPr>
                        <a:t>18%</a:t>
                      </a:r>
                      <a:endParaRPr lang="en-US" sz="1400" b="0" i="0" u="none" strike="noStrike" dirty="0">
                        <a:solidFill>
                          <a:schemeClr val="bg1"/>
                        </a:solidFill>
                        <a:effectLst/>
                        <a:latin typeface="+mn-lt"/>
                      </a:endParaRPr>
                    </a:p>
                  </a:txBody>
                  <a:tcPr marL="9525" marR="9525" marT="9525" marB="0" anchor="b"/>
                </a:tc>
              </a:tr>
              <a:tr h="190500">
                <a:tc>
                  <a:txBody>
                    <a:bodyPr/>
                    <a:lstStyle/>
                    <a:p>
                      <a:pPr algn="l" fontAlgn="b"/>
                      <a:r>
                        <a:rPr lang="en-US" sz="1400" u="none" strike="noStrike" dirty="0">
                          <a:solidFill>
                            <a:schemeClr val="bg1"/>
                          </a:solidFill>
                          <a:effectLst/>
                          <a:latin typeface="+mn-lt"/>
                        </a:rPr>
                        <a:t>      $150,000 to $199,999</a:t>
                      </a:r>
                      <a:endParaRPr lang="en-US" sz="1400" b="0" i="0" u="none" strike="noStrike" dirty="0">
                        <a:solidFill>
                          <a:schemeClr val="bg1"/>
                        </a:solidFill>
                        <a:effectLst/>
                        <a:latin typeface="+mn-lt"/>
                      </a:endParaRPr>
                    </a:p>
                  </a:txBody>
                  <a:tcPr marL="9525" marR="9525" marT="9525" marB="0" anchor="b"/>
                </a:tc>
                <a:tc>
                  <a:txBody>
                    <a:bodyPr/>
                    <a:lstStyle/>
                    <a:p>
                      <a:pPr algn="l" fontAlgn="b"/>
                      <a:r>
                        <a:rPr lang="en-US" sz="1400" u="none" strike="noStrike">
                          <a:solidFill>
                            <a:schemeClr val="bg1"/>
                          </a:solidFill>
                          <a:effectLst/>
                          <a:latin typeface="+mn-lt"/>
                        </a:rPr>
                        <a:t>11,610</a:t>
                      </a:r>
                      <a:endParaRPr lang="en-US" sz="1400" b="0" i="0" u="none" strike="noStrike">
                        <a:solidFill>
                          <a:schemeClr val="bg1"/>
                        </a:solidFill>
                        <a:effectLst/>
                        <a:latin typeface="+mn-lt"/>
                      </a:endParaRPr>
                    </a:p>
                  </a:txBody>
                  <a:tcPr marL="9525" marR="9525" marT="9525" marB="0" anchor="b"/>
                </a:tc>
                <a:tc>
                  <a:txBody>
                    <a:bodyPr/>
                    <a:lstStyle/>
                    <a:p>
                      <a:pPr algn="l" fontAlgn="b"/>
                      <a:r>
                        <a:rPr lang="en-US" sz="1400" u="none" strike="noStrike" dirty="0">
                          <a:solidFill>
                            <a:schemeClr val="bg1"/>
                          </a:solidFill>
                          <a:effectLst/>
                          <a:latin typeface="+mn-lt"/>
                        </a:rPr>
                        <a:t>7%</a:t>
                      </a:r>
                      <a:endParaRPr lang="en-US" sz="1400" b="0" i="0" u="none" strike="noStrike" dirty="0">
                        <a:solidFill>
                          <a:schemeClr val="bg1"/>
                        </a:solidFill>
                        <a:effectLst/>
                        <a:latin typeface="+mn-lt"/>
                      </a:endParaRPr>
                    </a:p>
                  </a:txBody>
                  <a:tcPr marL="9525" marR="9525" marT="9525" marB="0" anchor="b"/>
                </a:tc>
              </a:tr>
              <a:tr h="155642">
                <a:tc>
                  <a:txBody>
                    <a:bodyPr/>
                    <a:lstStyle/>
                    <a:p>
                      <a:pPr algn="l" fontAlgn="b"/>
                      <a:r>
                        <a:rPr lang="en-US" sz="1400" u="none" strike="noStrike">
                          <a:solidFill>
                            <a:schemeClr val="bg1"/>
                          </a:solidFill>
                          <a:effectLst/>
                          <a:latin typeface="+mn-lt"/>
                        </a:rPr>
                        <a:t>      $200,000 or more</a:t>
                      </a:r>
                      <a:endParaRPr lang="en-US" sz="1400" b="0" i="0" u="none" strike="noStrike">
                        <a:solidFill>
                          <a:schemeClr val="bg1"/>
                        </a:solidFill>
                        <a:effectLst/>
                        <a:latin typeface="+mn-lt"/>
                      </a:endParaRPr>
                    </a:p>
                  </a:txBody>
                  <a:tcPr marL="9525" marR="9525" marT="9525" marB="0" anchor="b"/>
                </a:tc>
                <a:tc>
                  <a:txBody>
                    <a:bodyPr/>
                    <a:lstStyle/>
                    <a:p>
                      <a:pPr algn="l" fontAlgn="b"/>
                      <a:r>
                        <a:rPr lang="en-US" sz="1400" u="none" strike="noStrike">
                          <a:solidFill>
                            <a:schemeClr val="bg1"/>
                          </a:solidFill>
                          <a:effectLst/>
                          <a:latin typeface="+mn-lt"/>
                        </a:rPr>
                        <a:t>9,524</a:t>
                      </a:r>
                      <a:endParaRPr lang="en-US" sz="1400" b="0" i="0" u="none" strike="noStrike">
                        <a:solidFill>
                          <a:schemeClr val="bg1"/>
                        </a:solidFill>
                        <a:effectLst/>
                        <a:latin typeface="+mn-lt"/>
                      </a:endParaRPr>
                    </a:p>
                  </a:txBody>
                  <a:tcPr marL="9525" marR="9525" marT="9525" marB="0" anchor="b"/>
                </a:tc>
                <a:tc>
                  <a:txBody>
                    <a:bodyPr/>
                    <a:lstStyle/>
                    <a:p>
                      <a:pPr algn="l" fontAlgn="b"/>
                      <a:r>
                        <a:rPr lang="en-US" sz="1400" u="none" strike="noStrike" dirty="0">
                          <a:solidFill>
                            <a:schemeClr val="bg1"/>
                          </a:solidFill>
                          <a:effectLst/>
                          <a:latin typeface="+mn-lt"/>
                        </a:rPr>
                        <a:t>6%</a:t>
                      </a:r>
                      <a:endParaRPr lang="en-US" sz="1400" b="0" i="0" u="none" strike="noStrike" dirty="0">
                        <a:solidFill>
                          <a:schemeClr val="bg1"/>
                        </a:solidFill>
                        <a:effectLst/>
                        <a:latin typeface="+mn-lt"/>
                      </a:endParaRPr>
                    </a:p>
                  </a:txBody>
                  <a:tcPr marL="9525" marR="9525" marT="9525" marB="0" anchor="b"/>
                </a:tc>
              </a:tr>
              <a:tr h="190500">
                <a:tc>
                  <a:txBody>
                    <a:bodyPr/>
                    <a:lstStyle/>
                    <a:p>
                      <a:pPr algn="l" fontAlgn="b"/>
                      <a:r>
                        <a:rPr lang="en-US" sz="1600" b="1" u="none" strike="noStrike" dirty="0">
                          <a:solidFill>
                            <a:schemeClr val="bg1"/>
                          </a:solidFill>
                          <a:effectLst/>
                          <a:latin typeface="+mn-lt"/>
                        </a:rPr>
                        <a:t>Total  </a:t>
                      </a:r>
                      <a:endParaRPr lang="en-US" sz="1600" b="1" i="0" u="none" strike="noStrike" dirty="0">
                        <a:solidFill>
                          <a:schemeClr val="bg1"/>
                        </a:solidFill>
                        <a:effectLst/>
                        <a:latin typeface="+mn-lt"/>
                      </a:endParaRPr>
                    </a:p>
                  </a:txBody>
                  <a:tcPr marL="9525" marR="9525" marT="9525" marB="0" anchor="b"/>
                </a:tc>
                <a:tc>
                  <a:txBody>
                    <a:bodyPr/>
                    <a:lstStyle/>
                    <a:p>
                      <a:pPr algn="l" fontAlgn="b"/>
                      <a:r>
                        <a:rPr lang="en-US" sz="1600" b="1" u="none" strike="noStrike" dirty="0">
                          <a:solidFill>
                            <a:schemeClr val="bg1"/>
                          </a:solidFill>
                          <a:effectLst/>
                          <a:latin typeface="+mn-lt"/>
                        </a:rPr>
                        <a:t>51,722</a:t>
                      </a:r>
                      <a:endParaRPr lang="en-US" sz="1600" b="1" i="0" u="none" strike="noStrike" dirty="0">
                        <a:solidFill>
                          <a:schemeClr val="bg1"/>
                        </a:solidFill>
                        <a:effectLst/>
                        <a:latin typeface="+mn-lt"/>
                      </a:endParaRPr>
                    </a:p>
                  </a:txBody>
                  <a:tcPr marL="9525" marR="9525" marT="9525" marB="0" anchor="b"/>
                </a:tc>
                <a:tc>
                  <a:txBody>
                    <a:bodyPr/>
                    <a:lstStyle/>
                    <a:p>
                      <a:pPr algn="l" fontAlgn="b"/>
                      <a:r>
                        <a:rPr lang="en-US" sz="1600" b="1" u="none" strike="noStrike" dirty="0">
                          <a:solidFill>
                            <a:schemeClr val="bg1"/>
                          </a:solidFill>
                          <a:effectLst/>
                          <a:latin typeface="+mn-lt"/>
                        </a:rPr>
                        <a:t>31%</a:t>
                      </a:r>
                      <a:endParaRPr lang="en-US" sz="1600" b="1" i="0" u="none" strike="noStrike" dirty="0">
                        <a:solidFill>
                          <a:schemeClr val="bg1"/>
                        </a:solidFill>
                        <a:effectLst/>
                        <a:latin typeface="+mn-lt"/>
                      </a:endParaRPr>
                    </a:p>
                  </a:txBody>
                  <a:tcPr marL="9525" marR="9525" marT="9525" marB="0" anchor="b"/>
                </a:tc>
              </a:tr>
            </a:tbl>
          </a:graphicData>
        </a:graphic>
      </p:graphicFrame>
    </p:spTree>
    <p:extLst>
      <p:ext uri="{BB962C8B-B14F-4D97-AF65-F5344CB8AC3E}">
        <p14:creationId xmlns:p14="http://schemas.microsoft.com/office/powerpoint/2010/main" val="5265541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219200"/>
            <a:ext cx="6096000" cy="4114800"/>
          </a:xfrm>
          <a:prstGeom prst="rect">
            <a:avLst/>
          </a:prstGeom>
          <a:solidFill>
            <a:srgbClr val="10167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4294967295"/>
          </p:nvPr>
        </p:nvSpPr>
        <p:spPr>
          <a:xfrm>
            <a:off x="401053" y="1371600"/>
            <a:ext cx="5334000" cy="4572000"/>
          </a:xfrm>
        </p:spPr>
        <p:txBody>
          <a:bodyPr>
            <a:normAutofit/>
          </a:bodyPr>
          <a:lstStyle/>
          <a:p>
            <a:r>
              <a:rPr lang="en-US" sz="1600" b="1" dirty="0" smtClean="0">
                <a:solidFill>
                  <a:schemeClr val="bg1"/>
                </a:solidFill>
              </a:rPr>
              <a:t>Cultivate</a:t>
            </a:r>
            <a:r>
              <a:rPr lang="en-US" sz="1600" dirty="0" smtClean="0">
                <a:solidFill>
                  <a:schemeClr val="bg1"/>
                </a:solidFill>
              </a:rPr>
              <a:t> – Build a relationship.</a:t>
            </a:r>
            <a:endParaRPr lang="en-US" sz="1600" dirty="0">
              <a:solidFill>
                <a:schemeClr val="bg1"/>
              </a:solidFill>
            </a:endParaRPr>
          </a:p>
          <a:p>
            <a:pPr>
              <a:spcBef>
                <a:spcPts val="1200"/>
              </a:spcBef>
            </a:pPr>
            <a:r>
              <a:rPr lang="en-US" sz="1600" b="1" dirty="0" smtClean="0">
                <a:solidFill>
                  <a:schemeClr val="bg1"/>
                </a:solidFill>
              </a:rPr>
              <a:t>Connect</a:t>
            </a:r>
            <a:r>
              <a:rPr lang="en-US" sz="1600" dirty="0" smtClean="0">
                <a:solidFill>
                  <a:schemeClr val="bg1"/>
                </a:solidFill>
              </a:rPr>
              <a:t> – Link the individual to a specific interest so they become inspired to sign on for the cause and commit to action.</a:t>
            </a:r>
            <a:endParaRPr lang="en-US" sz="1600" dirty="0">
              <a:solidFill>
                <a:schemeClr val="bg1"/>
              </a:solidFill>
            </a:endParaRPr>
          </a:p>
          <a:p>
            <a:pPr>
              <a:spcBef>
                <a:spcPts val="1200"/>
              </a:spcBef>
            </a:pPr>
            <a:r>
              <a:rPr lang="en-US" sz="1600" b="1" dirty="0" smtClean="0">
                <a:solidFill>
                  <a:schemeClr val="bg1"/>
                </a:solidFill>
              </a:rPr>
              <a:t>Change </a:t>
            </a:r>
            <a:r>
              <a:rPr lang="en-US" sz="1600" dirty="0" smtClean="0">
                <a:solidFill>
                  <a:schemeClr val="bg1"/>
                </a:solidFill>
              </a:rPr>
              <a:t>their mindset – Welcome objections &amp; misconceptions, and educate them on your work.</a:t>
            </a:r>
            <a:endParaRPr lang="en-US" sz="1600" dirty="0">
              <a:solidFill>
                <a:schemeClr val="bg1"/>
              </a:solidFill>
            </a:endParaRPr>
          </a:p>
          <a:p>
            <a:pPr>
              <a:spcBef>
                <a:spcPts val="1200"/>
              </a:spcBef>
            </a:pPr>
            <a:r>
              <a:rPr lang="en-US" sz="1600" b="1" dirty="0" smtClean="0">
                <a:solidFill>
                  <a:schemeClr val="bg1"/>
                </a:solidFill>
              </a:rPr>
              <a:t>Close</a:t>
            </a:r>
            <a:r>
              <a:rPr lang="en-US" sz="1600" dirty="0" smtClean="0">
                <a:solidFill>
                  <a:schemeClr val="bg1"/>
                </a:solidFill>
              </a:rPr>
              <a:t> the deal – Make </a:t>
            </a:r>
            <a:r>
              <a:rPr lang="en-US" sz="1600" dirty="0">
                <a:solidFill>
                  <a:schemeClr val="bg1"/>
                </a:solidFill>
              </a:rPr>
              <a:t>your </a:t>
            </a:r>
            <a:r>
              <a:rPr lang="en-US" sz="1600" dirty="0" smtClean="0">
                <a:solidFill>
                  <a:schemeClr val="bg1"/>
                </a:solidFill>
              </a:rPr>
              <a:t>case &amp; pitch the appeal. </a:t>
            </a:r>
          </a:p>
          <a:p>
            <a:pPr>
              <a:spcBef>
                <a:spcPts val="1200"/>
              </a:spcBef>
            </a:pPr>
            <a:r>
              <a:rPr lang="en-US" sz="1600" b="1" dirty="0" smtClean="0">
                <a:solidFill>
                  <a:schemeClr val="bg1"/>
                </a:solidFill>
              </a:rPr>
              <a:t>Communication </a:t>
            </a:r>
            <a:r>
              <a:rPr lang="en-US" sz="1600" dirty="0" smtClean="0">
                <a:solidFill>
                  <a:schemeClr val="bg1"/>
                </a:solidFill>
              </a:rPr>
              <a:t>– Otherwise known as “stewardship.” Keep the lines of communication open and keep individuals close to their investments. Acknowledge the impact they are making and ensure they understand the extent of their generosity.  </a:t>
            </a:r>
            <a:endParaRPr lang="en-US" sz="1600" b="1" dirty="0">
              <a:solidFill>
                <a:schemeClr val="bg1"/>
              </a:solidFill>
            </a:endParaRPr>
          </a:p>
        </p:txBody>
      </p:sp>
      <p:sp>
        <p:nvSpPr>
          <p:cNvPr id="3" name="Title 2"/>
          <p:cNvSpPr>
            <a:spLocks noGrp="1"/>
          </p:cNvSpPr>
          <p:nvPr>
            <p:ph type="title" idx="4294967295"/>
          </p:nvPr>
        </p:nvSpPr>
        <p:spPr>
          <a:xfrm>
            <a:off x="381000" y="304800"/>
            <a:ext cx="8229600" cy="563562"/>
          </a:xfrm>
        </p:spPr>
        <p:txBody>
          <a:bodyPr>
            <a:normAutofit fontScale="90000"/>
          </a:bodyPr>
          <a:lstStyle/>
          <a:p>
            <a:r>
              <a:rPr lang="en-US" sz="2700" dirty="0" smtClean="0">
                <a:solidFill>
                  <a:schemeClr val="bg1"/>
                </a:solidFill>
              </a:rPr>
              <a:t/>
            </a:r>
            <a:br>
              <a:rPr lang="en-US" sz="2700" dirty="0" smtClean="0">
                <a:solidFill>
                  <a:schemeClr val="bg1"/>
                </a:solidFill>
              </a:rPr>
            </a:br>
            <a:r>
              <a:rPr lang="en-US" sz="2700" dirty="0" smtClean="0">
                <a:solidFill>
                  <a:schemeClr val="bg1"/>
                </a:solidFill>
              </a:rPr>
              <a:t>Back to the Basics:</a:t>
            </a:r>
            <a:br>
              <a:rPr lang="en-US" sz="2700" dirty="0" smtClean="0">
                <a:solidFill>
                  <a:schemeClr val="bg1"/>
                </a:solidFill>
              </a:rPr>
            </a:br>
            <a:r>
              <a:rPr lang="en-US" sz="2200" i="1" dirty="0" smtClean="0">
                <a:solidFill>
                  <a:schemeClr val="bg1"/>
                </a:solidFill>
              </a:rPr>
              <a:t>The 5 C’s …</a:t>
            </a:r>
            <a:endParaRPr lang="en-US" sz="2200" i="1" dirty="0">
              <a:solidFill>
                <a:schemeClr val="bg1"/>
              </a:solidFill>
            </a:endParaRPr>
          </a:p>
        </p:txBody>
      </p:sp>
    </p:spTree>
    <p:extLst>
      <p:ext uri="{BB962C8B-B14F-4D97-AF65-F5344CB8AC3E}">
        <p14:creationId xmlns:p14="http://schemas.microsoft.com/office/powerpoint/2010/main" val="40028256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2590800"/>
            <a:ext cx="9525000" cy="3429000"/>
          </a:xfrm>
          <a:prstGeom prst="rect">
            <a:avLst/>
          </a:prstGeom>
          <a:solidFill>
            <a:srgbClr val="10167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4294967295"/>
          </p:nvPr>
        </p:nvSpPr>
        <p:spPr>
          <a:xfrm>
            <a:off x="381000" y="2743200"/>
            <a:ext cx="8229600" cy="3043989"/>
          </a:xfrm>
        </p:spPr>
        <p:txBody>
          <a:bodyPr>
            <a:normAutofit fontScale="92500" lnSpcReduction="20000"/>
          </a:bodyPr>
          <a:lstStyle/>
          <a:p>
            <a:r>
              <a:rPr lang="en-US" sz="2200" b="1" dirty="0" smtClean="0">
                <a:solidFill>
                  <a:schemeClr val="bg1"/>
                </a:solidFill>
                <a:latin typeface="+mn-lt"/>
              </a:rPr>
              <a:t>Events: </a:t>
            </a:r>
            <a:r>
              <a:rPr lang="en-US" sz="2200" dirty="0" smtClean="0">
                <a:solidFill>
                  <a:schemeClr val="bg1"/>
                </a:solidFill>
                <a:latin typeface="+mn-lt"/>
              </a:rPr>
              <a:t>When executed well, events can significantly help with retention, recruitment and growth. They must have a clear purpose, achieve an organizational need and provide a unique opportunity to interact with donors.  Keep it interesting and close to the cause. </a:t>
            </a:r>
          </a:p>
          <a:p>
            <a:endParaRPr lang="en-US" sz="2200" dirty="0">
              <a:solidFill>
                <a:schemeClr val="bg1"/>
              </a:solidFill>
              <a:latin typeface="+mn-lt"/>
            </a:endParaRPr>
          </a:p>
          <a:p>
            <a:r>
              <a:rPr lang="en-US" sz="2200" b="1" dirty="0">
                <a:solidFill>
                  <a:schemeClr val="bg1"/>
                </a:solidFill>
                <a:latin typeface="+mn-lt"/>
              </a:rPr>
              <a:t>Guideline for Giving: </a:t>
            </a:r>
            <a:r>
              <a:rPr lang="en-US" sz="2200" dirty="0">
                <a:solidFill>
                  <a:schemeClr val="bg1"/>
                </a:solidFill>
                <a:latin typeface="+mn-lt"/>
              </a:rPr>
              <a:t>Ask for a specific amount or to increase by a particular percentage; or implement a step-up program that allows donors to plan their philanthropy over time. </a:t>
            </a:r>
          </a:p>
          <a:p>
            <a:endParaRPr lang="en-US" sz="2200" dirty="0" smtClean="0">
              <a:solidFill>
                <a:schemeClr val="bg1"/>
              </a:solidFill>
              <a:latin typeface="+mn-lt"/>
            </a:endParaRPr>
          </a:p>
          <a:p>
            <a:r>
              <a:rPr lang="en-US" sz="2200" b="1" dirty="0" smtClean="0">
                <a:solidFill>
                  <a:schemeClr val="bg1"/>
                </a:solidFill>
                <a:latin typeface="+mn-lt"/>
              </a:rPr>
              <a:t>Leverage company matches: </a:t>
            </a:r>
            <a:r>
              <a:rPr lang="en-US" sz="2200" dirty="0" smtClean="0">
                <a:solidFill>
                  <a:schemeClr val="bg1"/>
                </a:solidFill>
                <a:latin typeface="+mn-lt"/>
              </a:rPr>
              <a:t>Moves individuals to higher levels and provides more RUM.</a:t>
            </a:r>
            <a:endParaRPr lang="en-US" dirty="0">
              <a:solidFill>
                <a:schemeClr val="bg1"/>
              </a:solidFill>
            </a:endParaRPr>
          </a:p>
        </p:txBody>
      </p:sp>
      <p:sp>
        <p:nvSpPr>
          <p:cNvPr id="8" name="Title 2"/>
          <p:cNvSpPr>
            <a:spLocks noGrp="1"/>
          </p:cNvSpPr>
          <p:nvPr>
            <p:ph type="title" idx="4294967295"/>
          </p:nvPr>
        </p:nvSpPr>
        <p:spPr>
          <a:xfrm>
            <a:off x="381000" y="274638"/>
            <a:ext cx="8229600" cy="563562"/>
          </a:xfrm>
        </p:spPr>
        <p:txBody>
          <a:bodyPr>
            <a:normAutofit/>
          </a:bodyPr>
          <a:lstStyle/>
          <a:p>
            <a:r>
              <a:rPr lang="en-US" dirty="0" smtClean="0"/>
              <a:t>Successes</a:t>
            </a:r>
            <a:endParaRPr lang="en-US" i="1" dirty="0">
              <a:solidFill>
                <a:schemeClr val="accent6">
                  <a:lumMod val="75000"/>
                </a:schemeClr>
              </a:solidFill>
            </a:endParaRPr>
          </a:p>
        </p:txBody>
      </p:sp>
    </p:spTree>
    <p:extLst>
      <p:ext uri="{BB962C8B-B14F-4D97-AF65-F5344CB8AC3E}">
        <p14:creationId xmlns:p14="http://schemas.microsoft.com/office/powerpoint/2010/main" val="18887003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0"/>
            <a:ext cx="4876800" cy="7162800"/>
          </a:xfrm>
          <a:prstGeom prst="rect">
            <a:avLst/>
          </a:prstGeom>
          <a:solidFill>
            <a:srgbClr val="10167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7200" y="2057400"/>
            <a:ext cx="4572000" cy="388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600" b="1" dirty="0">
                <a:solidFill>
                  <a:schemeClr val="bg1"/>
                </a:solidFill>
                <a:ea typeface="Calibri" panose="020F0502020204030204" pitchFamily="34" charset="0"/>
                <a:cs typeface="Times New Roman" panose="02020603050405020304" pitchFamily="18" charset="0"/>
              </a:rPr>
              <a:t>Analyze your competition: </a:t>
            </a:r>
            <a:r>
              <a:rPr lang="en-US" sz="1600" dirty="0">
                <a:solidFill>
                  <a:schemeClr val="bg1"/>
                </a:solidFill>
                <a:ea typeface="Calibri" panose="020F0502020204030204" pitchFamily="34" charset="0"/>
                <a:cs typeface="Times New Roman" panose="02020603050405020304" pitchFamily="18" charset="0"/>
              </a:rPr>
              <a:t>Universities, partner agencies and more. Just as competitive intelligence is essential to the development of sound for-profit business strategies, it is also critical to the development of successful, sustainable fundraising strategies for nonprofits. </a:t>
            </a:r>
            <a:endParaRPr lang="en-US" sz="1600" dirty="0" smtClean="0">
              <a:solidFill>
                <a:schemeClr val="bg1"/>
              </a:solidFill>
              <a:ea typeface="Calibri" panose="020F0502020204030204" pitchFamily="34" charset="0"/>
              <a:cs typeface="Times New Roman" panose="02020603050405020304" pitchFamily="18" charset="0"/>
            </a:endParaRPr>
          </a:p>
          <a:p>
            <a:pPr marR="0" lvl="0">
              <a:lnSpc>
                <a:spcPct val="107000"/>
              </a:lnSpc>
              <a:spcBef>
                <a:spcPts val="0"/>
              </a:spcBef>
              <a:spcAft>
                <a:spcPts val="800"/>
              </a:spcAft>
              <a:tabLst>
                <a:tab pos="457200" algn="l"/>
              </a:tabLst>
            </a:pPr>
            <a:endParaRPr lang="en-US" sz="1600" dirty="0" smtClean="0">
              <a:solidFill>
                <a:schemeClr val="bg1"/>
              </a:solidFill>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600" b="1" dirty="0" smtClean="0">
                <a:solidFill>
                  <a:schemeClr val="bg1"/>
                </a:solidFill>
                <a:ea typeface="Calibri" panose="020F0502020204030204" pitchFamily="34" charset="0"/>
                <a:cs typeface="Times New Roman" panose="02020603050405020304" pitchFamily="18" charset="0"/>
              </a:rPr>
              <a:t>Focus </a:t>
            </a:r>
            <a:r>
              <a:rPr lang="en-US" sz="1600" b="1" dirty="0">
                <a:solidFill>
                  <a:schemeClr val="bg1"/>
                </a:solidFill>
                <a:ea typeface="Calibri" panose="020F0502020204030204" pitchFamily="34" charset="0"/>
                <a:cs typeface="Times New Roman" panose="02020603050405020304" pitchFamily="18" charset="0"/>
              </a:rPr>
              <a:t>on at-risk or lapsed donors: </a:t>
            </a:r>
            <a:r>
              <a:rPr lang="en-US" sz="1600" dirty="0" smtClean="0">
                <a:solidFill>
                  <a:schemeClr val="bg1"/>
                </a:solidFill>
                <a:ea typeface="Calibri" panose="020F0502020204030204" pitchFamily="34" charset="0"/>
                <a:cs typeface="Times New Roman" panose="02020603050405020304" pitchFamily="18" charset="0"/>
              </a:rPr>
              <a:t>It </a:t>
            </a:r>
            <a:r>
              <a:rPr lang="en-US" sz="1600" dirty="0">
                <a:solidFill>
                  <a:schemeClr val="bg1"/>
                </a:solidFill>
                <a:ea typeface="Calibri" panose="020F0502020204030204" pitchFamily="34" charset="0"/>
                <a:cs typeface="Times New Roman" panose="02020603050405020304" pitchFamily="18" charset="0"/>
              </a:rPr>
              <a:t>takes more time and resources to gain a new donor than it does to maintain one and move them up in giving levels. </a:t>
            </a:r>
            <a:endParaRPr lang="en-US" sz="1600" dirty="0" smtClean="0">
              <a:solidFill>
                <a:schemeClr val="bg1"/>
              </a:solidFill>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Arial" panose="020B0604020202020204" pitchFamily="34" charset="0"/>
              <a:buChar char="•"/>
              <a:tabLst>
                <a:tab pos="457200" algn="l"/>
              </a:tabLst>
            </a:pPr>
            <a:endParaRPr lang="en-US" sz="1600" dirty="0">
              <a:solidFill>
                <a:schemeClr val="bg1"/>
              </a:solidFill>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600" b="1" dirty="0">
                <a:solidFill>
                  <a:schemeClr val="bg1"/>
                </a:solidFill>
                <a:ea typeface="Calibri" panose="020F0502020204030204" pitchFamily="34" charset="0"/>
                <a:cs typeface="Times New Roman" panose="02020603050405020304" pitchFamily="18" charset="0"/>
              </a:rPr>
              <a:t>Stewardship: </a:t>
            </a:r>
            <a:r>
              <a:rPr lang="en-US" sz="1600" dirty="0">
                <a:solidFill>
                  <a:schemeClr val="bg1"/>
                </a:solidFill>
                <a:ea typeface="Calibri" panose="020F0502020204030204" pitchFamily="34" charset="0"/>
                <a:cs typeface="Times New Roman" panose="02020603050405020304" pitchFamily="18" charset="0"/>
              </a:rPr>
              <a:t>You cannot thank donors enough. </a:t>
            </a:r>
            <a:r>
              <a:rPr lang="en-US" sz="1600" dirty="0" smtClean="0">
                <a:solidFill>
                  <a:schemeClr val="bg1"/>
                </a:solidFill>
                <a:ea typeface="Calibri" panose="020F0502020204030204" pitchFamily="34" charset="0"/>
                <a:cs typeface="Times New Roman" panose="02020603050405020304" pitchFamily="18" charset="0"/>
              </a:rPr>
              <a:t>Host </a:t>
            </a:r>
            <a:r>
              <a:rPr lang="en-US" sz="1600" dirty="0">
                <a:solidFill>
                  <a:schemeClr val="bg1"/>
                </a:solidFill>
                <a:ea typeface="Calibri" panose="020F0502020204030204" pitchFamily="34" charset="0"/>
                <a:cs typeface="Times New Roman" panose="02020603050405020304" pitchFamily="18" charset="0"/>
              </a:rPr>
              <a:t>a thank-a-thon, attend community events, recognize birthdays and anniversaries, etc.  </a:t>
            </a:r>
          </a:p>
          <a:p>
            <a:pPr marL="285750" indent="-285750">
              <a:buFont typeface="Arial" panose="020B0604020202020204" pitchFamily="34" charset="0"/>
              <a:buChar char="•"/>
            </a:pPr>
            <a:endParaRPr lang="en-US" sz="2000" dirty="0" smtClean="0">
              <a:solidFill>
                <a:schemeClr val="bg1"/>
              </a:solidFill>
            </a:endParaRPr>
          </a:p>
          <a:p>
            <a:pPr marL="285750" indent="-285750">
              <a:buFont typeface="Arial" panose="020B0604020202020204" pitchFamily="34" charset="0"/>
              <a:buChar char="•"/>
            </a:pPr>
            <a:endParaRPr lang="en-US" sz="2000" dirty="0">
              <a:solidFill>
                <a:schemeClr val="bg1"/>
              </a:solidFill>
            </a:endParaRPr>
          </a:p>
        </p:txBody>
      </p:sp>
      <p:sp>
        <p:nvSpPr>
          <p:cNvPr id="4" name="Title 2"/>
          <p:cNvSpPr txBox="1">
            <a:spLocks/>
          </p:cNvSpPr>
          <p:nvPr/>
        </p:nvSpPr>
        <p:spPr>
          <a:xfrm>
            <a:off x="457200" y="274638"/>
            <a:ext cx="8229600" cy="5635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i="0" kern="1200" baseline="0">
                <a:solidFill>
                  <a:srgbClr val="10167F"/>
                </a:solidFill>
                <a:latin typeface="+mj-lt"/>
                <a:ea typeface="+mj-ea"/>
                <a:cs typeface="+mj-cs"/>
              </a:defRPr>
            </a:lvl1pPr>
          </a:lstStyle>
          <a:p>
            <a:r>
              <a:rPr lang="en-US" dirty="0" smtClean="0"/>
              <a:t>Increase Individual Giving</a:t>
            </a:r>
            <a:endParaRPr lang="en-US" i="1" dirty="0"/>
          </a:p>
        </p:txBody>
      </p:sp>
    </p:spTree>
    <p:extLst>
      <p:ext uri="{BB962C8B-B14F-4D97-AF65-F5344CB8AC3E}">
        <p14:creationId xmlns:p14="http://schemas.microsoft.com/office/powerpoint/2010/main" val="33163233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447800"/>
            <a:ext cx="6096000" cy="4114800"/>
          </a:xfrm>
          <a:prstGeom prst="rect">
            <a:avLst/>
          </a:prstGeom>
          <a:solidFill>
            <a:srgbClr val="10167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7200" y="457200"/>
            <a:ext cx="6248400" cy="830997"/>
          </a:xfrm>
          <a:prstGeom prst="rect">
            <a:avLst/>
          </a:prstGeom>
        </p:spPr>
        <p:txBody>
          <a:bodyPr wrap="square">
            <a:spAutoFit/>
          </a:bodyPr>
          <a:lstStyle/>
          <a:p>
            <a:r>
              <a:rPr lang="en-US" sz="2400" b="1" dirty="0">
                <a:solidFill>
                  <a:schemeClr val="bg1"/>
                </a:solidFill>
              </a:rPr>
              <a:t>Go a </a:t>
            </a:r>
            <a:r>
              <a:rPr lang="en-US" sz="2400" b="1" dirty="0" smtClean="0">
                <a:solidFill>
                  <a:schemeClr val="bg1"/>
                </a:solidFill>
              </a:rPr>
              <a:t>Step Further</a:t>
            </a:r>
            <a:r>
              <a:rPr lang="en-US" sz="2400" b="1" dirty="0">
                <a:solidFill>
                  <a:schemeClr val="bg1"/>
                </a:solidFill>
              </a:rPr>
              <a:t>: </a:t>
            </a:r>
            <a:endParaRPr lang="en-US" sz="2400" b="1" dirty="0" smtClean="0">
              <a:solidFill>
                <a:schemeClr val="bg1"/>
              </a:solidFill>
            </a:endParaRPr>
          </a:p>
          <a:p>
            <a:r>
              <a:rPr lang="en-US" sz="2400" b="1" dirty="0" smtClean="0">
                <a:solidFill>
                  <a:schemeClr val="bg1"/>
                </a:solidFill>
              </a:rPr>
              <a:t>Nine 6-figure annual </a:t>
            </a:r>
            <a:r>
              <a:rPr lang="en-US" sz="2400" b="1" dirty="0">
                <a:solidFill>
                  <a:schemeClr val="bg1"/>
                </a:solidFill>
              </a:rPr>
              <a:t>gifts</a:t>
            </a:r>
          </a:p>
        </p:txBody>
      </p:sp>
      <p:sp>
        <p:nvSpPr>
          <p:cNvPr id="3" name="Rectangle 2"/>
          <p:cNvSpPr/>
          <p:nvPr/>
        </p:nvSpPr>
        <p:spPr>
          <a:xfrm>
            <a:off x="457200" y="1447800"/>
            <a:ext cx="4495800" cy="3908762"/>
          </a:xfrm>
          <a:prstGeom prst="rect">
            <a:avLst/>
          </a:prstGeom>
        </p:spPr>
        <p:txBody>
          <a:bodyPr wrap="square">
            <a:spAutoFit/>
          </a:bodyPr>
          <a:lstStyle/>
          <a:p>
            <a:endParaRPr lang="en-US" dirty="0"/>
          </a:p>
          <a:p>
            <a:pPr marL="342900" indent="-342900">
              <a:buFont typeface="Arial" panose="020B0604020202020204" pitchFamily="34" charset="0"/>
              <a:buChar char="•"/>
            </a:pPr>
            <a:r>
              <a:rPr lang="en-US" sz="2000" dirty="0" smtClean="0">
                <a:solidFill>
                  <a:schemeClr val="bg1"/>
                </a:solidFill>
              </a:rPr>
              <a:t>Don’t worry </a:t>
            </a:r>
            <a:r>
              <a:rPr lang="en-US" sz="2000" dirty="0">
                <a:solidFill>
                  <a:schemeClr val="bg1"/>
                </a:solidFill>
              </a:rPr>
              <a:t>about attaining </a:t>
            </a:r>
            <a:r>
              <a:rPr lang="en-US" sz="2000" dirty="0" smtClean="0">
                <a:solidFill>
                  <a:schemeClr val="bg1"/>
                </a:solidFill>
              </a:rPr>
              <a:t>9 </a:t>
            </a:r>
            <a:r>
              <a:rPr lang="en-US" sz="2000" dirty="0">
                <a:solidFill>
                  <a:schemeClr val="bg1"/>
                </a:solidFill>
              </a:rPr>
              <a:t>all at once. </a:t>
            </a:r>
            <a:r>
              <a:rPr lang="en-US" sz="2000" dirty="0" smtClean="0">
                <a:solidFill>
                  <a:schemeClr val="bg1"/>
                </a:solidFill>
              </a:rPr>
              <a:t>Secure 1 and that </a:t>
            </a:r>
            <a:r>
              <a:rPr lang="en-US" sz="2000" dirty="0">
                <a:solidFill>
                  <a:schemeClr val="bg1"/>
                </a:solidFill>
              </a:rPr>
              <a:t>will influence others</a:t>
            </a:r>
            <a:r>
              <a:rPr lang="en-US" sz="2000" dirty="0" smtClean="0">
                <a:solidFill>
                  <a:schemeClr val="bg1"/>
                </a:solidFill>
              </a:rPr>
              <a:t>. </a:t>
            </a:r>
            <a:r>
              <a:rPr lang="en-US" sz="2000" b="1" i="1" dirty="0" smtClean="0">
                <a:solidFill>
                  <a:schemeClr val="bg1"/>
                </a:solidFill>
              </a:rPr>
              <a:t>Success breeds success. </a:t>
            </a:r>
            <a:endParaRPr lang="en-US" sz="2000" b="1" i="1" dirty="0">
              <a:solidFill>
                <a:schemeClr val="bg1"/>
              </a:solidFill>
            </a:endParaRPr>
          </a:p>
          <a:p>
            <a:pPr marL="342900" indent="-342900">
              <a:spcBef>
                <a:spcPts val="1200"/>
              </a:spcBef>
              <a:buFont typeface="Arial" panose="020B0604020202020204" pitchFamily="34" charset="0"/>
              <a:buChar char="•"/>
            </a:pPr>
            <a:r>
              <a:rPr lang="en-US" sz="2000" dirty="0">
                <a:solidFill>
                  <a:schemeClr val="bg1"/>
                </a:solidFill>
              </a:rPr>
              <a:t>Less desk time, more face time. </a:t>
            </a:r>
          </a:p>
          <a:p>
            <a:pPr marL="342900" indent="-342900">
              <a:spcBef>
                <a:spcPts val="1200"/>
              </a:spcBef>
              <a:buFont typeface="Arial" panose="020B0604020202020204" pitchFamily="34" charset="0"/>
              <a:buChar char="•"/>
            </a:pPr>
            <a:r>
              <a:rPr lang="en-US" sz="2000" dirty="0">
                <a:solidFill>
                  <a:schemeClr val="bg1"/>
                </a:solidFill>
              </a:rPr>
              <a:t>Capitalize on competitive nature of </a:t>
            </a:r>
            <a:r>
              <a:rPr lang="en-US" sz="2000" dirty="0" smtClean="0">
                <a:solidFill>
                  <a:schemeClr val="bg1"/>
                </a:solidFill>
              </a:rPr>
              <a:t>CEOs.</a:t>
            </a:r>
            <a:endParaRPr lang="en-US" sz="2000" dirty="0">
              <a:solidFill>
                <a:schemeClr val="bg1"/>
              </a:solidFill>
            </a:endParaRPr>
          </a:p>
          <a:p>
            <a:pPr marL="342900" indent="-342900">
              <a:spcBef>
                <a:spcPts val="1200"/>
              </a:spcBef>
              <a:buFont typeface="Arial" panose="020B0604020202020204" pitchFamily="34" charset="0"/>
              <a:buChar char="•"/>
            </a:pPr>
            <a:r>
              <a:rPr lang="en-US" sz="2000" dirty="0">
                <a:solidFill>
                  <a:schemeClr val="bg1"/>
                </a:solidFill>
              </a:rPr>
              <a:t>As the </a:t>
            </a:r>
            <a:r>
              <a:rPr lang="en-US" sz="2000" dirty="0" smtClean="0">
                <a:solidFill>
                  <a:schemeClr val="bg1"/>
                </a:solidFill>
              </a:rPr>
              <a:t>president</a:t>
            </a:r>
            <a:r>
              <a:rPr lang="en-US" sz="2000" dirty="0">
                <a:solidFill>
                  <a:schemeClr val="bg1"/>
                </a:solidFill>
              </a:rPr>
              <a:t>, make the ask yourself. </a:t>
            </a:r>
            <a:r>
              <a:rPr lang="en-US" sz="2000" dirty="0" smtClean="0">
                <a:solidFill>
                  <a:schemeClr val="bg1"/>
                </a:solidFill>
              </a:rPr>
              <a:t>Don’t </a:t>
            </a:r>
            <a:r>
              <a:rPr lang="en-US" sz="2000" dirty="0">
                <a:solidFill>
                  <a:schemeClr val="bg1"/>
                </a:solidFill>
              </a:rPr>
              <a:t>delegate to a gift officer for a </a:t>
            </a:r>
            <a:r>
              <a:rPr lang="en-US" sz="2000" dirty="0" smtClean="0">
                <a:solidFill>
                  <a:schemeClr val="bg1"/>
                </a:solidFill>
              </a:rPr>
              <a:t>6- </a:t>
            </a:r>
            <a:r>
              <a:rPr lang="en-US" sz="2000" dirty="0">
                <a:solidFill>
                  <a:schemeClr val="bg1"/>
                </a:solidFill>
              </a:rPr>
              <a:t>or 7-figure gift. </a:t>
            </a:r>
          </a:p>
        </p:txBody>
      </p:sp>
    </p:spTree>
    <p:extLst>
      <p:ext uri="{BB962C8B-B14F-4D97-AF65-F5344CB8AC3E}">
        <p14:creationId xmlns:p14="http://schemas.microsoft.com/office/powerpoint/2010/main" val="37635499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1371600"/>
            <a:ext cx="4191000" cy="4572000"/>
          </a:xfrm>
        </p:spPr>
        <p:txBody>
          <a:bodyPr/>
          <a:lstStyle/>
          <a:p>
            <a:r>
              <a:rPr lang="en-US" dirty="0" smtClean="0">
                <a:solidFill>
                  <a:schemeClr val="bg1"/>
                </a:solidFill>
              </a:rPr>
              <a:t>Use resources that are available to you and learn from others.</a:t>
            </a:r>
          </a:p>
          <a:p>
            <a:r>
              <a:rPr lang="en-US" dirty="0" smtClean="0">
                <a:solidFill>
                  <a:schemeClr val="bg1"/>
                </a:solidFill>
              </a:rPr>
              <a:t>Make a plan.</a:t>
            </a:r>
          </a:p>
          <a:p>
            <a:r>
              <a:rPr lang="en-US" dirty="0" smtClean="0">
                <a:solidFill>
                  <a:schemeClr val="bg1"/>
                </a:solidFill>
              </a:rPr>
              <a:t>Create Value.</a:t>
            </a:r>
          </a:p>
          <a:p>
            <a:r>
              <a:rPr lang="en-US" dirty="0" smtClean="0">
                <a:solidFill>
                  <a:schemeClr val="bg1"/>
                </a:solidFill>
              </a:rPr>
              <a:t>Look at the numbers. Confirm them and know them well. </a:t>
            </a:r>
          </a:p>
          <a:p>
            <a:r>
              <a:rPr lang="en-US" dirty="0" smtClean="0">
                <a:solidFill>
                  <a:schemeClr val="bg1"/>
                </a:solidFill>
              </a:rPr>
              <a:t>Set a goal and go after it.</a:t>
            </a:r>
          </a:p>
          <a:p>
            <a:r>
              <a:rPr lang="en-US" dirty="0" smtClean="0">
                <a:solidFill>
                  <a:schemeClr val="bg1"/>
                </a:solidFill>
              </a:rPr>
              <a:t>Engage an influential volunteer or chair. </a:t>
            </a:r>
          </a:p>
          <a:p>
            <a:r>
              <a:rPr lang="en-US" dirty="0">
                <a:solidFill>
                  <a:schemeClr val="bg1"/>
                </a:solidFill>
              </a:rPr>
              <a:t>Identify your top 3 prospects and close on 1. </a:t>
            </a:r>
          </a:p>
          <a:p>
            <a:endParaRPr lang="en-US" dirty="0" smtClean="0">
              <a:solidFill>
                <a:schemeClr val="bg1"/>
              </a:solidFill>
            </a:endParaRPr>
          </a:p>
        </p:txBody>
      </p:sp>
      <p:sp>
        <p:nvSpPr>
          <p:cNvPr id="4" name="Title 2"/>
          <p:cNvSpPr txBox="1">
            <a:spLocks/>
          </p:cNvSpPr>
          <p:nvPr/>
        </p:nvSpPr>
        <p:spPr>
          <a:xfrm>
            <a:off x="381000" y="381000"/>
            <a:ext cx="8229600" cy="5635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i="0" kern="1200" baseline="0">
                <a:solidFill>
                  <a:srgbClr val="10167F"/>
                </a:solidFill>
                <a:latin typeface="+mj-lt"/>
                <a:ea typeface="+mj-ea"/>
                <a:cs typeface="+mj-cs"/>
              </a:defRPr>
            </a:lvl1pPr>
          </a:lstStyle>
          <a:p>
            <a:r>
              <a:rPr lang="en-US" dirty="0" smtClean="0">
                <a:solidFill>
                  <a:schemeClr val="bg1"/>
                </a:solidFill>
              </a:rPr>
              <a:t>Key Takeaways</a:t>
            </a:r>
            <a:endParaRPr lang="en-US" i="1" dirty="0">
              <a:solidFill>
                <a:schemeClr val="bg1"/>
              </a:solidFill>
            </a:endParaRPr>
          </a:p>
        </p:txBody>
      </p:sp>
    </p:spTree>
    <p:extLst>
      <p:ext uri="{BB962C8B-B14F-4D97-AF65-F5344CB8AC3E}">
        <p14:creationId xmlns:p14="http://schemas.microsoft.com/office/powerpoint/2010/main" val="5160805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533400" y="1371600"/>
            <a:ext cx="5105400" cy="3124200"/>
          </a:xfrm>
        </p:spPr>
        <p:txBody>
          <a:bodyPr>
            <a:normAutofit lnSpcReduction="10000"/>
          </a:bodyPr>
          <a:lstStyle/>
          <a:p>
            <a:pPr marL="0" indent="0">
              <a:spcBef>
                <a:spcPts val="0"/>
              </a:spcBef>
              <a:buNone/>
            </a:pPr>
            <a:r>
              <a:rPr lang="en-US" b="1" dirty="0" smtClean="0">
                <a:solidFill>
                  <a:schemeClr val="bg1"/>
                </a:solidFill>
              </a:rPr>
              <a:t>David S. Lewis, </a:t>
            </a:r>
            <a:r>
              <a:rPr lang="en-US" dirty="0" smtClean="0">
                <a:solidFill>
                  <a:schemeClr val="bg1"/>
                </a:solidFill>
              </a:rPr>
              <a:t>President</a:t>
            </a:r>
          </a:p>
          <a:p>
            <a:pPr marL="0" indent="0">
              <a:spcBef>
                <a:spcPts val="0"/>
              </a:spcBef>
              <a:buNone/>
            </a:pPr>
            <a:r>
              <a:rPr lang="en-US" dirty="0" smtClean="0">
                <a:solidFill>
                  <a:schemeClr val="bg1"/>
                </a:solidFill>
              </a:rPr>
              <a:t>United Way of the Greater Lehigh Valley</a:t>
            </a:r>
          </a:p>
          <a:p>
            <a:pPr marL="0" indent="0">
              <a:spcBef>
                <a:spcPts val="0"/>
              </a:spcBef>
              <a:buNone/>
            </a:pPr>
            <a:r>
              <a:rPr lang="en-US" dirty="0" smtClean="0">
                <a:solidFill>
                  <a:schemeClr val="bg1"/>
                </a:solidFill>
              </a:rPr>
              <a:t>610.807.5705</a:t>
            </a:r>
            <a:endParaRPr lang="en-US" dirty="0">
              <a:solidFill>
                <a:schemeClr val="bg1"/>
              </a:solidFill>
            </a:endParaRPr>
          </a:p>
          <a:p>
            <a:pPr marL="0" indent="0">
              <a:spcBef>
                <a:spcPts val="0"/>
              </a:spcBef>
              <a:buNone/>
            </a:pPr>
            <a:r>
              <a:rPr lang="en-US" dirty="0" smtClean="0">
                <a:solidFill>
                  <a:schemeClr val="bg1"/>
                </a:solidFill>
              </a:rPr>
              <a:t>davidl@unitedwayglv.org </a:t>
            </a:r>
          </a:p>
          <a:p>
            <a:pPr marL="0" indent="0">
              <a:buNone/>
            </a:pPr>
            <a:endParaRPr lang="en-US" dirty="0" smtClean="0">
              <a:solidFill>
                <a:schemeClr val="bg1"/>
              </a:solidFill>
            </a:endParaRPr>
          </a:p>
          <a:p>
            <a:pPr marL="0" indent="0">
              <a:buNone/>
            </a:pPr>
            <a:endParaRPr lang="en-US" dirty="0" smtClean="0">
              <a:solidFill>
                <a:schemeClr val="bg1"/>
              </a:solidFill>
            </a:endParaRPr>
          </a:p>
          <a:p>
            <a:pPr marL="0" indent="0">
              <a:spcBef>
                <a:spcPts val="0"/>
              </a:spcBef>
              <a:buNone/>
            </a:pPr>
            <a:r>
              <a:rPr lang="en-US" b="1" dirty="0" smtClean="0">
                <a:solidFill>
                  <a:schemeClr val="bg1"/>
                </a:solidFill>
              </a:rPr>
              <a:t>Michael Albert, </a:t>
            </a:r>
            <a:r>
              <a:rPr lang="en-US" dirty="0" smtClean="0">
                <a:solidFill>
                  <a:schemeClr val="bg1"/>
                </a:solidFill>
              </a:rPr>
              <a:t>President</a:t>
            </a:r>
          </a:p>
          <a:p>
            <a:pPr marL="0" indent="0">
              <a:spcBef>
                <a:spcPts val="0"/>
              </a:spcBef>
              <a:buNone/>
            </a:pPr>
            <a:r>
              <a:rPr lang="en-US" dirty="0" smtClean="0">
                <a:solidFill>
                  <a:schemeClr val="bg1"/>
                </a:solidFill>
              </a:rPr>
              <a:t>United Way of Monroe County</a:t>
            </a:r>
          </a:p>
          <a:p>
            <a:pPr marL="0" indent="0">
              <a:spcBef>
                <a:spcPts val="0"/>
              </a:spcBef>
              <a:buNone/>
            </a:pPr>
            <a:r>
              <a:rPr lang="en-US" dirty="0" smtClean="0">
                <a:solidFill>
                  <a:schemeClr val="bg1"/>
                </a:solidFill>
              </a:rPr>
              <a:t>570.629.5680</a:t>
            </a:r>
          </a:p>
          <a:p>
            <a:pPr marL="0" indent="0">
              <a:spcBef>
                <a:spcPts val="0"/>
              </a:spcBef>
              <a:buNone/>
            </a:pPr>
            <a:r>
              <a:rPr lang="en-US" dirty="0" smtClean="0">
                <a:solidFill>
                  <a:schemeClr val="bg1"/>
                </a:solidFill>
              </a:rPr>
              <a:t>Michael@unitedwaymonroe.org</a:t>
            </a:r>
            <a:endParaRPr lang="en-US" dirty="0">
              <a:solidFill>
                <a:schemeClr val="bg1"/>
              </a:solidFill>
            </a:endParaRPr>
          </a:p>
        </p:txBody>
      </p:sp>
      <p:sp>
        <p:nvSpPr>
          <p:cNvPr id="4" name="Title 2"/>
          <p:cNvSpPr txBox="1">
            <a:spLocks/>
          </p:cNvSpPr>
          <p:nvPr/>
        </p:nvSpPr>
        <p:spPr>
          <a:xfrm>
            <a:off x="381000" y="381000"/>
            <a:ext cx="8229600" cy="5635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i="0" kern="1200" baseline="0">
                <a:solidFill>
                  <a:srgbClr val="10167F"/>
                </a:solidFill>
                <a:latin typeface="+mj-lt"/>
                <a:ea typeface="+mj-ea"/>
                <a:cs typeface="+mj-cs"/>
              </a:defRPr>
            </a:lvl1pPr>
          </a:lstStyle>
          <a:p>
            <a:r>
              <a:rPr lang="en-US" dirty="0" smtClean="0">
                <a:solidFill>
                  <a:schemeClr val="bg1"/>
                </a:solidFill>
              </a:rPr>
              <a:t>Q&amp;A</a:t>
            </a:r>
            <a:endParaRPr lang="en-US" i="1" dirty="0">
              <a:solidFill>
                <a:schemeClr val="bg1"/>
              </a:solidFill>
            </a:endParaRPr>
          </a:p>
        </p:txBody>
      </p:sp>
    </p:spTree>
    <p:extLst>
      <p:ext uri="{BB962C8B-B14F-4D97-AF65-F5344CB8AC3E}">
        <p14:creationId xmlns:p14="http://schemas.microsoft.com/office/powerpoint/2010/main" val="15624426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381000"/>
            <a:ext cx="9448800" cy="3581400"/>
          </a:xfrm>
          <a:prstGeom prst="rect">
            <a:avLst/>
          </a:prstGeom>
          <a:solidFill>
            <a:srgbClr val="10167F">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4294967295"/>
          </p:nvPr>
        </p:nvSpPr>
        <p:spPr>
          <a:xfrm>
            <a:off x="457200" y="609600"/>
            <a:ext cx="7239000" cy="3200400"/>
          </a:xfrm>
        </p:spPr>
        <p:txBody>
          <a:bodyPr>
            <a:normAutofit/>
          </a:bodyPr>
          <a:lstStyle/>
          <a:p>
            <a:pPr marL="0" indent="0">
              <a:buNone/>
            </a:pPr>
            <a:r>
              <a:rPr lang="en-US" i="1" dirty="0" smtClean="0">
                <a:solidFill>
                  <a:schemeClr val="bg1"/>
                </a:solidFill>
              </a:rPr>
              <a:t>“A </a:t>
            </a:r>
            <a:r>
              <a:rPr lang="en-US" i="1" dirty="0">
                <a:solidFill>
                  <a:schemeClr val="bg1"/>
                </a:solidFill>
              </a:rPr>
              <a:t>shift from major reliance on workplace </a:t>
            </a:r>
            <a:r>
              <a:rPr lang="en-US" i="1" dirty="0" smtClean="0">
                <a:solidFill>
                  <a:schemeClr val="bg1"/>
                </a:solidFill>
              </a:rPr>
              <a:t>giving isn’t </a:t>
            </a:r>
            <a:r>
              <a:rPr lang="en-US" i="1" dirty="0">
                <a:solidFill>
                  <a:schemeClr val="bg1"/>
                </a:solidFill>
              </a:rPr>
              <a:t>a change of </a:t>
            </a:r>
            <a:r>
              <a:rPr lang="en-US" i="1" dirty="0" smtClean="0">
                <a:solidFill>
                  <a:schemeClr val="bg1"/>
                </a:solidFill>
              </a:rPr>
              <a:t>strategy, but rather </a:t>
            </a:r>
            <a:r>
              <a:rPr lang="en-US" i="1" dirty="0">
                <a:solidFill>
                  <a:schemeClr val="bg1"/>
                </a:solidFill>
              </a:rPr>
              <a:t>a longstanding trend in the United Way system nationally. Over one-third of United Way donations come from major gifts, not from workplace donations</a:t>
            </a:r>
            <a:r>
              <a:rPr lang="en-US" i="1" dirty="0" smtClean="0">
                <a:solidFill>
                  <a:schemeClr val="bg1"/>
                </a:solidFill>
              </a:rPr>
              <a:t>.”</a:t>
            </a:r>
            <a:endParaRPr lang="en-US" i="1" dirty="0">
              <a:solidFill>
                <a:schemeClr val="bg1"/>
              </a:solidFill>
            </a:endParaRPr>
          </a:p>
          <a:p>
            <a:endParaRPr lang="en-US" dirty="0" smtClean="0">
              <a:solidFill>
                <a:schemeClr val="bg1"/>
              </a:solidFill>
            </a:endParaRPr>
          </a:p>
          <a:p>
            <a:pPr>
              <a:buFont typeface="Wingdings" panose="05000000000000000000" pitchFamily="2" charset="2"/>
              <a:buChar char="§"/>
            </a:pPr>
            <a:r>
              <a:rPr lang="en-US" dirty="0" smtClean="0">
                <a:solidFill>
                  <a:schemeClr val="bg1"/>
                </a:solidFill>
              </a:rPr>
              <a:t>Shifting income mix</a:t>
            </a:r>
          </a:p>
          <a:p>
            <a:pPr>
              <a:buFont typeface="Wingdings" panose="05000000000000000000" pitchFamily="2" charset="2"/>
              <a:buChar char="§"/>
            </a:pPr>
            <a:r>
              <a:rPr lang="en-US" dirty="0" smtClean="0">
                <a:solidFill>
                  <a:schemeClr val="bg1"/>
                </a:solidFill>
              </a:rPr>
              <a:t>Generational transference</a:t>
            </a:r>
          </a:p>
          <a:p>
            <a:pPr>
              <a:buFont typeface="Wingdings" panose="05000000000000000000" pitchFamily="2" charset="2"/>
              <a:buChar char="§"/>
            </a:pPr>
            <a:r>
              <a:rPr lang="en-US" dirty="0" smtClean="0">
                <a:solidFill>
                  <a:schemeClr val="bg1"/>
                </a:solidFill>
              </a:rPr>
              <a:t>Change in leadership styles</a:t>
            </a:r>
          </a:p>
          <a:p>
            <a:pPr>
              <a:buFont typeface="Wingdings" panose="05000000000000000000" pitchFamily="2" charset="2"/>
              <a:buChar char="§"/>
            </a:pPr>
            <a:r>
              <a:rPr lang="en-US" dirty="0" smtClean="0">
                <a:solidFill>
                  <a:schemeClr val="bg1"/>
                </a:solidFill>
              </a:rPr>
              <a:t>Technology means</a:t>
            </a:r>
            <a:endParaRPr lang="en-US" dirty="0" smtClean="0"/>
          </a:p>
          <a:p>
            <a:pPr marL="342900" indent="-342900">
              <a:buFont typeface="Courier New" panose="02070309020205020404" pitchFamily="49" charset="0"/>
              <a:buChar char="o"/>
            </a:pPr>
            <a:endParaRPr lang="en-US" dirty="0" smtClean="0"/>
          </a:p>
          <a:p>
            <a:endParaRPr lang="en-US" dirty="0"/>
          </a:p>
        </p:txBody>
      </p:sp>
      <p:sp>
        <p:nvSpPr>
          <p:cNvPr id="3" name="Title 2"/>
          <p:cNvSpPr>
            <a:spLocks noGrp="1"/>
          </p:cNvSpPr>
          <p:nvPr>
            <p:ph type="title" idx="4294967295"/>
          </p:nvPr>
        </p:nvSpPr>
        <p:spPr>
          <a:xfrm>
            <a:off x="352926" y="-699837"/>
            <a:ext cx="8229600" cy="533400"/>
          </a:xfrm>
        </p:spPr>
        <p:txBody>
          <a:bodyPr>
            <a:normAutofit fontScale="90000"/>
          </a:bodyPr>
          <a:lstStyle/>
          <a:p>
            <a:r>
              <a:rPr lang="en-US" i="1" dirty="0" smtClean="0">
                <a:solidFill>
                  <a:schemeClr val="bg1"/>
                </a:solidFill>
              </a:rPr>
              <a:t>Leadership </a:t>
            </a:r>
            <a:r>
              <a:rPr lang="en-US" i="1" dirty="0">
                <a:solidFill>
                  <a:schemeClr val="bg1"/>
                </a:solidFill>
              </a:rPr>
              <a:t>&amp; Major Gifts continue to fuel revenue </a:t>
            </a:r>
            <a:r>
              <a:rPr lang="en-US" i="1" dirty="0" smtClean="0">
                <a:solidFill>
                  <a:schemeClr val="bg1"/>
                </a:solidFill>
              </a:rPr>
              <a:t>growth</a:t>
            </a:r>
            <a:endParaRPr lang="en-US" dirty="0">
              <a:solidFill>
                <a:schemeClr val="bg1"/>
              </a:solidFill>
            </a:endParaRPr>
          </a:p>
        </p:txBody>
      </p:sp>
    </p:spTree>
    <p:extLst>
      <p:ext uri="{BB962C8B-B14F-4D97-AF65-F5344CB8AC3E}">
        <p14:creationId xmlns:p14="http://schemas.microsoft.com/office/powerpoint/2010/main" val="24431791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81000" y="274638"/>
            <a:ext cx="8229600" cy="563562"/>
          </a:xfrm>
          <a:prstGeom prst="rect">
            <a:avLst/>
          </a:prstGeom>
        </p:spPr>
        <p:txBody>
          <a:bodyPr/>
          <a:lstStyle/>
          <a:p>
            <a:r>
              <a:rPr lang="en-US" dirty="0" smtClean="0"/>
              <a:t>Total Charitable Giving: 2004 – 2014 </a:t>
            </a:r>
            <a:endParaRPr lang="en-US" dirty="0"/>
          </a:p>
        </p:txBody>
      </p:sp>
      <p:graphicFrame>
        <p:nvGraphicFramePr>
          <p:cNvPr id="8" name="Content Placeholder 7"/>
          <p:cNvGraphicFramePr>
            <a:graphicFrameLocks noGrp="1"/>
          </p:cNvGraphicFramePr>
          <p:nvPr>
            <p:ph idx="4294967295"/>
            <p:extLst>
              <p:ext uri="{D42A27DB-BD31-4B8C-83A1-F6EECF244321}">
                <p14:modId xmlns:p14="http://schemas.microsoft.com/office/powerpoint/2010/main" val="3137802798"/>
              </p:ext>
            </p:extLst>
          </p:nvPr>
        </p:nvGraphicFramePr>
        <p:xfrm>
          <a:off x="381000" y="1066800"/>
          <a:ext cx="8229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1181100" y="5736595"/>
            <a:ext cx="1905000" cy="261610"/>
          </a:xfrm>
          <a:prstGeom prst="rect">
            <a:avLst/>
          </a:prstGeom>
          <a:solidFill>
            <a:srgbClr val="FF9600"/>
          </a:solidFill>
        </p:spPr>
        <p:txBody>
          <a:bodyPr wrap="square" rtlCol="0">
            <a:spAutoFit/>
          </a:bodyPr>
          <a:lstStyle/>
          <a:p>
            <a:pPr algn="ctr"/>
            <a:r>
              <a:rPr lang="en-US" sz="1100" dirty="0" smtClean="0">
                <a:solidFill>
                  <a:schemeClr val="bg1"/>
                </a:solidFill>
              </a:rPr>
              <a:t>Inflation-Adjusted Dollars</a:t>
            </a:r>
            <a:endParaRPr lang="en-US" sz="1100" dirty="0">
              <a:solidFill>
                <a:schemeClr val="bg1"/>
              </a:solidFill>
            </a:endParaRPr>
          </a:p>
        </p:txBody>
      </p:sp>
      <p:sp>
        <p:nvSpPr>
          <p:cNvPr id="15" name="TextBox 14"/>
          <p:cNvSpPr txBox="1"/>
          <p:nvPr/>
        </p:nvSpPr>
        <p:spPr>
          <a:xfrm>
            <a:off x="3276600" y="5736595"/>
            <a:ext cx="3009900" cy="261610"/>
          </a:xfrm>
          <a:prstGeom prst="rect">
            <a:avLst/>
          </a:prstGeom>
          <a:solidFill>
            <a:srgbClr val="10167F"/>
          </a:solidFill>
        </p:spPr>
        <p:txBody>
          <a:bodyPr wrap="square" rtlCol="0">
            <a:spAutoFit/>
          </a:bodyPr>
          <a:lstStyle/>
          <a:p>
            <a:pPr algn="ctr"/>
            <a:r>
              <a:rPr lang="en-US" sz="1100" dirty="0" smtClean="0">
                <a:solidFill>
                  <a:schemeClr val="bg1"/>
                </a:solidFill>
              </a:rPr>
              <a:t>Inflation-</a:t>
            </a:r>
            <a:r>
              <a:rPr lang="en-US" sz="1100" dirty="0">
                <a:solidFill>
                  <a:schemeClr val="bg1"/>
                </a:solidFill>
              </a:rPr>
              <a:t>A</a:t>
            </a:r>
            <a:r>
              <a:rPr lang="en-US" sz="1100" dirty="0" smtClean="0">
                <a:solidFill>
                  <a:schemeClr val="bg1"/>
                </a:solidFill>
              </a:rPr>
              <a:t>djusted </a:t>
            </a:r>
            <a:r>
              <a:rPr lang="en-US" sz="1100" dirty="0">
                <a:solidFill>
                  <a:schemeClr val="bg1"/>
                </a:solidFill>
              </a:rPr>
              <a:t>D</a:t>
            </a:r>
            <a:r>
              <a:rPr lang="en-US" sz="1100" dirty="0" smtClean="0">
                <a:solidFill>
                  <a:schemeClr val="bg1"/>
                </a:solidFill>
              </a:rPr>
              <a:t>ollars </a:t>
            </a:r>
            <a:r>
              <a:rPr lang="en-US" sz="1100" dirty="0">
                <a:solidFill>
                  <a:schemeClr val="bg1"/>
                </a:solidFill>
              </a:rPr>
              <a:t>in </a:t>
            </a:r>
            <a:r>
              <a:rPr lang="en-US" sz="1100" dirty="0" smtClean="0">
                <a:solidFill>
                  <a:schemeClr val="bg1"/>
                </a:solidFill>
              </a:rPr>
              <a:t>Recession Years</a:t>
            </a:r>
            <a:endParaRPr lang="en-US" sz="1100" dirty="0">
              <a:solidFill>
                <a:schemeClr val="bg1"/>
              </a:solidFill>
            </a:endParaRPr>
          </a:p>
        </p:txBody>
      </p:sp>
      <p:sp>
        <p:nvSpPr>
          <p:cNvPr id="16" name="TextBox 15"/>
          <p:cNvSpPr txBox="1"/>
          <p:nvPr/>
        </p:nvSpPr>
        <p:spPr>
          <a:xfrm>
            <a:off x="6477000" y="5736595"/>
            <a:ext cx="1905000" cy="261610"/>
          </a:xfrm>
          <a:prstGeom prst="rect">
            <a:avLst/>
          </a:prstGeom>
          <a:noFill/>
          <a:ln w="28575">
            <a:solidFill>
              <a:srgbClr val="FE230A"/>
            </a:solidFill>
          </a:ln>
        </p:spPr>
        <p:txBody>
          <a:bodyPr wrap="square" rtlCol="0">
            <a:spAutoFit/>
          </a:bodyPr>
          <a:lstStyle/>
          <a:p>
            <a:pPr algn="ctr"/>
            <a:r>
              <a:rPr lang="en-US" sz="1100" dirty="0" smtClean="0"/>
              <a:t>Current Dollars</a:t>
            </a:r>
            <a:endParaRPr lang="en-US" sz="1100" dirty="0"/>
          </a:p>
        </p:txBody>
      </p:sp>
      <p:sp>
        <p:nvSpPr>
          <p:cNvPr id="2" name="TextBox 1"/>
          <p:cNvSpPr txBox="1"/>
          <p:nvPr/>
        </p:nvSpPr>
        <p:spPr>
          <a:xfrm rot="16200000">
            <a:off x="-533215" y="4547801"/>
            <a:ext cx="1600200" cy="276999"/>
          </a:xfrm>
          <a:prstGeom prst="rect">
            <a:avLst/>
          </a:prstGeom>
          <a:noFill/>
        </p:spPr>
        <p:txBody>
          <a:bodyPr wrap="square" rtlCol="0">
            <a:spAutoFit/>
          </a:bodyPr>
          <a:lstStyle/>
          <a:p>
            <a:r>
              <a:rPr lang="en-US" sz="1200" dirty="0" smtClean="0"/>
              <a:t>Total in Billions</a:t>
            </a:r>
            <a:endParaRPr lang="en-US" sz="1200" dirty="0"/>
          </a:p>
        </p:txBody>
      </p:sp>
    </p:spTree>
    <p:extLst>
      <p:ext uri="{BB962C8B-B14F-4D97-AF65-F5344CB8AC3E}">
        <p14:creationId xmlns:p14="http://schemas.microsoft.com/office/powerpoint/2010/main" val="3353716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p:cNvGraphicFramePr>
            <a:graphicFrameLocks noGrp="1"/>
          </p:cNvGraphicFramePr>
          <p:nvPr>
            <p:ph idx="4294967295"/>
            <p:extLst>
              <p:ext uri="{D42A27DB-BD31-4B8C-83A1-F6EECF244321}">
                <p14:modId xmlns:p14="http://schemas.microsoft.com/office/powerpoint/2010/main" val="4007062500"/>
              </p:ext>
            </p:extLst>
          </p:nvPr>
        </p:nvGraphicFramePr>
        <p:xfrm>
          <a:off x="685800" y="1066800"/>
          <a:ext cx="8229600" cy="5715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txBox="1">
            <a:spLocks/>
          </p:cNvSpPr>
          <p:nvPr/>
        </p:nvSpPr>
        <p:spPr>
          <a:xfrm>
            <a:off x="457200" y="274638"/>
            <a:ext cx="8229600" cy="563562"/>
          </a:xfrm>
          <a:prstGeom prst="rect">
            <a:avLst/>
          </a:prstGeom>
        </p:spPr>
        <p:txBody>
          <a:bodyPr/>
          <a:lstStyle>
            <a:lvl1pPr algn="l" defTabSz="914400" rtl="0" eaLnBrk="1" latinLnBrk="0" hangingPunct="1">
              <a:spcBef>
                <a:spcPct val="0"/>
              </a:spcBef>
              <a:buNone/>
              <a:defRPr sz="2400" b="1" i="0" kern="1200" baseline="0">
                <a:solidFill>
                  <a:srgbClr val="10167F"/>
                </a:solidFill>
                <a:latin typeface="+mj-lt"/>
                <a:ea typeface="+mj-ea"/>
                <a:cs typeface="+mj-cs"/>
              </a:defRPr>
            </a:lvl1pPr>
          </a:lstStyle>
          <a:p>
            <a:r>
              <a:rPr lang="en-US" dirty="0" smtClean="0"/>
              <a:t>2014 Contributions by Type of Organization</a:t>
            </a:r>
            <a:endParaRPr lang="en-US" dirty="0"/>
          </a:p>
        </p:txBody>
      </p:sp>
      <p:sp>
        <p:nvSpPr>
          <p:cNvPr id="2" name="TextBox 1"/>
          <p:cNvSpPr txBox="1"/>
          <p:nvPr/>
        </p:nvSpPr>
        <p:spPr>
          <a:xfrm>
            <a:off x="448056" y="6096000"/>
            <a:ext cx="5181600" cy="461665"/>
          </a:xfrm>
          <a:prstGeom prst="rect">
            <a:avLst/>
          </a:prstGeom>
          <a:noFill/>
        </p:spPr>
        <p:txBody>
          <a:bodyPr wrap="square" rtlCol="0">
            <a:spAutoFit/>
          </a:bodyPr>
          <a:lstStyle/>
          <a:p>
            <a:r>
              <a:rPr lang="en-US" sz="2400" b="1" dirty="0" smtClean="0">
                <a:solidFill>
                  <a:srgbClr val="10167F"/>
                </a:solidFill>
              </a:rPr>
              <a:t>Total: $358.38 Billion</a:t>
            </a:r>
            <a:endParaRPr lang="en-US" sz="2400" b="1" dirty="0">
              <a:solidFill>
                <a:srgbClr val="10167F"/>
              </a:solidFill>
            </a:endParaRPr>
          </a:p>
        </p:txBody>
      </p:sp>
    </p:spTree>
    <p:extLst>
      <p:ext uri="{BB962C8B-B14F-4D97-AF65-F5344CB8AC3E}">
        <p14:creationId xmlns:p14="http://schemas.microsoft.com/office/powerpoint/2010/main" val="1017351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04800" y="274638"/>
            <a:ext cx="8229600" cy="563562"/>
          </a:xfrm>
        </p:spPr>
        <p:txBody>
          <a:bodyPr/>
          <a:lstStyle/>
          <a:p>
            <a:r>
              <a:rPr lang="en-US" dirty="0" smtClean="0"/>
              <a:t>Public-Society Benefit</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903903412"/>
              </p:ext>
            </p:extLst>
          </p:nvPr>
        </p:nvGraphicFramePr>
        <p:xfrm>
          <a:off x="304800" y="1371600"/>
          <a:ext cx="8229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p:nvPr/>
        </p:nvSpPr>
        <p:spPr>
          <a:xfrm>
            <a:off x="914400" y="1219200"/>
            <a:ext cx="7422970" cy="604573"/>
          </a:xfrm>
          <a:prstGeom prst="rect">
            <a:avLst/>
          </a:prstGeom>
          <a:solidFill>
            <a:srgbClr val="10167F">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578679" y="1273603"/>
            <a:ext cx="1834242" cy="261610"/>
          </a:xfrm>
          <a:prstGeom prst="rect">
            <a:avLst/>
          </a:prstGeom>
          <a:noFill/>
        </p:spPr>
        <p:txBody>
          <a:bodyPr wrap="square" rtlCol="0">
            <a:spAutoFit/>
          </a:bodyPr>
          <a:lstStyle/>
          <a:p>
            <a:pPr algn="ctr"/>
            <a:r>
              <a:rPr lang="en-US" sz="1100" b="1" dirty="0" smtClean="0">
                <a:solidFill>
                  <a:schemeClr val="bg1"/>
                </a:solidFill>
              </a:rPr>
              <a:t>Percent Change</a:t>
            </a:r>
            <a:endParaRPr lang="en-US" sz="1100" b="1" dirty="0">
              <a:solidFill>
                <a:schemeClr val="bg1"/>
              </a:solidFill>
            </a:endParaRPr>
          </a:p>
        </p:txBody>
      </p:sp>
      <p:sp>
        <p:nvSpPr>
          <p:cNvPr id="2" name="TextBox 1"/>
          <p:cNvSpPr txBox="1"/>
          <p:nvPr/>
        </p:nvSpPr>
        <p:spPr>
          <a:xfrm>
            <a:off x="914400" y="1567338"/>
            <a:ext cx="685800" cy="246221"/>
          </a:xfrm>
          <a:prstGeom prst="rect">
            <a:avLst/>
          </a:prstGeom>
          <a:noFill/>
        </p:spPr>
        <p:txBody>
          <a:bodyPr wrap="square" rtlCol="0">
            <a:spAutoFit/>
          </a:bodyPr>
          <a:lstStyle/>
          <a:p>
            <a:r>
              <a:rPr lang="en-US" sz="1000" dirty="0" smtClean="0">
                <a:solidFill>
                  <a:schemeClr val="bg1"/>
                </a:solidFill>
              </a:rPr>
              <a:t>+10.7%</a:t>
            </a:r>
            <a:endParaRPr lang="en-US" sz="1000" dirty="0">
              <a:solidFill>
                <a:schemeClr val="bg1"/>
              </a:solidFill>
            </a:endParaRPr>
          </a:p>
        </p:txBody>
      </p:sp>
      <p:sp>
        <p:nvSpPr>
          <p:cNvPr id="5" name="TextBox 4"/>
          <p:cNvSpPr txBox="1"/>
          <p:nvPr/>
        </p:nvSpPr>
        <p:spPr>
          <a:xfrm>
            <a:off x="1600200" y="1567339"/>
            <a:ext cx="685800" cy="246221"/>
          </a:xfrm>
          <a:prstGeom prst="rect">
            <a:avLst/>
          </a:prstGeom>
          <a:noFill/>
        </p:spPr>
        <p:txBody>
          <a:bodyPr wrap="square" rtlCol="0">
            <a:spAutoFit/>
          </a:bodyPr>
          <a:lstStyle/>
          <a:p>
            <a:r>
              <a:rPr lang="en-US" sz="1000" dirty="0" smtClean="0">
                <a:solidFill>
                  <a:schemeClr val="bg1"/>
                </a:solidFill>
              </a:rPr>
              <a:t>+17.6%</a:t>
            </a:r>
            <a:endParaRPr lang="en-US" sz="1000" dirty="0">
              <a:solidFill>
                <a:schemeClr val="bg1"/>
              </a:solidFill>
            </a:endParaRPr>
          </a:p>
        </p:txBody>
      </p:sp>
      <p:sp>
        <p:nvSpPr>
          <p:cNvPr id="6" name="TextBox 5"/>
          <p:cNvSpPr txBox="1"/>
          <p:nvPr/>
        </p:nvSpPr>
        <p:spPr>
          <a:xfrm>
            <a:off x="2286000" y="1557126"/>
            <a:ext cx="685800" cy="246221"/>
          </a:xfrm>
          <a:prstGeom prst="rect">
            <a:avLst/>
          </a:prstGeom>
          <a:noFill/>
        </p:spPr>
        <p:txBody>
          <a:bodyPr wrap="square" rtlCol="0">
            <a:spAutoFit/>
          </a:bodyPr>
          <a:lstStyle/>
          <a:p>
            <a:r>
              <a:rPr lang="en-US" sz="1000" dirty="0" smtClean="0">
                <a:solidFill>
                  <a:schemeClr val="bg1"/>
                </a:solidFill>
              </a:rPr>
              <a:t>+11.6%</a:t>
            </a:r>
            <a:endParaRPr lang="en-US" sz="1000" dirty="0">
              <a:solidFill>
                <a:schemeClr val="bg1"/>
              </a:solidFill>
            </a:endParaRPr>
          </a:p>
        </p:txBody>
      </p:sp>
      <p:sp>
        <p:nvSpPr>
          <p:cNvPr id="7" name="TextBox 6"/>
          <p:cNvSpPr txBox="1"/>
          <p:nvPr/>
        </p:nvSpPr>
        <p:spPr>
          <a:xfrm>
            <a:off x="2971800" y="1557126"/>
            <a:ext cx="685800" cy="246221"/>
          </a:xfrm>
          <a:prstGeom prst="rect">
            <a:avLst/>
          </a:prstGeom>
          <a:noFill/>
        </p:spPr>
        <p:txBody>
          <a:bodyPr wrap="square" rtlCol="0">
            <a:spAutoFit/>
          </a:bodyPr>
          <a:lstStyle/>
          <a:p>
            <a:r>
              <a:rPr lang="en-US" sz="1000" dirty="0" smtClean="0">
                <a:solidFill>
                  <a:schemeClr val="bg1"/>
                </a:solidFill>
              </a:rPr>
              <a:t>-13.70%</a:t>
            </a:r>
            <a:endParaRPr lang="en-US" sz="1000" dirty="0">
              <a:solidFill>
                <a:schemeClr val="bg1"/>
              </a:solidFill>
            </a:endParaRPr>
          </a:p>
        </p:txBody>
      </p:sp>
      <p:sp>
        <p:nvSpPr>
          <p:cNvPr id="8" name="TextBox 7"/>
          <p:cNvSpPr txBox="1"/>
          <p:nvPr/>
        </p:nvSpPr>
        <p:spPr>
          <a:xfrm>
            <a:off x="3646714" y="1557126"/>
            <a:ext cx="685800" cy="246221"/>
          </a:xfrm>
          <a:prstGeom prst="rect">
            <a:avLst/>
          </a:prstGeom>
          <a:noFill/>
        </p:spPr>
        <p:txBody>
          <a:bodyPr wrap="square" rtlCol="0">
            <a:spAutoFit/>
          </a:bodyPr>
          <a:lstStyle/>
          <a:p>
            <a:r>
              <a:rPr lang="en-US" sz="1000" dirty="0" smtClean="0">
                <a:solidFill>
                  <a:schemeClr val="bg1"/>
                </a:solidFill>
              </a:rPr>
              <a:t>-10.2%</a:t>
            </a:r>
            <a:endParaRPr lang="en-US" sz="1000" dirty="0">
              <a:solidFill>
                <a:schemeClr val="bg1"/>
              </a:solidFill>
            </a:endParaRPr>
          </a:p>
        </p:txBody>
      </p:sp>
      <p:sp>
        <p:nvSpPr>
          <p:cNvPr id="9" name="TextBox 8"/>
          <p:cNvSpPr txBox="1"/>
          <p:nvPr/>
        </p:nvSpPr>
        <p:spPr>
          <a:xfrm>
            <a:off x="4384765" y="1557127"/>
            <a:ext cx="555172" cy="246221"/>
          </a:xfrm>
          <a:prstGeom prst="rect">
            <a:avLst/>
          </a:prstGeom>
          <a:noFill/>
        </p:spPr>
        <p:txBody>
          <a:bodyPr wrap="square" rtlCol="0">
            <a:spAutoFit/>
          </a:bodyPr>
          <a:lstStyle/>
          <a:p>
            <a:r>
              <a:rPr lang="en-US" sz="1000" dirty="0" smtClean="0">
                <a:solidFill>
                  <a:schemeClr val="bg1"/>
                </a:solidFill>
              </a:rPr>
              <a:t>-3.6%</a:t>
            </a:r>
            <a:endParaRPr lang="en-US" sz="1000" dirty="0">
              <a:solidFill>
                <a:schemeClr val="bg1"/>
              </a:solidFill>
            </a:endParaRPr>
          </a:p>
        </p:txBody>
      </p:sp>
      <p:sp>
        <p:nvSpPr>
          <p:cNvPr id="10" name="TextBox 9"/>
          <p:cNvSpPr txBox="1"/>
          <p:nvPr/>
        </p:nvSpPr>
        <p:spPr>
          <a:xfrm>
            <a:off x="5070565" y="1557128"/>
            <a:ext cx="566058" cy="246221"/>
          </a:xfrm>
          <a:prstGeom prst="rect">
            <a:avLst/>
          </a:prstGeom>
          <a:noFill/>
        </p:spPr>
        <p:txBody>
          <a:bodyPr wrap="square" rtlCol="0">
            <a:spAutoFit/>
          </a:bodyPr>
          <a:lstStyle/>
          <a:p>
            <a:r>
              <a:rPr lang="en-US" sz="1000" dirty="0" smtClean="0">
                <a:solidFill>
                  <a:schemeClr val="bg1"/>
                </a:solidFill>
              </a:rPr>
              <a:t>+11%</a:t>
            </a:r>
            <a:endParaRPr lang="en-US" sz="1000" dirty="0">
              <a:solidFill>
                <a:schemeClr val="bg1"/>
              </a:solidFill>
            </a:endParaRPr>
          </a:p>
        </p:txBody>
      </p:sp>
      <p:sp>
        <p:nvSpPr>
          <p:cNvPr id="11" name="TextBox 10"/>
          <p:cNvSpPr txBox="1"/>
          <p:nvPr/>
        </p:nvSpPr>
        <p:spPr>
          <a:xfrm>
            <a:off x="5682342" y="1561686"/>
            <a:ext cx="685800" cy="246221"/>
          </a:xfrm>
          <a:prstGeom prst="rect">
            <a:avLst/>
          </a:prstGeom>
          <a:noFill/>
        </p:spPr>
        <p:txBody>
          <a:bodyPr wrap="square" rtlCol="0">
            <a:spAutoFit/>
          </a:bodyPr>
          <a:lstStyle/>
          <a:p>
            <a:r>
              <a:rPr lang="en-US" sz="1000" dirty="0" smtClean="0">
                <a:solidFill>
                  <a:schemeClr val="bg1"/>
                </a:solidFill>
              </a:rPr>
              <a:t>+15.7%</a:t>
            </a:r>
            <a:endParaRPr lang="en-US" sz="1000" dirty="0">
              <a:solidFill>
                <a:schemeClr val="bg1"/>
              </a:solidFill>
            </a:endParaRPr>
          </a:p>
        </p:txBody>
      </p:sp>
      <p:sp>
        <p:nvSpPr>
          <p:cNvPr id="12" name="TextBox 11"/>
          <p:cNvSpPr txBox="1"/>
          <p:nvPr/>
        </p:nvSpPr>
        <p:spPr>
          <a:xfrm>
            <a:off x="6423115" y="1557129"/>
            <a:ext cx="578030" cy="246221"/>
          </a:xfrm>
          <a:prstGeom prst="rect">
            <a:avLst/>
          </a:prstGeom>
          <a:noFill/>
        </p:spPr>
        <p:txBody>
          <a:bodyPr wrap="square" rtlCol="0">
            <a:spAutoFit/>
          </a:bodyPr>
          <a:lstStyle/>
          <a:p>
            <a:r>
              <a:rPr lang="en-US" sz="1000" dirty="0" smtClean="0">
                <a:solidFill>
                  <a:schemeClr val="bg1"/>
                </a:solidFill>
              </a:rPr>
              <a:t>+5.6%</a:t>
            </a:r>
            <a:endParaRPr lang="en-US" sz="1000" dirty="0">
              <a:solidFill>
                <a:schemeClr val="bg1"/>
              </a:solidFill>
            </a:endParaRPr>
          </a:p>
        </p:txBody>
      </p:sp>
      <p:sp>
        <p:nvSpPr>
          <p:cNvPr id="13" name="TextBox 12"/>
          <p:cNvSpPr txBox="1"/>
          <p:nvPr/>
        </p:nvSpPr>
        <p:spPr>
          <a:xfrm>
            <a:off x="7084149" y="1557130"/>
            <a:ext cx="578030" cy="246221"/>
          </a:xfrm>
          <a:prstGeom prst="rect">
            <a:avLst/>
          </a:prstGeom>
          <a:noFill/>
        </p:spPr>
        <p:txBody>
          <a:bodyPr wrap="square" rtlCol="0">
            <a:spAutoFit/>
          </a:bodyPr>
          <a:lstStyle/>
          <a:p>
            <a:r>
              <a:rPr lang="en-US" sz="1000" dirty="0" smtClean="0">
                <a:solidFill>
                  <a:schemeClr val="bg1"/>
                </a:solidFill>
              </a:rPr>
              <a:t>+6.6%</a:t>
            </a:r>
            <a:endParaRPr lang="en-US" sz="1000" dirty="0">
              <a:solidFill>
                <a:schemeClr val="bg1"/>
              </a:solidFill>
            </a:endParaRPr>
          </a:p>
        </p:txBody>
      </p:sp>
      <p:sp>
        <p:nvSpPr>
          <p:cNvPr id="14" name="TextBox 13"/>
          <p:cNvSpPr txBox="1"/>
          <p:nvPr/>
        </p:nvSpPr>
        <p:spPr>
          <a:xfrm>
            <a:off x="7772400" y="1557130"/>
            <a:ext cx="564970" cy="246221"/>
          </a:xfrm>
          <a:prstGeom prst="rect">
            <a:avLst/>
          </a:prstGeom>
          <a:noFill/>
        </p:spPr>
        <p:txBody>
          <a:bodyPr wrap="square" rtlCol="0">
            <a:spAutoFit/>
          </a:bodyPr>
          <a:lstStyle/>
          <a:p>
            <a:r>
              <a:rPr lang="en-US" sz="1000" dirty="0" smtClean="0">
                <a:solidFill>
                  <a:schemeClr val="bg1"/>
                </a:solidFill>
              </a:rPr>
              <a:t>+5.1%</a:t>
            </a:r>
            <a:endParaRPr lang="en-US" sz="1000" dirty="0">
              <a:solidFill>
                <a:schemeClr val="bg1"/>
              </a:solidFill>
            </a:endParaRPr>
          </a:p>
        </p:txBody>
      </p:sp>
    </p:spTree>
    <p:extLst>
      <p:ext uri="{BB962C8B-B14F-4D97-AF65-F5344CB8AC3E}">
        <p14:creationId xmlns:p14="http://schemas.microsoft.com/office/powerpoint/2010/main" val="37299688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286000"/>
            <a:ext cx="7315200" cy="2362200"/>
          </a:xfrm>
          <a:prstGeom prst="rect">
            <a:avLst/>
          </a:prstGeom>
          <a:solidFill>
            <a:srgbClr val="101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4294967295"/>
          </p:nvPr>
        </p:nvSpPr>
        <p:spPr>
          <a:xfrm>
            <a:off x="457200" y="990600"/>
            <a:ext cx="8229600" cy="5029200"/>
          </a:xfrm>
        </p:spPr>
        <p:txBody>
          <a:bodyPr>
            <a:normAutofit/>
          </a:bodyPr>
          <a:lstStyle/>
          <a:p>
            <a:pPr marL="0" indent="0">
              <a:buNone/>
            </a:pPr>
            <a:r>
              <a:rPr lang="en-US" sz="1600" i="1" dirty="0" smtClean="0"/>
              <a:t>“The single largest contributor to the increase in charitable giving in 2014 was an increase of $13.88 billion in giving by individuals – 58% of the total giving increase.”</a:t>
            </a:r>
            <a:br>
              <a:rPr lang="en-US" sz="1600" i="1" dirty="0" smtClean="0"/>
            </a:br>
            <a:endParaRPr lang="en-US" sz="1600" i="1" dirty="0" smtClean="0"/>
          </a:p>
          <a:p>
            <a:pPr marL="0" indent="0">
              <a:buNone/>
            </a:pPr>
            <a:endParaRPr lang="en-US" sz="1600" dirty="0" smtClean="0"/>
          </a:p>
          <a:p>
            <a:pPr marL="682625" lvl="3" indent="0">
              <a:buNone/>
            </a:pPr>
            <a:endParaRPr lang="en-US" sz="1600" dirty="0" smtClean="0">
              <a:solidFill>
                <a:schemeClr val="bg1"/>
              </a:solidFill>
            </a:endParaRPr>
          </a:p>
          <a:p>
            <a:pPr marL="682625" lvl="3" indent="0">
              <a:buNone/>
            </a:pPr>
            <a:r>
              <a:rPr lang="en-US" sz="1600" dirty="0" smtClean="0">
                <a:solidFill>
                  <a:schemeClr val="bg1"/>
                </a:solidFill>
              </a:rPr>
              <a:t>Giving to </a:t>
            </a:r>
            <a:r>
              <a:rPr lang="en-US" sz="1600" b="1" dirty="0" smtClean="0">
                <a:solidFill>
                  <a:schemeClr val="bg1"/>
                </a:solidFill>
              </a:rPr>
              <a:t>public-society benefit </a:t>
            </a:r>
            <a:r>
              <a:rPr lang="en-US" sz="1600" dirty="0" smtClean="0">
                <a:solidFill>
                  <a:schemeClr val="bg1"/>
                </a:solidFill>
              </a:rPr>
              <a:t>is up 5.1% YOY</a:t>
            </a:r>
          </a:p>
          <a:p>
            <a:pPr marL="1023938" lvl="3" indent="-225425" defTabSz="341313">
              <a:buFont typeface="Arial" panose="020B0604020202020204" pitchFamily="34" charset="0"/>
              <a:buChar char="•"/>
            </a:pPr>
            <a:r>
              <a:rPr lang="en-US" sz="1600" dirty="0">
                <a:solidFill>
                  <a:schemeClr val="bg1"/>
                </a:solidFill>
              </a:rPr>
              <a:t>	</a:t>
            </a:r>
            <a:r>
              <a:rPr lang="en-US" sz="1600" b="1" dirty="0" smtClean="0">
                <a:solidFill>
                  <a:schemeClr val="bg1"/>
                </a:solidFill>
              </a:rPr>
              <a:t>48.87% </a:t>
            </a:r>
            <a:r>
              <a:rPr lang="en-US" sz="1600" dirty="0" smtClean="0">
                <a:solidFill>
                  <a:schemeClr val="bg1"/>
                </a:solidFill>
              </a:rPr>
              <a:t>cumulative return over the last 10 years. </a:t>
            </a:r>
          </a:p>
          <a:p>
            <a:pPr marL="1023938" lvl="3" indent="-225425" defTabSz="341313">
              <a:buFont typeface="Arial" panose="020B0604020202020204" pitchFamily="34" charset="0"/>
              <a:buChar char="•"/>
            </a:pPr>
            <a:r>
              <a:rPr lang="en-US" sz="1600" dirty="0">
                <a:solidFill>
                  <a:schemeClr val="bg1"/>
                </a:solidFill>
              </a:rPr>
              <a:t>	</a:t>
            </a:r>
            <a:r>
              <a:rPr lang="en-US" sz="1600" dirty="0" smtClean="0">
                <a:solidFill>
                  <a:schemeClr val="bg1"/>
                </a:solidFill>
              </a:rPr>
              <a:t>4.56% average annual return over the last 10 years.</a:t>
            </a:r>
          </a:p>
          <a:p>
            <a:pPr marL="682625" lvl="3" indent="0">
              <a:buNone/>
            </a:pPr>
            <a:endParaRPr lang="en-US" sz="1600" dirty="0">
              <a:solidFill>
                <a:schemeClr val="bg1"/>
              </a:solidFill>
            </a:endParaRPr>
          </a:p>
          <a:p>
            <a:pPr marL="682625" lvl="3" indent="0">
              <a:buNone/>
            </a:pPr>
            <a:r>
              <a:rPr lang="en-US" sz="1600" dirty="0" smtClean="0">
                <a:solidFill>
                  <a:schemeClr val="bg1"/>
                </a:solidFill>
              </a:rPr>
              <a:t>Giving by </a:t>
            </a:r>
            <a:r>
              <a:rPr lang="en-US" sz="1600" b="1" dirty="0" smtClean="0">
                <a:solidFill>
                  <a:schemeClr val="bg1"/>
                </a:solidFill>
              </a:rPr>
              <a:t>individuals</a:t>
            </a:r>
            <a:r>
              <a:rPr lang="en-US" sz="1600" dirty="0" smtClean="0">
                <a:solidFill>
                  <a:schemeClr val="bg1"/>
                </a:solidFill>
              </a:rPr>
              <a:t> is up 7.1% YOY</a:t>
            </a:r>
          </a:p>
          <a:p>
            <a:pPr marL="1085850" lvl="3" indent="-285750" defTabSz="271463">
              <a:buFont typeface="Arial" panose="020B0604020202020204" pitchFamily="34" charset="0"/>
              <a:buChar char="•"/>
            </a:pPr>
            <a:r>
              <a:rPr lang="en-US" sz="1600" dirty="0">
                <a:solidFill>
                  <a:schemeClr val="bg1"/>
                </a:solidFill>
              </a:rPr>
              <a:t>	</a:t>
            </a:r>
            <a:r>
              <a:rPr lang="en-US" sz="1600" b="1" dirty="0" smtClean="0">
                <a:solidFill>
                  <a:schemeClr val="bg1"/>
                </a:solidFill>
              </a:rPr>
              <a:t>268.97% </a:t>
            </a:r>
            <a:r>
              <a:rPr lang="en-US" sz="1600" dirty="0" smtClean="0">
                <a:solidFill>
                  <a:schemeClr val="bg1"/>
                </a:solidFill>
              </a:rPr>
              <a:t>cumulative return over the last 10 years.</a:t>
            </a:r>
          </a:p>
          <a:p>
            <a:pPr marL="1085850" lvl="3" indent="-285750" defTabSz="271463">
              <a:buFont typeface="Arial" panose="020B0604020202020204" pitchFamily="34" charset="0"/>
              <a:buChar char="•"/>
            </a:pPr>
            <a:r>
              <a:rPr lang="en-US" sz="1600" dirty="0">
                <a:solidFill>
                  <a:schemeClr val="bg1"/>
                </a:solidFill>
              </a:rPr>
              <a:t>	</a:t>
            </a:r>
            <a:r>
              <a:rPr lang="en-US" sz="1600" dirty="0" smtClean="0">
                <a:solidFill>
                  <a:schemeClr val="bg1"/>
                </a:solidFill>
              </a:rPr>
              <a:t>16.14% average annual return over the last 10 years.</a:t>
            </a:r>
          </a:p>
          <a:p>
            <a:endParaRPr lang="en-US" sz="1600" dirty="0"/>
          </a:p>
          <a:p>
            <a:pPr marL="0" indent="0">
              <a:buNone/>
            </a:pPr>
            <a:endParaRPr lang="en-US" sz="1600" dirty="0" smtClean="0"/>
          </a:p>
          <a:p>
            <a:pPr marL="0" indent="0">
              <a:buNone/>
            </a:pPr>
            <a:r>
              <a:rPr lang="en-US" sz="1600" dirty="0" smtClean="0"/>
              <a:t>In the last 10 years, charitable giving has increased by 39%, resulting in $98 billion. </a:t>
            </a:r>
          </a:p>
          <a:p>
            <a:endParaRPr lang="en-US" dirty="0"/>
          </a:p>
          <a:p>
            <a:endParaRPr lang="en-US" dirty="0" smtClean="0"/>
          </a:p>
          <a:p>
            <a:endParaRPr lang="en-US" dirty="0"/>
          </a:p>
          <a:p>
            <a:endParaRPr lang="en-US" dirty="0"/>
          </a:p>
        </p:txBody>
      </p:sp>
      <p:sp>
        <p:nvSpPr>
          <p:cNvPr id="3" name="Title 2"/>
          <p:cNvSpPr>
            <a:spLocks noGrp="1"/>
          </p:cNvSpPr>
          <p:nvPr>
            <p:ph type="title" idx="4294967295"/>
          </p:nvPr>
        </p:nvSpPr>
        <p:spPr>
          <a:xfrm>
            <a:off x="457200" y="274638"/>
            <a:ext cx="8229600" cy="563562"/>
          </a:xfrm>
        </p:spPr>
        <p:txBody>
          <a:bodyPr/>
          <a:lstStyle/>
          <a:p>
            <a:r>
              <a:rPr lang="en-US" dirty="0" smtClean="0"/>
              <a:t>Observations </a:t>
            </a:r>
            <a:endParaRPr lang="en-US" dirty="0"/>
          </a:p>
        </p:txBody>
      </p:sp>
    </p:spTree>
    <p:extLst>
      <p:ext uri="{BB962C8B-B14F-4D97-AF65-F5344CB8AC3E}">
        <p14:creationId xmlns:p14="http://schemas.microsoft.com/office/powerpoint/2010/main" val="1259071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4294967295"/>
            <p:extLst>
              <p:ext uri="{D42A27DB-BD31-4B8C-83A1-F6EECF244321}">
                <p14:modId xmlns:p14="http://schemas.microsoft.com/office/powerpoint/2010/main" val="758289347"/>
              </p:ext>
            </p:extLst>
          </p:nvPr>
        </p:nvGraphicFramePr>
        <p:xfrm>
          <a:off x="457200" y="1600200"/>
          <a:ext cx="8229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idx="4294967295"/>
          </p:nvPr>
        </p:nvSpPr>
        <p:spPr>
          <a:xfrm>
            <a:off x="457200" y="381000"/>
            <a:ext cx="8229600" cy="563562"/>
          </a:xfrm>
        </p:spPr>
        <p:txBody>
          <a:bodyPr>
            <a:normAutofit fontScale="90000"/>
          </a:bodyPr>
          <a:lstStyle/>
          <a:p>
            <a:r>
              <a:rPr lang="en-US" dirty="0" smtClean="0"/>
              <a:t>Single Largest Contributor in Charitable Giving: Individuals</a:t>
            </a:r>
            <a:endParaRPr lang="en-US" dirty="0"/>
          </a:p>
        </p:txBody>
      </p:sp>
      <p:sp>
        <p:nvSpPr>
          <p:cNvPr id="4" name="TextBox 3"/>
          <p:cNvSpPr txBox="1"/>
          <p:nvPr/>
        </p:nvSpPr>
        <p:spPr>
          <a:xfrm>
            <a:off x="448056" y="6096000"/>
            <a:ext cx="5181600" cy="461665"/>
          </a:xfrm>
          <a:prstGeom prst="rect">
            <a:avLst/>
          </a:prstGeom>
          <a:noFill/>
        </p:spPr>
        <p:txBody>
          <a:bodyPr wrap="square" rtlCol="0">
            <a:spAutoFit/>
          </a:bodyPr>
          <a:lstStyle/>
          <a:p>
            <a:r>
              <a:rPr lang="en-US" sz="2400" b="1" dirty="0" smtClean="0">
                <a:solidFill>
                  <a:srgbClr val="10167F"/>
                </a:solidFill>
              </a:rPr>
              <a:t>Total: $358.38 Billion</a:t>
            </a:r>
            <a:endParaRPr lang="en-US" sz="2400" b="1" dirty="0">
              <a:solidFill>
                <a:srgbClr val="10167F"/>
              </a:solidFill>
            </a:endParaRPr>
          </a:p>
        </p:txBody>
      </p:sp>
    </p:spTree>
    <p:extLst>
      <p:ext uri="{BB962C8B-B14F-4D97-AF65-F5344CB8AC3E}">
        <p14:creationId xmlns:p14="http://schemas.microsoft.com/office/powerpoint/2010/main" val="585442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81000" y="274638"/>
            <a:ext cx="8229600" cy="563562"/>
          </a:xfrm>
        </p:spPr>
        <p:txBody>
          <a:bodyPr/>
          <a:lstStyle/>
          <a:p>
            <a:r>
              <a:rPr lang="en-US" dirty="0" smtClean="0"/>
              <a:t>United Way Worldwide: 10-Year Trend</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398910466"/>
              </p:ext>
            </p:extLst>
          </p:nvPr>
        </p:nvGraphicFramePr>
        <p:xfrm>
          <a:off x="558800" y="1066800"/>
          <a:ext cx="7874000" cy="472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14955451"/>
      </p:ext>
    </p:extLst>
  </p:cSld>
  <p:clrMapOvr>
    <a:masterClrMapping/>
  </p:clrMapOvr>
</p:sld>
</file>

<file path=ppt/theme/theme1.xml><?xml version="1.0" encoding="utf-8"?>
<a:theme xmlns:a="http://schemas.openxmlformats.org/drawingml/2006/main" name="PPT - Light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W Brand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 Light Blue" id="{736ED103-B6C9-41BF-B144-86DD5F6161EA}" vid="{D24F2C5D-8209-4EDC-9F98-64FA6D762C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PPT - Light Blue</Template>
  <TotalTime>9399</TotalTime>
  <Words>2512</Words>
  <Application>Microsoft Office PowerPoint</Application>
  <PresentationFormat>On-screen Show (4:3)</PresentationFormat>
  <Paragraphs>458</Paragraphs>
  <Slides>29</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Courier New</vt:lpstr>
      <vt:lpstr>Times New Roman</vt:lpstr>
      <vt:lpstr>Wingdings</vt:lpstr>
      <vt:lpstr>PPT - Light Blue</vt:lpstr>
      <vt:lpstr>PowerPoint Presentation</vt:lpstr>
      <vt:lpstr>PowerPoint Presentation</vt:lpstr>
      <vt:lpstr>Leadership &amp; Major Gifts continue to fuel revenue growth</vt:lpstr>
      <vt:lpstr>Total Charitable Giving: 2004 – 2014 </vt:lpstr>
      <vt:lpstr>PowerPoint Presentation</vt:lpstr>
      <vt:lpstr>Public-Society Benefit</vt:lpstr>
      <vt:lpstr>Observations </vt:lpstr>
      <vt:lpstr>Single Largest Contributor in Charitable Giving: Individuals</vt:lpstr>
      <vt:lpstr>United Way Worldwide: 10-Year Trend</vt:lpstr>
      <vt:lpstr>United Way Worldwide: 10-Year Trend (cont’d)</vt:lpstr>
      <vt:lpstr>Current Tocqueville Members  in Pennsylvania</vt:lpstr>
      <vt:lpstr>The potential is there. Understand it.</vt:lpstr>
      <vt:lpstr>Identify your “Giving Potential” or “Achievability”</vt:lpstr>
      <vt:lpstr>PowerPoint Presentation</vt:lpstr>
      <vt:lpstr>PowerPoint Presentation</vt:lpstr>
      <vt:lpstr>PowerPoint Presentation</vt:lpstr>
      <vt:lpstr>PowerPoint Presentation</vt:lpstr>
      <vt:lpstr>LESSON 3: CREATE VALUE</vt:lpstr>
      <vt:lpstr>PowerPoint Presentation</vt:lpstr>
      <vt:lpstr>PowerPoint Presentation</vt:lpstr>
      <vt:lpstr>Game-Changers</vt:lpstr>
      <vt:lpstr>No excuses! </vt:lpstr>
      <vt:lpstr>PowerPoint Presentation</vt:lpstr>
      <vt:lpstr> Back to the Basics: The 5 C’s …</vt:lpstr>
      <vt:lpstr>Successes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Hurd</dc:creator>
  <cp:lastModifiedBy>Kelly Gooley</cp:lastModifiedBy>
  <cp:revision>235</cp:revision>
  <cp:lastPrinted>2016-06-06T13:27:26Z</cp:lastPrinted>
  <dcterms:created xsi:type="dcterms:W3CDTF">2015-10-01T20:48:16Z</dcterms:created>
  <dcterms:modified xsi:type="dcterms:W3CDTF">2016-06-14T13:22:50Z</dcterms:modified>
</cp:coreProperties>
</file>