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9"/>
  </p:notesMasterIdLst>
  <p:handoutMasterIdLst>
    <p:handoutMasterId r:id="rId20"/>
  </p:handoutMasterIdLst>
  <p:sldIdLst>
    <p:sldId id="355" r:id="rId2"/>
    <p:sldId id="356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49" r:id="rId11"/>
    <p:sldId id="386" r:id="rId12"/>
    <p:sldId id="351" r:id="rId13"/>
    <p:sldId id="384" r:id="rId14"/>
    <p:sldId id="385" r:id="rId15"/>
    <p:sldId id="362" r:id="rId16"/>
    <p:sldId id="387" r:id="rId17"/>
    <p:sldId id="306" r:id="rId18"/>
  </p:sldIdLst>
  <p:sldSz cx="9144000" cy="6858000" type="screen4x3"/>
  <p:notesSz cx="7023100" cy="93091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7AA"/>
    <a:srgbClr val="F0E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6" autoAdjust="0"/>
    <p:restoredTop sz="63165" autoAdjust="0"/>
  </p:normalViewPr>
  <p:slideViewPr>
    <p:cSldViewPr snapToGrid="0">
      <p:cViewPr varScale="1">
        <p:scale>
          <a:sx n="51" d="100"/>
          <a:sy n="51" d="100"/>
        </p:scale>
        <p:origin x="161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05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831D2E-5A6C-4F73-BB5B-D49683F63B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C9608D-4DB1-4209-BAFF-5B43A8AA3ABA}">
      <dgm:prSet phldrT="[Text]" custT="1"/>
      <dgm:spPr/>
      <dgm:t>
        <a:bodyPr/>
        <a:lstStyle/>
        <a:p>
          <a:r>
            <a:rPr lang="en-US" sz="2000" b="1" dirty="0" smtClean="0"/>
            <a:t>1. Robust volunteer engagement in workplace and </a:t>
          </a:r>
          <a:br>
            <a:rPr lang="en-US" sz="2000" b="1" dirty="0" smtClean="0"/>
          </a:br>
          <a:r>
            <a:rPr lang="en-US" sz="2000" b="1" dirty="0" smtClean="0"/>
            <a:t>Major Gifts / Tocqueville fundraising</a:t>
          </a:r>
          <a:br>
            <a:rPr lang="en-US" sz="2000" b="1" dirty="0" smtClean="0"/>
          </a:br>
          <a:endParaRPr lang="en-US" sz="2000" b="1" dirty="0"/>
        </a:p>
      </dgm:t>
    </dgm:pt>
    <dgm:pt modelId="{4B2D428E-07B9-495E-89F7-4BF82153CDF5}" type="parTrans" cxnId="{09CE838E-FE7C-4058-B1FF-D26B2677D8A6}">
      <dgm:prSet/>
      <dgm:spPr/>
      <dgm:t>
        <a:bodyPr/>
        <a:lstStyle/>
        <a:p>
          <a:endParaRPr lang="en-US" b="1"/>
        </a:p>
      </dgm:t>
    </dgm:pt>
    <dgm:pt modelId="{BB52A1B1-34A1-4B15-9DAB-482968011E34}" type="sibTrans" cxnId="{09CE838E-FE7C-4058-B1FF-D26B2677D8A6}">
      <dgm:prSet/>
      <dgm:spPr/>
      <dgm:t>
        <a:bodyPr/>
        <a:lstStyle/>
        <a:p>
          <a:endParaRPr lang="en-US" b="1"/>
        </a:p>
      </dgm:t>
    </dgm:pt>
    <dgm:pt modelId="{376C1D81-773C-45C7-A257-61B006920BF7}">
      <dgm:prSet custT="1"/>
      <dgm:spPr>
        <a:solidFill>
          <a:schemeClr val="accent5"/>
        </a:solidFill>
      </dgm:spPr>
      <dgm:t>
        <a:bodyPr/>
        <a:lstStyle/>
        <a:p>
          <a:r>
            <a:rPr lang="en-US" sz="2000" b="1" dirty="0" smtClean="0"/>
            <a:t>2. Balancing top line (CYS) with Resources Under Management (RUM) and adept at incorporating donors / public sector / companies who designate</a:t>
          </a:r>
        </a:p>
      </dgm:t>
    </dgm:pt>
    <dgm:pt modelId="{FA1FFBD2-DC23-4044-AB99-3ED11858CCD7}" type="parTrans" cxnId="{BD74E14B-6E58-44FB-82FF-99F5D1B8B7B5}">
      <dgm:prSet/>
      <dgm:spPr/>
      <dgm:t>
        <a:bodyPr/>
        <a:lstStyle/>
        <a:p>
          <a:endParaRPr lang="en-US" b="1"/>
        </a:p>
      </dgm:t>
    </dgm:pt>
    <dgm:pt modelId="{92777E98-CF9C-4C11-A289-C9971E7EAD57}" type="sibTrans" cxnId="{BD74E14B-6E58-44FB-82FF-99F5D1B8B7B5}">
      <dgm:prSet/>
      <dgm:spPr/>
      <dgm:t>
        <a:bodyPr/>
        <a:lstStyle/>
        <a:p>
          <a:endParaRPr lang="en-US" b="1"/>
        </a:p>
      </dgm:t>
    </dgm:pt>
    <dgm:pt modelId="{2F059DC4-5FC6-439C-B932-9A9E91D592E6}">
      <dgm:prSet custT="1"/>
      <dgm:spPr>
        <a:solidFill>
          <a:schemeClr val="accent3"/>
        </a:solidFill>
      </dgm:spPr>
      <dgm:t>
        <a:bodyPr/>
        <a:lstStyle/>
        <a:p>
          <a:r>
            <a:rPr lang="en-US" sz="2000" b="1" dirty="0" smtClean="0"/>
            <a:t>3. Deep relationships with corporate leaders </a:t>
          </a:r>
          <a:br>
            <a:rPr lang="en-US" sz="2000" b="1" dirty="0" smtClean="0"/>
          </a:br>
          <a:endParaRPr lang="en-US" sz="2000" b="1" dirty="0" smtClean="0"/>
        </a:p>
      </dgm:t>
    </dgm:pt>
    <dgm:pt modelId="{F72E5F04-EB26-4247-B5A0-7B41F7843A28}" type="parTrans" cxnId="{D3BB412C-EC0A-4FF1-8A51-3BA1F42E5FA7}">
      <dgm:prSet/>
      <dgm:spPr/>
      <dgm:t>
        <a:bodyPr/>
        <a:lstStyle/>
        <a:p>
          <a:endParaRPr lang="en-US" b="1"/>
        </a:p>
      </dgm:t>
    </dgm:pt>
    <dgm:pt modelId="{C34D308D-9E61-4661-B82D-3BC032840E08}" type="sibTrans" cxnId="{D3BB412C-EC0A-4FF1-8A51-3BA1F42E5FA7}">
      <dgm:prSet/>
      <dgm:spPr/>
      <dgm:t>
        <a:bodyPr/>
        <a:lstStyle/>
        <a:p>
          <a:endParaRPr lang="en-US" b="1"/>
        </a:p>
      </dgm:t>
    </dgm:pt>
    <dgm:pt modelId="{87AB1492-4AF6-4C8A-9154-C6EEEEB62063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1" dirty="0" smtClean="0"/>
            <a:t>4. Ability to unbundle impact agenda into products and causes donors want to invest in</a:t>
          </a:r>
        </a:p>
      </dgm:t>
    </dgm:pt>
    <dgm:pt modelId="{700D366B-A120-45B5-A5D6-FC985C7ED6E8}" type="parTrans" cxnId="{E2CA3B99-2A3C-417A-B3B7-FDE1507E601E}">
      <dgm:prSet/>
      <dgm:spPr/>
      <dgm:t>
        <a:bodyPr/>
        <a:lstStyle/>
        <a:p>
          <a:endParaRPr lang="en-US" b="1"/>
        </a:p>
      </dgm:t>
    </dgm:pt>
    <dgm:pt modelId="{0A0B9A0D-83A7-461D-960E-2B5625634887}" type="sibTrans" cxnId="{E2CA3B99-2A3C-417A-B3B7-FDE1507E601E}">
      <dgm:prSet/>
      <dgm:spPr/>
      <dgm:t>
        <a:bodyPr/>
        <a:lstStyle/>
        <a:p>
          <a:endParaRPr lang="en-US" b="1"/>
        </a:p>
      </dgm:t>
    </dgm:pt>
    <dgm:pt modelId="{9DCDFDDA-8451-45D4-8AE8-91B15DAC74EF}">
      <dgm:prSet custT="1"/>
      <dgm:spPr/>
      <dgm:t>
        <a:bodyPr/>
        <a:lstStyle/>
        <a:p>
          <a:r>
            <a:rPr lang="en-US" sz="2000" b="1" dirty="0" smtClean="0"/>
            <a:t>5. Knowledgeable CEO / Board in United Way practices and accompanying accountability  </a:t>
          </a:r>
        </a:p>
      </dgm:t>
    </dgm:pt>
    <dgm:pt modelId="{7CC7D601-639A-4CCE-A526-2D885DA1104F}" type="parTrans" cxnId="{D4E43B12-B0C1-49B2-B57A-4AD042D3FC5C}">
      <dgm:prSet/>
      <dgm:spPr/>
      <dgm:t>
        <a:bodyPr/>
        <a:lstStyle/>
        <a:p>
          <a:endParaRPr lang="en-US" b="1"/>
        </a:p>
      </dgm:t>
    </dgm:pt>
    <dgm:pt modelId="{486FEBF0-735A-483A-8141-5E40B5A754E2}" type="sibTrans" cxnId="{D4E43B12-B0C1-49B2-B57A-4AD042D3FC5C}">
      <dgm:prSet/>
      <dgm:spPr/>
      <dgm:t>
        <a:bodyPr/>
        <a:lstStyle/>
        <a:p>
          <a:endParaRPr lang="en-US" b="1"/>
        </a:p>
      </dgm:t>
    </dgm:pt>
    <dgm:pt modelId="{C47E094B-A480-4343-8262-B9217E09F5B6}" type="pres">
      <dgm:prSet presAssocID="{25831D2E-5A6C-4F73-BB5B-D49683F63B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B26181-B1D2-47A5-99EC-55251340AB8E}" type="pres">
      <dgm:prSet presAssocID="{68C9608D-4DB1-4209-BAFF-5B43A8AA3AB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AD100-937B-4D80-96E0-57463A4C5820}" type="pres">
      <dgm:prSet presAssocID="{BB52A1B1-34A1-4B15-9DAB-482968011E34}" presName="spacer" presStyleCnt="0"/>
      <dgm:spPr/>
    </dgm:pt>
    <dgm:pt modelId="{C9B4B987-89F1-4D03-A281-C5659A3331DD}" type="pres">
      <dgm:prSet presAssocID="{376C1D81-773C-45C7-A257-61B006920BF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2E24E-F83A-4894-A519-E2AEA29585CB}" type="pres">
      <dgm:prSet presAssocID="{92777E98-CF9C-4C11-A289-C9971E7EAD57}" presName="spacer" presStyleCnt="0"/>
      <dgm:spPr/>
    </dgm:pt>
    <dgm:pt modelId="{313B8FF1-1230-43F1-8894-D7A08B2C778E}" type="pres">
      <dgm:prSet presAssocID="{2F059DC4-5FC6-439C-B932-9A9E91D592E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D2E06-D8BD-49B7-B7BE-40E327D5165F}" type="pres">
      <dgm:prSet presAssocID="{C34D308D-9E61-4661-B82D-3BC032840E08}" presName="spacer" presStyleCnt="0"/>
      <dgm:spPr/>
    </dgm:pt>
    <dgm:pt modelId="{40C32BD3-8B01-425A-8ACB-1D81849075FB}" type="pres">
      <dgm:prSet presAssocID="{87AB1492-4AF6-4C8A-9154-C6EEEEB6206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166CA-C1F4-41D5-939D-A051DA5730D8}" type="pres">
      <dgm:prSet presAssocID="{0A0B9A0D-83A7-461D-960E-2B5625634887}" presName="spacer" presStyleCnt="0"/>
      <dgm:spPr/>
    </dgm:pt>
    <dgm:pt modelId="{0B6E56EA-7C06-47A1-9A10-FA2A0DB10F4D}" type="pres">
      <dgm:prSet presAssocID="{9DCDFDDA-8451-45D4-8AE8-91B15DAC74E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989A17-F6A2-4959-B043-C8D941A69313}" type="presOf" srcId="{376C1D81-773C-45C7-A257-61B006920BF7}" destId="{C9B4B987-89F1-4D03-A281-C5659A3331DD}" srcOrd="0" destOrd="0" presId="urn:microsoft.com/office/officeart/2005/8/layout/vList2"/>
    <dgm:cxn modelId="{D3BB412C-EC0A-4FF1-8A51-3BA1F42E5FA7}" srcId="{25831D2E-5A6C-4F73-BB5B-D49683F63B9A}" destId="{2F059DC4-5FC6-439C-B932-9A9E91D592E6}" srcOrd="2" destOrd="0" parTransId="{F72E5F04-EB26-4247-B5A0-7B41F7843A28}" sibTransId="{C34D308D-9E61-4661-B82D-3BC032840E08}"/>
    <dgm:cxn modelId="{0D7D4084-96D0-4E72-8ED9-75B3386F8A99}" type="presOf" srcId="{68C9608D-4DB1-4209-BAFF-5B43A8AA3ABA}" destId="{41B26181-B1D2-47A5-99EC-55251340AB8E}" srcOrd="0" destOrd="0" presId="urn:microsoft.com/office/officeart/2005/8/layout/vList2"/>
    <dgm:cxn modelId="{03386ACB-B979-4275-8EB1-6F9566EE5D60}" type="presOf" srcId="{2F059DC4-5FC6-439C-B932-9A9E91D592E6}" destId="{313B8FF1-1230-43F1-8894-D7A08B2C778E}" srcOrd="0" destOrd="0" presId="urn:microsoft.com/office/officeart/2005/8/layout/vList2"/>
    <dgm:cxn modelId="{D4E43B12-B0C1-49B2-B57A-4AD042D3FC5C}" srcId="{25831D2E-5A6C-4F73-BB5B-D49683F63B9A}" destId="{9DCDFDDA-8451-45D4-8AE8-91B15DAC74EF}" srcOrd="4" destOrd="0" parTransId="{7CC7D601-639A-4CCE-A526-2D885DA1104F}" sibTransId="{486FEBF0-735A-483A-8141-5E40B5A754E2}"/>
    <dgm:cxn modelId="{E2CA3B99-2A3C-417A-B3B7-FDE1507E601E}" srcId="{25831D2E-5A6C-4F73-BB5B-D49683F63B9A}" destId="{87AB1492-4AF6-4C8A-9154-C6EEEEB62063}" srcOrd="3" destOrd="0" parTransId="{700D366B-A120-45B5-A5D6-FC985C7ED6E8}" sibTransId="{0A0B9A0D-83A7-461D-960E-2B5625634887}"/>
    <dgm:cxn modelId="{09CE838E-FE7C-4058-B1FF-D26B2677D8A6}" srcId="{25831D2E-5A6C-4F73-BB5B-D49683F63B9A}" destId="{68C9608D-4DB1-4209-BAFF-5B43A8AA3ABA}" srcOrd="0" destOrd="0" parTransId="{4B2D428E-07B9-495E-89F7-4BF82153CDF5}" sibTransId="{BB52A1B1-34A1-4B15-9DAB-482968011E34}"/>
    <dgm:cxn modelId="{A8478848-FF37-4543-B934-EF5BB85145D2}" type="presOf" srcId="{9DCDFDDA-8451-45D4-8AE8-91B15DAC74EF}" destId="{0B6E56EA-7C06-47A1-9A10-FA2A0DB10F4D}" srcOrd="0" destOrd="0" presId="urn:microsoft.com/office/officeart/2005/8/layout/vList2"/>
    <dgm:cxn modelId="{F2792DC8-D5B2-4AC6-B53D-745EDF45104C}" type="presOf" srcId="{87AB1492-4AF6-4C8A-9154-C6EEEEB62063}" destId="{40C32BD3-8B01-425A-8ACB-1D81849075FB}" srcOrd="0" destOrd="0" presId="urn:microsoft.com/office/officeart/2005/8/layout/vList2"/>
    <dgm:cxn modelId="{105ED8DB-6825-4314-B083-0482A230FD56}" type="presOf" srcId="{25831D2E-5A6C-4F73-BB5B-D49683F63B9A}" destId="{C47E094B-A480-4343-8262-B9217E09F5B6}" srcOrd="0" destOrd="0" presId="urn:microsoft.com/office/officeart/2005/8/layout/vList2"/>
    <dgm:cxn modelId="{BD74E14B-6E58-44FB-82FF-99F5D1B8B7B5}" srcId="{25831D2E-5A6C-4F73-BB5B-D49683F63B9A}" destId="{376C1D81-773C-45C7-A257-61B006920BF7}" srcOrd="1" destOrd="0" parTransId="{FA1FFBD2-DC23-4044-AB99-3ED11858CCD7}" sibTransId="{92777E98-CF9C-4C11-A289-C9971E7EAD57}"/>
    <dgm:cxn modelId="{C8107F02-1CF9-4E9D-9239-1F53BB3990D6}" type="presParOf" srcId="{C47E094B-A480-4343-8262-B9217E09F5B6}" destId="{41B26181-B1D2-47A5-99EC-55251340AB8E}" srcOrd="0" destOrd="0" presId="urn:microsoft.com/office/officeart/2005/8/layout/vList2"/>
    <dgm:cxn modelId="{6E690919-EE43-459C-AD57-6CCC16BEBBA8}" type="presParOf" srcId="{C47E094B-A480-4343-8262-B9217E09F5B6}" destId="{0D6AD100-937B-4D80-96E0-57463A4C5820}" srcOrd="1" destOrd="0" presId="urn:microsoft.com/office/officeart/2005/8/layout/vList2"/>
    <dgm:cxn modelId="{B5D53A33-FED9-474C-A6D8-2027A1A8B5AF}" type="presParOf" srcId="{C47E094B-A480-4343-8262-B9217E09F5B6}" destId="{C9B4B987-89F1-4D03-A281-C5659A3331DD}" srcOrd="2" destOrd="0" presId="urn:microsoft.com/office/officeart/2005/8/layout/vList2"/>
    <dgm:cxn modelId="{81C2E744-3769-4691-8581-57B68ED0A760}" type="presParOf" srcId="{C47E094B-A480-4343-8262-B9217E09F5B6}" destId="{B312E24E-F83A-4894-A519-E2AEA29585CB}" srcOrd="3" destOrd="0" presId="urn:microsoft.com/office/officeart/2005/8/layout/vList2"/>
    <dgm:cxn modelId="{82F99B83-B4EB-452C-BE95-28EB51767F17}" type="presParOf" srcId="{C47E094B-A480-4343-8262-B9217E09F5B6}" destId="{313B8FF1-1230-43F1-8894-D7A08B2C778E}" srcOrd="4" destOrd="0" presId="urn:microsoft.com/office/officeart/2005/8/layout/vList2"/>
    <dgm:cxn modelId="{9657FC3F-44D7-4899-A51E-D4AD67F52C5B}" type="presParOf" srcId="{C47E094B-A480-4343-8262-B9217E09F5B6}" destId="{1E8D2E06-D8BD-49B7-B7BE-40E327D5165F}" srcOrd="5" destOrd="0" presId="urn:microsoft.com/office/officeart/2005/8/layout/vList2"/>
    <dgm:cxn modelId="{8588B995-A73E-43D3-83C2-087A31421421}" type="presParOf" srcId="{C47E094B-A480-4343-8262-B9217E09F5B6}" destId="{40C32BD3-8B01-425A-8ACB-1D81849075FB}" srcOrd="6" destOrd="0" presId="urn:microsoft.com/office/officeart/2005/8/layout/vList2"/>
    <dgm:cxn modelId="{C2C412C2-B8A9-4C4A-97E1-30A37D07C29E}" type="presParOf" srcId="{C47E094B-A480-4343-8262-B9217E09F5B6}" destId="{DD5166CA-C1F4-41D5-939D-A051DA5730D8}" srcOrd="7" destOrd="0" presId="urn:microsoft.com/office/officeart/2005/8/layout/vList2"/>
    <dgm:cxn modelId="{0761E57D-F53D-4144-998B-D0D25FDB6E63}" type="presParOf" srcId="{C47E094B-A480-4343-8262-B9217E09F5B6}" destId="{0B6E56EA-7C06-47A1-9A10-FA2A0DB10F4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8896EE-EBF6-49EE-A013-620C1381369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8C875A-476D-44C5-A49D-A23E18D4902A}">
      <dgm:prSet phldrT="[Text]"/>
      <dgm:spPr/>
      <dgm:t>
        <a:bodyPr/>
        <a:lstStyle/>
        <a:p>
          <a:r>
            <a:rPr lang="en-US" b="1" dirty="0" smtClean="0"/>
            <a:t>Business Model Explainer</a:t>
          </a:r>
          <a:endParaRPr lang="en-US" b="1" dirty="0"/>
        </a:p>
      </dgm:t>
    </dgm:pt>
    <dgm:pt modelId="{6D7BA2BA-BFB2-4C77-BF14-5A5D06E4B58A}" type="parTrans" cxnId="{1403E02F-0C6F-4BC7-A49C-4F69F0971C97}">
      <dgm:prSet/>
      <dgm:spPr/>
      <dgm:t>
        <a:bodyPr/>
        <a:lstStyle/>
        <a:p>
          <a:endParaRPr lang="en-US"/>
        </a:p>
      </dgm:t>
    </dgm:pt>
    <dgm:pt modelId="{CFB9D161-7990-4D30-A122-A34B9F6D7F3A}" type="sibTrans" cxnId="{1403E02F-0C6F-4BC7-A49C-4F69F0971C97}">
      <dgm:prSet/>
      <dgm:spPr/>
      <dgm:t>
        <a:bodyPr/>
        <a:lstStyle/>
        <a:p>
          <a:endParaRPr lang="en-US"/>
        </a:p>
      </dgm:t>
    </dgm:pt>
    <dgm:pt modelId="{3E512ACE-0243-4FA9-A515-AD2FEE619457}">
      <dgm:prSet phldrT="[Text]"/>
      <dgm:spPr/>
      <dgm:t>
        <a:bodyPr/>
        <a:lstStyle/>
        <a:p>
          <a:r>
            <a:rPr lang="en-US" b="1" dirty="0" smtClean="0"/>
            <a:t>Guided Self-Assessment</a:t>
          </a:r>
          <a:endParaRPr lang="en-US" b="1" dirty="0"/>
        </a:p>
      </dgm:t>
    </dgm:pt>
    <dgm:pt modelId="{9EE1D7B0-B1E0-4734-919C-05088F9462B4}" type="parTrans" cxnId="{3CC02B4C-4850-4CD8-83E3-4A0AF3DCAB3F}">
      <dgm:prSet/>
      <dgm:spPr/>
      <dgm:t>
        <a:bodyPr/>
        <a:lstStyle/>
        <a:p>
          <a:endParaRPr lang="en-US"/>
        </a:p>
      </dgm:t>
    </dgm:pt>
    <dgm:pt modelId="{440C08AB-8821-491A-8FA6-7381F5CD6936}" type="sibTrans" cxnId="{3CC02B4C-4850-4CD8-83E3-4A0AF3DCAB3F}">
      <dgm:prSet/>
      <dgm:spPr/>
      <dgm:t>
        <a:bodyPr/>
        <a:lstStyle/>
        <a:p>
          <a:endParaRPr lang="en-US"/>
        </a:p>
      </dgm:t>
    </dgm:pt>
    <dgm:pt modelId="{674B5EB7-B60D-4DA2-B113-F70A3C96AC1E}">
      <dgm:prSet phldrT="[Text]"/>
      <dgm:spPr/>
      <dgm:t>
        <a:bodyPr/>
        <a:lstStyle/>
        <a:p>
          <a:r>
            <a:rPr lang="en-US" b="1" dirty="0" smtClean="0"/>
            <a:t>Bundled Resources &amp; Tools</a:t>
          </a:r>
          <a:endParaRPr lang="en-US" b="1" dirty="0"/>
        </a:p>
      </dgm:t>
    </dgm:pt>
    <dgm:pt modelId="{5FF5AA74-D9F7-48D0-A35C-F6AE231D05C9}" type="parTrans" cxnId="{BD02A620-C15F-4519-B53A-A30546C991F6}">
      <dgm:prSet/>
      <dgm:spPr/>
      <dgm:t>
        <a:bodyPr/>
        <a:lstStyle/>
        <a:p>
          <a:endParaRPr lang="en-US"/>
        </a:p>
      </dgm:t>
    </dgm:pt>
    <dgm:pt modelId="{7D2A9435-6CA9-48BB-A7DA-784ECDF5845C}" type="sibTrans" cxnId="{BD02A620-C15F-4519-B53A-A30546C991F6}">
      <dgm:prSet/>
      <dgm:spPr/>
      <dgm:t>
        <a:bodyPr/>
        <a:lstStyle/>
        <a:p>
          <a:endParaRPr lang="en-US"/>
        </a:p>
      </dgm:t>
    </dgm:pt>
    <dgm:pt modelId="{DD4BBE17-2799-4CDD-BB3E-95A990D71E32}">
      <dgm:prSet phldrT="[Text]"/>
      <dgm:spPr/>
      <dgm:t>
        <a:bodyPr/>
        <a:lstStyle/>
        <a:p>
          <a:r>
            <a:rPr lang="en-US" i="1" dirty="0" smtClean="0"/>
            <a:t>Continuous education within the United Way network on the elements of our business model</a:t>
          </a:r>
          <a:endParaRPr lang="en-US" i="1" dirty="0"/>
        </a:p>
      </dgm:t>
    </dgm:pt>
    <dgm:pt modelId="{8B513FBC-A7AC-4DBA-B00B-032D7B73FA56}" type="parTrans" cxnId="{279EFC9D-DA40-45B1-AA4A-73DA3267C96E}">
      <dgm:prSet/>
      <dgm:spPr/>
      <dgm:t>
        <a:bodyPr/>
        <a:lstStyle/>
        <a:p>
          <a:endParaRPr lang="en-US"/>
        </a:p>
      </dgm:t>
    </dgm:pt>
    <dgm:pt modelId="{1344E621-31DB-4DD2-8B98-FEE0F4CD8AA1}" type="sibTrans" cxnId="{279EFC9D-DA40-45B1-AA4A-73DA3267C96E}">
      <dgm:prSet/>
      <dgm:spPr/>
      <dgm:t>
        <a:bodyPr/>
        <a:lstStyle/>
        <a:p>
          <a:endParaRPr lang="en-US"/>
        </a:p>
      </dgm:t>
    </dgm:pt>
    <dgm:pt modelId="{C223D68F-401A-427E-85D9-D78683A23F6D}">
      <dgm:prSet phldrT="[Text]"/>
      <dgm:spPr/>
      <dgm:t>
        <a:bodyPr/>
        <a:lstStyle/>
        <a:p>
          <a:r>
            <a:rPr lang="en-US" b="0" i="1" dirty="0" smtClean="0"/>
            <a:t>Users answer questions about their United Way to determine areas for potential improvement</a:t>
          </a:r>
          <a:endParaRPr lang="en-US" b="0" i="1" dirty="0"/>
        </a:p>
      </dgm:t>
    </dgm:pt>
    <dgm:pt modelId="{8803A37B-DBC0-435C-9626-D1BF5C5999EE}" type="parTrans" cxnId="{B94DBB4D-748E-43C9-B6E9-343E3FB2B2A4}">
      <dgm:prSet/>
      <dgm:spPr/>
      <dgm:t>
        <a:bodyPr/>
        <a:lstStyle/>
        <a:p>
          <a:endParaRPr lang="en-US"/>
        </a:p>
      </dgm:t>
    </dgm:pt>
    <dgm:pt modelId="{1DDB441A-C24E-48EF-8C2C-DACF182ADF35}" type="sibTrans" cxnId="{B94DBB4D-748E-43C9-B6E9-343E3FB2B2A4}">
      <dgm:prSet/>
      <dgm:spPr/>
      <dgm:t>
        <a:bodyPr/>
        <a:lstStyle/>
        <a:p>
          <a:endParaRPr lang="en-US"/>
        </a:p>
      </dgm:t>
    </dgm:pt>
    <dgm:pt modelId="{6221512C-E379-475D-938B-C9D342D892C3}">
      <dgm:prSet phldrT="[Text]"/>
      <dgm:spPr/>
      <dgm:t>
        <a:bodyPr/>
        <a:lstStyle/>
        <a:p>
          <a:r>
            <a:rPr lang="en-US" b="0" i="1" dirty="0" smtClean="0"/>
            <a:t>Curation on UWO of the best UWW has to offer, geared towards immediate execution locally.</a:t>
          </a:r>
          <a:endParaRPr lang="en-US" b="0" i="1" dirty="0"/>
        </a:p>
      </dgm:t>
    </dgm:pt>
    <dgm:pt modelId="{0E44FF0B-F51F-4916-BBF1-881ECEBFE787}" type="parTrans" cxnId="{99973DD8-4050-4B5A-9A4E-386C2CFBACAF}">
      <dgm:prSet/>
      <dgm:spPr/>
      <dgm:t>
        <a:bodyPr/>
        <a:lstStyle/>
        <a:p>
          <a:endParaRPr lang="en-US"/>
        </a:p>
      </dgm:t>
    </dgm:pt>
    <dgm:pt modelId="{CCFA8CB8-B397-4581-BDB5-CC982E737E3A}" type="sibTrans" cxnId="{99973DD8-4050-4B5A-9A4E-386C2CFBACAF}">
      <dgm:prSet/>
      <dgm:spPr/>
      <dgm:t>
        <a:bodyPr/>
        <a:lstStyle/>
        <a:p>
          <a:endParaRPr lang="en-US"/>
        </a:p>
      </dgm:t>
    </dgm:pt>
    <dgm:pt modelId="{10DCB300-5CB8-420E-8DFE-A3F0112DDBA0}" type="pres">
      <dgm:prSet presAssocID="{3D8896EE-EBF6-49EE-A013-620C138136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C4380D-C3EC-4BA1-B029-39F9A917CA99}" type="pres">
      <dgm:prSet presAssocID="{CF8C875A-476D-44C5-A49D-A23E18D4902A}" presName="composite" presStyleCnt="0"/>
      <dgm:spPr/>
    </dgm:pt>
    <dgm:pt modelId="{83F75FBB-1304-4656-9903-A15C6E83D812}" type="pres">
      <dgm:prSet presAssocID="{CF8C875A-476D-44C5-A49D-A23E18D4902A}" presName="rect1" presStyleLbl="trAlignAcc1" presStyleIdx="0" presStyleCnt="3" custLinFactNeighborX="-8271" custLinFactNeighborY="-129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EB952-B522-440F-A5DA-56CF693E30C9}" type="pres">
      <dgm:prSet presAssocID="{CF8C875A-476D-44C5-A49D-A23E18D4902A}" presName="rect2" presStyleLbl="fgImgPlace1" presStyleIdx="0" presStyleCnt="3" custScaleX="285576" custLinFactX="-65045" custLinFactNeighborX="-100000" custLinFactNeighborY="-180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DE87116-E9E0-416A-B7F9-7F030FBDF7FF}" type="pres">
      <dgm:prSet presAssocID="{CFB9D161-7990-4D30-A122-A34B9F6D7F3A}" presName="sibTrans" presStyleCnt="0"/>
      <dgm:spPr/>
    </dgm:pt>
    <dgm:pt modelId="{E8B9D06D-FA73-4194-B295-D22C8D0E0F32}" type="pres">
      <dgm:prSet presAssocID="{3E512ACE-0243-4FA9-A515-AD2FEE619457}" presName="composite" presStyleCnt="0"/>
      <dgm:spPr/>
    </dgm:pt>
    <dgm:pt modelId="{72685873-2CD8-41B8-88C0-0C292DBA7F16}" type="pres">
      <dgm:prSet presAssocID="{3E512ACE-0243-4FA9-A515-AD2FEE619457}" presName="rect1" presStyleLbl="trAlignAcc1" presStyleIdx="1" presStyleCnt="3" custLinFactNeighborX="-8438" custLinFactNeighborY="-14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F7475-E42E-4993-9312-AD452028B5B2}" type="pres">
      <dgm:prSet presAssocID="{3E512ACE-0243-4FA9-A515-AD2FEE619457}" presName="rect2" presStyleLbl="fgImgPlace1" presStyleIdx="1" presStyleCnt="3" custScaleX="288609" custLinFactX="-67995" custLinFactNeighborX="-100000" custLinFactNeighborY="-337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79887F30-FF43-4B32-8C9B-A8E00C10DEAB}" type="pres">
      <dgm:prSet presAssocID="{440C08AB-8821-491A-8FA6-7381F5CD6936}" presName="sibTrans" presStyleCnt="0"/>
      <dgm:spPr/>
    </dgm:pt>
    <dgm:pt modelId="{4B89C978-0EB6-4B6A-96D3-57585A837DD0}" type="pres">
      <dgm:prSet presAssocID="{674B5EB7-B60D-4DA2-B113-F70A3C96AC1E}" presName="composite" presStyleCnt="0"/>
      <dgm:spPr/>
    </dgm:pt>
    <dgm:pt modelId="{3E5875B2-E28A-4EDC-8838-E8B46ACDB919}" type="pres">
      <dgm:prSet presAssocID="{674B5EB7-B60D-4DA2-B113-F70A3C96AC1E}" presName="rect1" presStyleLbl="trAlignAcc1" presStyleIdx="2" presStyleCnt="3" custLinFactNeighborX="-7888" custLinFactNeighborY="-16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D027D-0D5C-4ABF-9A6A-686E603B9959}" type="pres">
      <dgm:prSet presAssocID="{674B5EB7-B60D-4DA2-B113-F70A3C96AC1E}" presName="rect2" presStyleLbl="fgImgPlace1" presStyleIdx="2" presStyleCnt="3" custScaleX="278544" custLinFactX="-65075" custLinFactNeighborX="-100000" custLinFactNeighborY="-494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</dgm:ptLst>
  <dgm:cxnLst>
    <dgm:cxn modelId="{BD02A620-C15F-4519-B53A-A30546C991F6}" srcId="{3D8896EE-EBF6-49EE-A013-620C1381369A}" destId="{674B5EB7-B60D-4DA2-B113-F70A3C96AC1E}" srcOrd="2" destOrd="0" parTransId="{5FF5AA74-D9F7-48D0-A35C-F6AE231D05C9}" sibTransId="{7D2A9435-6CA9-48BB-A7DA-784ECDF5845C}"/>
    <dgm:cxn modelId="{D9DD4FC6-9EA1-496B-9753-E79748D9F091}" type="presOf" srcId="{3D8896EE-EBF6-49EE-A013-620C1381369A}" destId="{10DCB300-5CB8-420E-8DFE-A3F0112DDBA0}" srcOrd="0" destOrd="0" presId="urn:microsoft.com/office/officeart/2008/layout/PictureStrips"/>
    <dgm:cxn modelId="{1403E02F-0C6F-4BC7-A49C-4F69F0971C97}" srcId="{3D8896EE-EBF6-49EE-A013-620C1381369A}" destId="{CF8C875A-476D-44C5-A49D-A23E18D4902A}" srcOrd="0" destOrd="0" parTransId="{6D7BA2BA-BFB2-4C77-BF14-5A5D06E4B58A}" sibTransId="{CFB9D161-7990-4D30-A122-A34B9F6D7F3A}"/>
    <dgm:cxn modelId="{74A73A2C-A59B-47A2-B055-F8B99209F2E1}" type="presOf" srcId="{6221512C-E379-475D-938B-C9D342D892C3}" destId="{3E5875B2-E28A-4EDC-8838-E8B46ACDB919}" srcOrd="0" destOrd="1" presId="urn:microsoft.com/office/officeart/2008/layout/PictureStrips"/>
    <dgm:cxn modelId="{279EFC9D-DA40-45B1-AA4A-73DA3267C96E}" srcId="{CF8C875A-476D-44C5-A49D-A23E18D4902A}" destId="{DD4BBE17-2799-4CDD-BB3E-95A990D71E32}" srcOrd="0" destOrd="0" parTransId="{8B513FBC-A7AC-4DBA-B00B-032D7B73FA56}" sibTransId="{1344E621-31DB-4DD2-8B98-FEE0F4CD8AA1}"/>
    <dgm:cxn modelId="{3CC02B4C-4850-4CD8-83E3-4A0AF3DCAB3F}" srcId="{3D8896EE-EBF6-49EE-A013-620C1381369A}" destId="{3E512ACE-0243-4FA9-A515-AD2FEE619457}" srcOrd="1" destOrd="0" parTransId="{9EE1D7B0-B1E0-4734-919C-05088F9462B4}" sibTransId="{440C08AB-8821-491A-8FA6-7381F5CD6936}"/>
    <dgm:cxn modelId="{1EC29DE5-2D4A-4560-B368-EB5AFB4B2576}" type="presOf" srcId="{DD4BBE17-2799-4CDD-BB3E-95A990D71E32}" destId="{83F75FBB-1304-4656-9903-A15C6E83D812}" srcOrd="0" destOrd="1" presId="urn:microsoft.com/office/officeart/2008/layout/PictureStrips"/>
    <dgm:cxn modelId="{AACA4418-869A-42C1-906B-B1054E2E0E56}" type="presOf" srcId="{3E512ACE-0243-4FA9-A515-AD2FEE619457}" destId="{72685873-2CD8-41B8-88C0-0C292DBA7F16}" srcOrd="0" destOrd="0" presId="urn:microsoft.com/office/officeart/2008/layout/PictureStrips"/>
    <dgm:cxn modelId="{BAB83B7B-01BC-4528-9E23-B0503AFB8847}" type="presOf" srcId="{674B5EB7-B60D-4DA2-B113-F70A3C96AC1E}" destId="{3E5875B2-E28A-4EDC-8838-E8B46ACDB919}" srcOrd="0" destOrd="0" presId="urn:microsoft.com/office/officeart/2008/layout/PictureStrips"/>
    <dgm:cxn modelId="{99973DD8-4050-4B5A-9A4E-386C2CFBACAF}" srcId="{674B5EB7-B60D-4DA2-B113-F70A3C96AC1E}" destId="{6221512C-E379-475D-938B-C9D342D892C3}" srcOrd="0" destOrd="0" parTransId="{0E44FF0B-F51F-4916-BBF1-881ECEBFE787}" sibTransId="{CCFA8CB8-B397-4581-BDB5-CC982E737E3A}"/>
    <dgm:cxn modelId="{471B1617-6B76-4FD9-9261-E7439D1D7758}" type="presOf" srcId="{CF8C875A-476D-44C5-A49D-A23E18D4902A}" destId="{83F75FBB-1304-4656-9903-A15C6E83D812}" srcOrd="0" destOrd="0" presId="urn:microsoft.com/office/officeart/2008/layout/PictureStrips"/>
    <dgm:cxn modelId="{B94DBB4D-748E-43C9-B6E9-343E3FB2B2A4}" srcId="{3E512ACE-0243-4FA9-A515-AD2FEE619457}" destId="{C223D68F-401A-427E-85D9-D78683A23F6D}" srcOrd="0" destOrd="0" parTransId="{8803A37B-DBC0-435C-9626-D1BF5C5999EE}" sibTransId="{1DDB441A-C24E-48EF-8C2C-DACF182ADF35}"/>
    <dgm:cxn modelId="{A91B511C-63D0-4275-9A02-DBCEA9CC026D}" type="presOf" srcId="{C223D68F-401A-427E-85D9-D78683A23F6D}" destId="{72685873-2CD8-41B8-88C0-0C292DBA7F16}" srcOrd="0" destOrd="1" presId="urn:microsoft.com/office/officeart/2008/layout/PictureStrips"/>
    <dgm:cxn modelId="{26D02B35-F906-4E96-BFC8-C38E5D5FB1BE}" type="presParOf" srcId="{10DCB300-5CB8-420E-8DFE-A3F0112DDBA0}" destId="{27C4380D-C3EC-4BA1-B029-39F9A917CA99}" srcOrd="0" destOrd="0" presId="urn:microsoft.com/office/officeart/2008/layout/PictureStrips"/>
    <dgm:cxn modelId="{7BA50FA6-A6E5-4450-8BA4-C9F49C8FF0DB}" type="presParOf" srcId="{27C4380D-C3EC-4BA1-B029-39F9A917CA99}" destId="{83F75FBB-1304-4656-9903-A15C6E83D812}" srcOrd="0" destOrd="0" presId="urn:microsoft.com/office/officeart/2008/layout/PictureStrips"/>
    <dgm:cxn modelId="{01FB3535-423D-4E50-A52B-612B2CE7FC6D}" type="presParOf" srcId="{27C4380D-C3EC-4BA1-B029-39F9A917CA99}" destId="{D38EB952-B522-440F-A5DA-56CF693E30C9}" srcOrd="1" destOrd="0" presId="urn:microsoft.com/office/officeart/2008/layout/PictureStrips"/>
    <dgm:cxn modelId="{F083920E-1C23-4D89-BF4C-F8EB5E44C7A6}" type="presParOf" srcId="{10DCB300-5CB8-420E-8DFE-A3F0112DDBA0}" destId="{EDE87116-E9E0-416A-B7F9-7F030FBDF7FF}" srcOrd="1" destOrd="0" presId="urn:microsoft.com/office/officeart/2008/layout/PictureStrips"/>
    <dgm:cxn modelId="{0B83C6B6-5063-4789-BA6D-7006BEF7210A}" type="presParOf" srcId="{10DCB300-5CB8-420E-8DFE-A3F0112DDBA0}" destId="{E8B9D06D-FA73-4194-B295-D22C8D0E0F32}" srcOrd="2" destOrd="0" presId="urn:microsoft.com/office/officeart/2008/layout/PictureStrips"/>
    <dgm:cxn modelId="{D61B0071-7A09-4971-ACCB-76F8F3584A62}" type="presParOf" srcId="{E8B9D06D-FA73-4194-B295-D22C8D0E0F32}" destId="{72685873-2CD8-41B8-88C0-0C292DBA7F16}" srcOrd="0" destOrd="0" presId="urn:microsoft.com/office/officeart/2008/layout/PictureStrips"/>
    <dgm:cxn modelId="{1D0B6349-7FC6-40CE-9342-0B70A763A8E6}" type="presParOf" srcId="{E8B9D06D-FA73-4194-B295-D22C8D0E0F32}" destId="{55DF7475-E42E-4993-9312-AD452028B5B2}" srcOrd="1" destOrd="0" presId="urn:microsoft.com/office/officeart/2008/layout/PictureStrips"/>
    <dgm:cxn modelId="{1E11A520-77C4-4511-88AA-A7C4E42D18C4}" type="presParOf" srcId="{10DCB300-5CB8-420E-8DFE-A3F0112DDBA0}" destId="{79887F30-FF43-4B32-8C9B-A8E00C10DEAB}" srcOrd="3" destOrd="0" presId="urn:microsoft.com/office/officeart/2008/layout/PictureStrips"/>
    <dgm:cxn modelId="{B45F1BA5-687A-4C1B-A4C7-7952684F0C88}" type="presParOf" srcId="{10DCB300-5CB8-420E-8DFE-A3F0112DDBA0}" destId="{4B89C978-0EB6-4B6A-96D3-57585A837DD0}" srcOrd="4" destOrd="0" presId="urn:microsoft.com/office/officeart/2008/layout/PictureStrips"/>
    <dgm:cxn modelId="{66870BDB-E7B0-4A69-AFB0-29BD7EFC7DF8}" type="presParOf" srcId="{4B89C978-0EB6-4B6A-96D3-57585A837DD0}" destId="{3E5875B2-E28A-4EDC-8838-E8B46ACDB919}" srcOrd="0" destOrd="0" presId="urn:microsoft.com/office/officeart/2008/layout/PictureStrips"/>
    <dgm:cxn modelId="{49C11DB6-85D7-47E9-AB29-B1CDEAC9D8F0}" type="presParOf" srcId="{4B89C978-0EB6-4B6A-96D3-57585A837DD0}" destId="{76AD027D-0D5C-4ABF-9A6A-686E603B995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26181-B1D2-47A5-99EC-55251340AB8E}">
      <dsp:nvSpPr>
        <dsp:cNvPr id="0" name=""/>
        <dsp:cNvSpPr/>
      </dsp:nvSpPr>
      <dsp:spPr>
        <a:xfrm>
          <a:off x="0" y="1776"/>
          <a:ext cx="7733553" cy="894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1. Robust volunteer engagement in workplace and </a:t>
          </a:r>
          <a:br>
            <a:rPr lang="en-US" sz="2000" b="1" kern="1200" dirty="0" smtClean="0"/>
          </a:br>
          <a:r>
            <a:rPr lang="en-US" sz="2000" b="1" kern="1200" dirty="0" smtClean="0"/>
            <a:t>Major Gifts / Tocqueville fundraising</a:t>
          </a:r>
          <a:br>
            <a:rPr lang="en-US" sz="2000" b="1" kern="1200" dirty="0" smtClean="0"/>
          </a:br>
          <a:endParaRPr lang="en-US" sz="2000" b="1" kern="1200" dirty="0"/>
        </a:p>
      </dsp:txBody>
      <dsp:txXfrm>
        <a:off x="43673" y="45449"/>
        <a:ext cx="7646207" cy="807292"/>
      </dsp:txXfrm>
    </dsp:sp>
    <dsp:sp modelId="{C9B4B987-89F1-4D03-A281-C5659A3331DD}">
      <dsp:nvSpPr>
        <dsp:cNvPr id="0" name=""/>
        <dsp:cNvSpPr/>
      </dsp:nvSpPr>
      <dsp:spPr>
        <a:xfrm>
          <a:off x="0" y="908649"/>
          <a:ext cx="7733553" cy="894638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2. Balancing top line (CYS) with Resources Under Management (RUM) and adept at incorporating donors / public sector / companies who designate</a:t>
          </a:r>
        </a:p>
      </dsp:txBody>
      <dsp:txXfrm>
        <a:off x="43673" y="952322"/>
        <a:ext cx="7646207" cy="807292"/>
      </dsp:txXfrm>
    </dsp:sp>
    <dsp:sp modelId="{313B8FF1-1230-43F1-8894-D7A08B2C778E}">
      <dsp:nvSpPr>
        <dsp:cNvPr id="0" name=""/>
        <dsp:cNvSpPr/>
      </dsp:nvSpPr>
      <dsp:spPr>
        <a:xfrm>
          <a:off x="0" y="1815522"/>
          <a:ext cx="7733553" cy="894638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3. Deep relationships with corporate leaders </a:t>
          </a:r>
          <a:br>
            <a:rPr lang="en-US" sz="2000" b="1" kern="1200" dirty="0" smtClean="0"/>
          </a:br>
          <a:endParaRPr lang="en-US" sz="2000" b="1" kern="1200" dirty="0" smtClean="0"/>
        </a:p>
      </dsp:txBody>
      <dsp:txXfrm>
        <a:off x="43673" y="1859195"/>
        <a:ext cx="7646207" cy="807292"/>
      </dsp:txXfrm>
    </dsp:sp>
    <dsp:sp modelId="{40C32BD3-8B01-425A-8ACB-1D81849075FB}">
      <dsp:nvSpPr>
        <dsp:cNvPr id="0" name=""/>
        <dsp:cNvSpPr/>
      </dsp:nvSpPr>
      <dsp:spPr>
        <a:xfrm>
          <a:off x="0" y="2722395"/>
          <a:ext cx="7733553" cy="89463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4. Ability to unbundle impact agenda into products and causes donors want to invest in</a:t>
          </a:r>
        </a:p>
      </dsp:txBody>
      <dsp:txXfrm>
        <a:off x="43673" y="2766068"/>
        <a:ext cx="7646207" cy="807292"/>
      </dsp:txXfrm>
    </dsp:sp>
    <dsp:sp modelId="{0B6E56EA-7C06-47A1-9A10-FA2A0DB10F4D}">
      <dsp:nvSpPr>
        <dsp:cNvPr id="0" name=""/>
        <dsp:cNvSpPr/>
      </dsp:nvSpPr>
      <dsp:spPr>
        <a:xfrm>
          <a:off x="0" y="3629268"/>
          <a:ext cx="7733553" cy="894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5. Knowledgeable CEO / Board in United Way practices and accompanying accountability  </a:t>
          </a:r>
        </a:p>
      </dsp:txBody>
      <dsp:txXfrm>
        <a:off x="43673" y="3672941"/>
        <a:ext cx="7646207" cy="807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10" tIns="46655" rIns="93310" bIns="4665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7" y="1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10" tIns="46655" rIns="93310" bIns="4665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6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10" tIns="46655" rIns="93310" bIns="4665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7" y="8843646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10" tIns="46655" rIns="93310" bIns="4665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fld id="{D5E86643-0143-4FED-8EDD-60AD789D1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88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10" tIns="46655" rIns="93310" bIns="4665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7" y="1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10" tIns="46655" rIns="93310" bIns="4665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4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10" tIns="46655" rIns="93310" bIns="46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6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10" tIns="46655" rIns="93310" bIns="4665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7" y="8843646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10" tIns="46655" rIns="93310" bIns="4665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84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D7C641B6-6095-4509-98F9-987166FA5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8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065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984" indent="-285379" defTabSz="93065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1517" indent="-228302" defTabSz="93065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122" indent="-228302" defTabSz="93065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4727" indent="-228302" defTabSz="93065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1334" indent="-228302" algn="ctr" defTabSz="9306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67941" indent="-228302" algn="ctr" defTabSz="9306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4547" indent="-228302" algn="ctr" defTabSz="9306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1152" indent="-228302" algn="ctr" defTabSz="9306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AC5F361-48E9-4848-A4AE-4CD7C95DE842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352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422D4-D9CB-4E96-8228-49EB2C049D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30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422D4-D9CB-4E96-8228-49EB2C049D1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38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So what are those differentiators? This list is NOT comprehensive, but as the team visited markets and conducted interviews, these are five themes that began to rise to the surface.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endParaRPr lang="en-US">
              <a:latin typeface="+mj-lt"/>
            </a:endParaRPr>
          </a:p>
          <a:p>
            <a:pPr marL="631183" lvl="1" indent="-343414">
              <a:spcBef>
                <a:spcPts val="0"/>
              </a:spcBef>
              <a:buFont typeface="+mj-lt"/>
              <a:buAutoNum type="arabicPeriod"/>
            </a:pPr>
            <a:r>
              <a:rPr lang="en-US" b="1" kern="0">
                <a:latin typeface="+mj-lt"/>
              </a:rPr>
              <a:t>Volunteer Fundraising Bodies:</a:t>
            </a:r>
            <a:r>
              <a:rPr lang="en-US" kern="0">
                <a:latin typeface="+mj-lt"/>
              </a:rPr>
              <a:t>  This was the #1 differentiator. To a United Way, the </a:t>
            </a:r>
            <a:r>
              <a:rPr lang="en-US" b="1" kern="0">
                <a:latin typeface="+mj-lt"/>
              </a:rPr>
              <a:t>highest performers have maintained robust volunteer fundraising structures </a:t>
            </a:r>
            <a:r>
              <a:rPr lang="en-US" kern="0">
                <a:latin typeface="+mj-lt"/>
              </a:rPr>
              <a:t>over time. On the flip side, the </a:t>
            </a:r>
            <a:r>
              <a:rPr lang="en-US" b="1" kern="0">
                <a:latin typeface="+mj-lt"/>
              </a:rPr>
              <a:t>United Ways struggling the most have often dismantled these structures</a:t>
            </a:r>
            <a:r>
              <a:rPr lang="en-US" kern="0">
                <a:latin typeface="+mj-lt"/>
              </a:rPr>
              <a:t> and are relying solely on staff. </a:t>
            </a:r>
            <a:br>
              <a:rPr lang="en-US" kern="0">
                <a:latin typeface="+mj-lt"/>
              </a:rPr>
            </a:br>
            <a:endParaRPr lang="en-US" kern="0">
              <a:latin typeface="+mj-lt"/>
            </a:endParaRPr>
          </a:p>
          <a:p>
            <a:pPr marL="1089069" lvl="2" indent="-343414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0">
                <a:latin typeface="+mj-lt"/>
              </a:rPr>
              <a:t>Many reasons</a:t>
            </a:r>
            <a:r>
              <a:rPr lang="en-US" kern="0">
                <a:latin typeface="+mj-lt"/>
              </a:rPr>
              <a:t>: some perceived it wasn’t working anymore. Others times, institutional knowledge of how to execute walked out the door with turnover. We also saw a sharp drop in 2008 of these types of volunteers that some UWs didn’t recover from.</a:t>
            </a:r>
          </a:p>
          <a:p>
            <a:pPr marL="1089069" lvl="2" indent="-343414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>
                <a:latin typeface="+mj-lt"/>
              </a:rPr>
              <a:t>Volunteer fundraising isn’t easy, but </a:t>
            </a:r>
            <a:r>
              <a:rPr lang="en-US" b="1" kern="0">
                <a:latin typeface="+mj-lt"/>
              </a:rPr>
              <a:t>peer-to-peers asks are so effective </a:t>
            </a:r>
            <a:r>
              <a:rPr lang="en-US" kern="0">
                <a:latin typeface="+mj-lt"/>
              </a:rPr>
              <a:t>and can open doors you can’t open alone. </a:t>
            </a:r>
          </a:p>
          <a:p>
            <a:pPr marL="631183" lvl="1" indent="-343414">
              <a:spcBef>
                <a:spcPts val="0"/>
              </a:spcBef>
              <a:buFont typeface="+mj-lt"/>
              <a:buAutoNum type="arabicPeriod"/>
            </a:pPr>
            <a:endParaRPr lang="en-US" kern="0">
              <a:latin typeface="+mj-lt"/>
            </a:endParaRPr>
          </a:p>
          <a:p>
            <a:pPr marL="631183" lvl="1" indent="-343414">
              <a:spcBef>
                <a:spcPts val="0"/>
              </a:spcBef>
              <a:buFont typeface="+mj-lt"/>
              <a:buAutoNum type="arabicPeriod"/>
            </a:pPr>
            <a:r>
              <a:rPr lang="en-US" b="1" kern="0">
                <a:latin typeface="+mj-lt"/>
              </a:rPr>
              <a:t>Balancing top-line with RUM:</a:t>
            </a:r>
            <a:r>
              <a:rPr lang="en-US" kern="0">
                <a:latin typeface="+mj-lt"/>
              </a:rPr>
              <a:t>  As a network, we have been so focused on Resources Under Management over the past few years that we have </a:t>
            </a:r>
            <a:r>
              <a:rPr lang="en-US" b="1" kern="0">
                <a:latin typeface="+mj-lt"/>
              </a:rPr>
              <a:t>at times taken our eye off the top-line</a:t>
            </a:r>
            <a:r>
              <a:rPr lang="en-US" kern="0">
                <a:latin typeface="+mj-lt"/>
              </a:rPr>
              <a:t>. This is a balancing act.</a:t>
            </a:r>
          </a:p>
          <a:p>
            <a:pPr marL="287769" lvl="1">
              <a:spcBef>
                <a:spcPts val="0"/>
              </a:spcBef>
            </a:pPr>
            <a:endParaRPr lang="en-US" kern="0">
              <a:latin typeface="+mj-lt"/>
            </a:endParaRPr>
          </a:p>
          <a:p>
            <a:pPr marL="1089069" lvl="2" indent="-343414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>
                <a:latin typeface="+mj-lt"/>
              </a:rPr>
              <a:t>Absolutely you </a:t>
            </a:r>
            <a:r>
              <a:rPr lang="en-US" b="1" kern="0">
                <a:latin typeface="+mj-lt"/>
              </a:rPr>
              <a:t>want as many unrestricted dollars as possible </a:t>
            </a:r>
            <a:r>
              <a:rPr lang="en-US" kern="0">
                <a:latin typeface="+mj-lt"/>
              </a:rPr>
              <a:t>to do your work. </a:t>
            </a:r>
          </a:p>
          <a:p>
            <a:pPr marL="1089069" lvl="2" indent="-343414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>
                <a:latin typeface="+mj-lt"/>
              </a:rPr>
              <a:t>But in our pursuit of RUM, we have often </a:t>
            </a:r>
            <a:r>
              <a:rPr lang="en-US" b="1" kern="0">
                <a:latin typeface="+mj-lt"/>
              </a:rPr>
              <a:t>walked away outright from designated gifts</a:t>
            </a:r>
            <a:r>
              <a:rPr lang="en-US" kern="0">
                <a:latin typeface="+mj-lt"/>
              </a:rPr>
              <a:t>. </a:t>
            </a:r>
          </a:p>
          <a:p>
            <a:pPr marL="1089069" lvl="2" indent="-343414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>
                <a:latin typeface="+mj-lt"/>
              </a:rPr>
              <a:t>This is taken away our ability to </a:t>
            </a:r>
            <a:r>
              <a:rPr lang="en-US" b="1" kern="0">
                <a:latin typeface="+mj-lt"/>
              </a:rPr>
              <a:t>collect donor data</a:t>
            </a:r>
            <a:r>
              <a:rPr lang="en-US" kern="0">
                <a:latin typeface="+mj-lt"/>
              </a:rPr>
              <a:t>, employ </a:t>
            </a:r>
            <a:r>
              <a:rPr lang="en-US" b="1" kern="0">
                <a:latin typeface="+mj-lt"/>
              </a:rPr>
              <a:t>conversion tactics</a:t>
            </a:r>
            <a:r>
              <a:rPr lang="en-US" kern="0">
                <a:latin typeface="+mj-lt"/>
              </a:rPr>
              <a:t>, and </a:t>
            </a:r>
            <a:r>
              <a:rPr lang="en-US" b="1" kern="0">
                <a:latin typeface="+mj-lt"/>
              </a:rPr>
              <a:t>balance what our corporate partners want</a:t>
            </a:r>
            <a:r>
              <a:rPr lang="en-US" kern="0">
                <a:latin typeface="+mj-lt"/>
              </a:rPr>
              <a:t>. </a:t>
            </a:r>
          </a:p>
          <a:p>
            <a:pPr marL="1089069" lvl="2" indent="-343414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>
                <a:latin typeface="+mj-lt"/>
              </a:rPr>
              <a:t>In the case of workplace giving, even highly designated campaigns often produce </a:t>
            </a:r>
            <a:r>
              <a:rPr lang="en-US" b="1" kern="0">
                <a:latin typeface="+mj-lt"/>
              </a:rPr>
              <a:t>highly valuable unrestricted corporate matches</a:t>
            </a:r>
            <a:r>
              <a:rPr lang="en-US" kern="0">
                <a:latin typeface="+mj-lt"/>
              </a:rPr>
              <a:t>. </a:t>
            </a:r>
          </a:p>
          <a:p>
            <a:pPr marL="1089069" lvl="2" indent="-343414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>
                <a:latin typeface="+mj-lt"/>
              </a:rPr>
              <a:t>And in some communities, top-line has dropped so precipitously the United Way is </a:t>
            </a:r>
            <a:r>
              <a:rPr lang="en-US" b="1" kern="0">
                <a:latin typeface="+mj-lt"/>
              </a:rPr>
              <a:t>no longer relevant </a:t>
            </a:r>
            <a:r>
              <a:rPr lang="en-US" kern="0">
                <a:latin typeface="+mj-lt"/>
              </a:rPr>
              <a:t>/ a player at the table. </a:t>
            </a:r>
          </a:p>
          <a:p>
            <a:pPr marL="631183" lvl="1" indent="-343414">
              <a:spcBef>
                <a:spcPts val="0"/>
              </a:spcBef>
              <a:buFont typeface="+mj-lt"/>
              <a:buAutoNum type="arabicPeriod"/>
            </a:pPr>
            <a:endParaRPr lang="en-US" kern="0">
              <a:latin typeface="+mj-lt"/>
            </a:endParaRPr>
          </a:p>
          <a:p>
            <a:pPr marL="631183" lvl="1" indent="-343414">
              <a:spcBef>
                <a:spcPts val="0"/>
              </a:spcBef>
              <a:buFont typeface="+mj-lt"/>
              <a:buAutoNum type="arabicPeriod"/>
            </a:pPr>
            <a:endParaRPr lang="en-US" kern="0">
              <a:latin typeface="+mj-lt"/>
            </a:endParaRPr>
          </a:p>
          <a:p>
            <a:pPr marL="287769" lvl="1">
              <a:spcBef>
                <a:spcPts val="0"/>
              </a:spcBef>
            </a:pPr>
            <a:r>
              <a:rPr lang="en-US" b="1" kern="0">
                <a:latin typeface="+mj-lt"/>
              </a:rPr>
              <a:t>3. Deep relationships with corporate leaders:  </a:t>
            </a:r>
            <a:r>
              <a:rPr lang="en-US" kern="0">
                <a:latin typeface="+mj-lt"/>
              </a:rPr>
              <a:t>We have talked a lot about this in the past few years. </a:t>
            </a:r>
          </a:p>
          <a:p>
            <a:pPr marL="1089069" lvl="2" indent="-343414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>
                <a:latin typeface="+mj-lt"/>
              </a:rPr>
              <a:t>Annual </a:t>
            </a:r>
            <a:r>
              <a:rPr lang="en-US" b="1" kern="0">
                <a:latin typeface="+mj-lt"/>
              </a:rPr>
              <a:t>transactional CEO calls </a:t>
            </a:r>
            <a:r>
              <a:rPr lang="en-US" kern="0">
                <a:latin typeface="+mj-lt"/>
              </a:rPr>
              <a:t>are no longer sufficient. </a:t>
            </a:r>
          </a:p>
          <a:p>
            <a:pPr marL="1089069" lvl="2" indent="-343414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>
                <a:latin typeface="+mj-lt"/>
              </a:rPr>
              <a:t>It is absolutely critical to have </a:t>
            </a:r>
            <a:r>
              <a:rPr lang="en-US" b="1" kern="0">
                <a:latin typeface="+mj-lt"/>
              </a:rPr>
              <a:t>deep</a:t>
            </a:r>
            <a:r>
              <a:rPr lang="en-US" kern="0">
                <a:latin typeface="+mj-lt"/>
              </a:rPr>
              <a:t> relationships with the workplace leaders in your community… and even better if other members of your </a:t>
            </a:r>
            <a:r>
              <a:rPr lang="en-US" b="1" kern="0">
                <a:latin typeface="+mj-lt"/>
              </a:rPr>
              <a:t>staff and board have parallel relationships </a:t>
            </a:r>
            <a:r>
              <a:rPr lang="en-US" kern="0">
                <a:latin typeface="+mj-lt"/>
              </a:rPr>
              <a:t>to other leaders in the company. </a:t>
            </a:r>
          </a:p>
          <a:p>
            <a:pPr marL="1089069" lvl="2" indent="-343414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>
                <a:latin typeface="+mj-lt"/>
              </a:rPr>
              <a:t>This prevents the relationship from disintegrating if the </a:t>
            </a:r>
            <a:r>
              <a:rPr lang="en-US" b="1" kern="0">
                <a:latin typeface="+mj-lt"/>
              </a:rPr>
              <a:t>one champion leaves</a:t>
            </a:r>
            <a:r>
              <a:rPr lang="en-US" kern="0">
                <a:latin typeface="+mj-lt"/>
              </a:rPr>
              <a:t>. </a:t>
            </a:r>
          </a:p>
          <a:p>
            <a:pPr marL="1089069" lvl="2" indent="-343414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>
                <a:latin typeface="+mj-lt"/>
              </a:rPr>
              <a:t>Deep relationships also allow you to </a:t>
            </a:r>
            <a:r>
              <a:rPr lang="en-US" b="1" kern="0">
                <a:latin typeface="+mj-lt"/>
              </a:rPr>
              <a:t>truly understand </a:t>
            </a:r>
            <a:r>
              <a:rPr lang="en-US" kern="0">
                <a:latin typeface="+mj-lt"/>
              </a:rPr>
              <a:t>the company and where your United Way can </a:t>
            </a:r>
            <a:r>
              <a:rPr lang="en-US" b="1" kern="0">
                <a:latin typeface="+mj-lt"/>
              </a:rPr>
              <a:t>add value</a:t>
            </a:r>
            <a:r>
              <a:rPr lang="en-US" kern="0">
                <a:latin typeface="+mj-lt"/>
              </a:rPr>
              <a:t>. </a:t>
            </a:r>
          </a:p>
          <a:p>
            <a:pPr marL="1089069" lvl="2" indent="-343414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kern="0">
              <a:latin typeface="+mj-lt"/>
            </a:endParaRPr>
          </a:p>
          <a:p>
            <a:pPr marL="287769" lvl="1">
              <a:spcBef>
                <a:spcPts val="0"/>
              </a:spcBef>
            </a:pPr>
            <a:r>
              <a:rPr lang="en-US" b="1" kern="0">
                <a:latin typeface="+mj-lt"/>
              </a:rPr>
              <a:t>4. Ability to unbundle impact into products and causes donors want to invest in:  </a:t>
            </a:r>
          </a:p>
          <a:p>
            <a:pPr marL="287769" lvl="1">
              <a:spcBef>
                <a:spcPts val="0"/>
              </a:spcBef>
            </a:pPr>
            <a:endParaRPr lang="en-US" b="1" kern="0">
              <a:latin typeface="+mj-lt"/>
            </a:endParaRPr>
          </a:p>
          <a:p>
            <a:pPr marL="1089069" lvl="2" indent="-343414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>
                <a:latin typeface="+mj-lt"/>
              </a:rPr>
              <a:t>United Ways are the most successful when they are </a:t>
            </a:r>
            <a:r>
              <a:rPr lang="en-US" b="1" kern="0">
                <a:latin typeface="+mj-lt"/>
              </a:rPr>
              <a:t>working on what matters the most </a:t>
            </a:r>
            <a:r>
              <a:rPr lang="en-US" kern="0">
                <a:latin typeface="+mj-lt"/>
              </a:rPr>
              <a:t>to their community. </a:t>
            </a:r>
          </a:p>
          <a:p>
            <a:pPr marL="1089069" lvl="2" indent="-343414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>
                <a:latin typeface="+mj-lt"/>
              </a:rPr>
              <a:t>Unfortunately, we sometimes have a hard time translating that into </a:t>
            </a:r>
            <a:r>
              <a:rPr lang="en-US" b="1" kern="0">
                <a:latin typeface="+mj-lt"/>
              </a:rPr>
              <a:t>products</a:t>
            </a:r>
            <a:r>
              <a:rPr lang="en-US" kern="0">
                <a:latin typeface="+mj-lt"/>
              </a:rPr>
              <a:t> or </a:t>
            </a:r>
            <a:r>
              <a:rPr lang="en-US" b="1" kern="0">
                <a:latin typeface="+mj-lt"/>
              </a:rPr>
              <a:t>causes</a:t>
            </a:r>
            <a:r>
              <a:rPr lang="en-US" kern="0">
                <a:latin typeface="+mj-lt"/>
              </a:rPr>
              <a:t> that are easy to understand and </a:t>
            </a:r>
            <a:r>
              <a:rPr lang="en-US" b="1" kern="0">
                <a:latin typeface="+mj-lt"/>
              </a:rPr>
              <a:t>donors want to invest in</a:t>
            </a:r>
            <a:r>
              <a:rPr lang="en-US" kern="0">
                <a:latin typeface="+mj-lt"/>
              </a:rPr>
              <a:t>. </a:t>
            </a:r>
          </a:p>
          <a:p>
            <a:pPr marL="1089069" lvl="2" indent="-343414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>
                <a:latin typeface="+mj-lt"/>
              </a:rPr>
              <a:t>High-performing United Ways have done this well. 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endParaRPr lang="en-US">
              <a:latin typeface="+mj-lt"/>
            </a:endParaRPr>
          </a:p>
          <a:p>
            <a:pPr defTabSz="915772">
              <a:defRPr/>
            </a:pPr>
            <a:r>
              <a:rPr lang="en-US" b="1" kern="0">
                <a:latin typeface="+mj-lt"/>
              </a:rPr>
              <a:t>        5. Knowledgeable Board / CEO in United Way practices and accountability:</a:t>
            </a:r>
          </a:p>
          <a:p>
            <a:pPr defTabSz="915772">
              <a:defRPr/>
            </a:pPr>
            <a:endParaRPr lang="en-US" b="1" kern="0">
              <a:latin typeface="+mj-lt"/>
            </a:endParaRPr>
          </a:p>
          <a:p>
            <a:pPr marL="1089069" lvl="2" indent="-343414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>
                <a:latin typeface="+mj-lt"/>
              </a:rPr>
              <a:t>This is a little bit </a:t>
            </a:r>
            <a:r>
              <a:rPr lang="en-US" b="1" kern="0">
                <a:latin typeface="+mj-lt"/>
              </a:rPr>
              <a:t>all-encompassing</a:t>
            </a:r>
            <a:r>
              <a:rPr lang="en-US" kern="0">
                <a:latin typeface="+mj-lt"/>
              </a:rPr>
              <a:t> to the previous 4</a:t>
            </a:r>
          </a:p>
          <a:p>
            <a:pPr marL="1089069" lvl="2" indent="-343414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>
                <a:latin typeface="+mj-lt"/>
              </a:rPr>
              <a:t>We have lost so much </a:t>
            </a:r>
            <a:r>
              <a:rPr lang="en-US" b="1" kern="0">
                <a:latin typeface="+mj-lt"/>
              </a:rPr>
              <a:t>institutional knowledge</a:t>
            </a:r>
          </a:p>
          <a:p>
            <a:pPr marL="1089069" lvl="2" indent="-343414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>
                <a:latin typeface="+mj-lt"/>
              </a:rPr>
              <a:t>How do we continue to </a:t>
            </a:r>
            <a:r>
              <a:rPr lang="en-US" b="1" kern="0">
                <a:latin typeface="+mj-lt"/>
              </a:rPr>
              <a:t>retain what’s good and strong </a:t>
            </a:r>
            <a:r>
              <a:rPr lang="en-US" kern="0">
                <a:latin typeface="+mj-lt"/>
              </a:rPr>
              <a:t>about United Way’s model… </a:t>
            </a:r>
            <a:r>
              <a:rPr lang="en-US" b="1" kern="0">
                <a:latin typeface="+mj-lt"/>
              </a:rPr>
              <a:t>AS we innovate </a:t>
            </a:r>
            <a:r>
              <a:rPr lang="en-US" kern="0">
                <a:latin typeface="+mj-lt"/>
              </a:rPr>
              <a:t>toward the future? </a:t>
            </a:r>
            <a:endParaRPr lang="en-US" kern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422D4-D9CB-4E96-8228-49EB2C049D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5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641B6-6095-4509-98F9-987166FA583F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56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 defTabSz="925845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422D4-D9CB-4E96-8228-49EB2C049D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64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422D4-D9CB-4E96-8228-49EB2C049D1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05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422D4-D9CB-4E96-8228-49EB2C049D1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65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-64" charset="0"/>
              <a:ea typeface="ＭＳ Ｐゴシック" pitchFamily="-6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58146" indent="-29159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66377" indent="-233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32930" indent="-233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99481" indent="-233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66031" indent="-233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3032582" indent="-233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99133" indent="-233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965685" indent="-233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81ABA29E-192E-42ED-AE03-6EB165F0B84F}" type="slidenum">
              <a:rPr lang="en-US" sz="1200">
                <a:latin typeface="Times New Roman" pitchFamily="-64" charset="0"/>
              </a:rPr>
              <a:pPr eaLnBrk="1" hangingPunct="1"/>
              <a:t>17</a:t>
            </a:fld>
            <a:endParaRPr lang="en-US" sz="1200">
              <a:latin typeface="Times New Roman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94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DFC3-49B2-4206-BD0E-8B5754232DD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12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641B6-6095-4509-98F9-987166FA583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37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641B6-6095-4509-98F9-987166FA583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94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641B6-6095-4509-98F9-987166FA583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641B6-6095-4509-98F9-987166FA583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7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641B6-6095-4509-98F9-987166FA583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73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641B6-6095-4509-98F9-987166FA583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99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2DFC3-49B2-4206-BD0E-8B5754232DD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13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74638" y="271463"/>
            <a:ext cx="8594725" cy="48006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-8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8414" y="5248530"/>
            <a:ext cx="206870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548640" y="270933"/>
            <a:ext cx="7543800" cy="4800600"/>
          </a:xfrm>
        </p:spPr>
        <p:txBody>
          <a:bodyPr lIns="0" tIns="45720"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702032711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620" y="1600200"/>
            <a:ext cx="8546760" cy="4384676"/>
          </a:xfrm>
        </p:spPr>
        <p:txBody>
          <a:bodyPr lIns="0" rIns="0" anchor="ctr"/>
          <a:lstStyle>
            <a:lvl1pPr algn="ctr"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10F07-587D-4E14-83FD-2AB33AADB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37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,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595930"/>
            <a:ext cx="8595360" cy="4388945"/>
          </a:xfrm>
        </p:spPr>
        <p:txBody>
          <a:bodyPr lIns="0" rIns="0"/>
          <a:lstStyle>
            <a:lvl1pPr algn="ctr"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195CC-9A4F-4D98-B297-9FC8305D6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2088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9C1C-A695-49BD-8C6C-2CBF7F3193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0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74638" y="271463"/>
            <a:ext cx="8594725" cy="4800600"/>
          </a:xfrm>
          <a:prstGeom prst="rect">
            <a:avLst/>
          </a:prstGeom>
          <a:solidFill>
            <a:schemeClr val="accent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-8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548640" y="270933"/>
            <a:ext cx="7543800" cy="4800600"/>
          </a:xfrm>
        </p:spPr>
        <p:txBody>
          <a:bodyPr lIns="0" tIns="45720"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8414" y="5248530"/>
            <a:ext cx="206870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14190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74638" y="271463"/>
            <a:ext cx="8594725" cy="4800600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-8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548640" y="270933"/>
            <a:ext cx="7543800" cy="4800600"/>
          </a:xfrm>
        </p:spPr>
        <p:txBody>
          <a:bodyPr lIns="0" tIns="45720"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8414" y="5248530"/>
            <a:ext cx="206870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05705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74638" y="271463"/>
            <a:ext cx="8594725" cy="4800600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-8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548640" y="270933"/>
            <a:ext cx="7589520" cy="2446869"/>
          </a:xfrm>
        </p:spPr>
        <p:txBody>
          <a:bodyPr lIns="0" tIns="45720"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48640" y="2700863"/>
            <a:ext cx="7589520" cy="2362204"/>
          </a:xfrm>
        </p:spPr>
        <p:txBody>
          <a:bodyPr lIns="0" rIns="0"/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74320" y="5257800"/>
            <a:ext cx="6400800" cy="777240"/>
          </a:xfrm>
        </p:spPr>
        <p:txBody>
          <a:bodyPr lIns="0" tIns="45720" rIns="0"/>
          <a:lstStyle>
            <a:lvl1pPr>
              <a:buFontTx/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8414" y="5248530"/>
            <a:ext cx="206870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53082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270929" y="5257800"/>
            <a:ext cx="6400800" cy="777240"/>
          </a:xfrm>
        </p:spPr>
        <p:txBody>
          <a:bodyPr lIns="0" tIns="4572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>
            <a:off x="274320" y="274320"/>
            <a:ext cx="8595360" cy="480060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8414" y="5248530"/>
            <a:ext cx="206870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3753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E6A34-D18C-448D-9E59-F06A322BE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8468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ngle statement,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598237"/>
            <a:ext cx="8594725" cy="4396130"/>
          </a:xfrm>
        </p:spPr>
        <p:txBody>
          <a:bodyPr anchor="ctr"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B00A-8196-4375-A4E7-1A56BC9D6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643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4320" y="1604963"/>
            <a:ext cx="4297680" cy="4379913"/>
          </a:xfrm>
        </p:spPr>
        <p:txBody>
          <a:bodyPr rIns="182880"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572000" y="1604964"/>
            <a:ext cx="4297680" cy="4379912"/>
          </a:xfrm>
        </p:spPr>
        <p:txBody>
          <a:bodyPr rIns="182880"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59599-DF18-4B77-85EB-D20A99C78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9041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4320" y="2514600"/>
            <a:ext cx="4297680" cy="3470276"/>
          </a:xfrm>
        </p:spPr>
        <p:txBody>
          <a:bodyPr rIns="182880"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274320" y="1600200"/>
            <a:ext cx="4297680" cy="685800"/>
          </a:xfrm>
        </p:spPr>
        <p:txBody>
          <a:bodyPr rIns="182880"/>
          <a:lstStyle>
            <a:lvl1pPr marL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572000" y="2514600"/>
            <a:ext cx="4297680" cy="3470275"/>
          </a:xfrm>
        </p:spPr>
        <p:txBody>
          <a:bodyPr rIns="182880"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4572000" y="1600200"/>
            <a:ext cx="4297680" cy="685800"/>
          </a:xfrm>
        </p:spPr>
        <p:txBody>
          <a:bodyPr rIns="182880"/>
          <a:lstStyle>
            <a:lvl1pPr marL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35D83-C11D-41D9-B78B-1A202BADA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3240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274638" y="271463"/>
            <a:ext cx="8594725" cy="5741987"/>
          </a:xfrm>
          <a:prstGeom prst="rect">
            <a:avLst/>
          </a:prstGeom>
          <a:solidFill>
            <a:srgbClr val="E6D7A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-8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74638" y="274638"/>
            <a:ext cx="8594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182880" rIns="45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638" y="1600200"/>
            <a:ext cx="859472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0" rIns="45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9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74638" y="626427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73152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ea typeface="ＭＳ Ｐゴシック" pitchFamily="-106" charset="-128"/>
              </a:defRPr>
            </a:lvl1pPr>
          </a:lstStyle>
          <a:p>
            <a:pPr>
              <a:defRPr/>
            </a:pPr>
            <a:fld id="{2C09C86F-8D69-4C46-8846-6858F22C3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88" r:id="rId12"/>
  </p:sldLayoutIdLst>
  <p:transition>
    <p:wipe dir="r"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ＭＳ Ｐゴシック" pitchFamily="-10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rtl="0" eaLnBrk="1" fontAlgn="base" hangingPunct="1">
        <a:spcBef>
          <a:spcPts val="1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pitchFamily="-106" charset="-128"/>
        </a:defRPr>
      </a:lvl1pPr>
      <a:lvl2pPr marL="287338" indent="-287338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576263" indent="-288925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ヒラギノ角ゴ Pro W3" pitchFamily="-84" charset="-128"/>
        </a:defRPr>
      </a:lvl3pPr>
      <a:lvl4pPr marL="914400" indent="-338138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  <a:ea typeface="ヒラギノ角ゴ Pro W3" pitchFamily="-84" charset="-128"/>
        </a:defRPr>
      </a:lvl4pPr>
      <a:lvl5pPr marL="1201738" indent="-287338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  <a:ea typeface="ヒラギノ角ゴ Pro W3" pitchFamily="-84" charset="-128"/>
        </a:defRPr>
      </a:lvl5pPr>
      <a:lvl6pPr marL="1768475" indent="-166688" algn="l" rtl="0" eaLnBrk="1" fontAlgn="base" hangingPunct="1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  <a:ea typeface="+mn-ea"/>
        </a:defRPr>
      </a:lvl6pPr>
      <a:lvl7pPr marL="2225675" indent="-166688" algn="l" rtl="0" eaLnBrk="1" fontAlgn="base" hangingPunct="1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  <a:ea typeface="+mn-ea"/>
        </a:defRPr>
      </a:lvl7pPr>
      <a:lvl8pPr marL="2682875" indent="-166688" algn="l" rtl="0" eaLnBrk="1" fontAlgn="base" hangingPunct="1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  <a:ea typeface="+mn-ea"/>
        </a:defRPr>
      </a:lvl8pPr>
      <a:lvl9pPr marL="3140075" indent="-166688" algn="l" rtl="0" eaLnBrk="1" fontAlgn="base" hangingPunct="1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online.unitedway.org/bizmodel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1"/>
          <p:cNvSpPr>
            <a:spLocks/>
          </p:cNvSpPr>
          <p:nvPr/>
        </p:nvSpPr>
        <p:spPr bwMode="auto">
          <a:xfrm>
            <a:off x="274638" y="271463"/>
            <a:ext cx="8593137" cy="4800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74755" name="Picture 2" descr="imag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5248275"/>
            <a:ext cx="2068512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5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1066800"/>
            <a:ext cx="8232775" cy="4800600"/>
          </a:xfrm>
        </p:spPr>
        <p:txBody>
          <a:bodyPr tIns="53573" rIns="455375"/>
          <a:lstStyle/>
          <a:p>
            <a:pPr defTabSz="912813" eaLnBrk="1" hangingPunct="1"/>
            <a:r>
              <a:rPr lang="en-US" altLang="en-US" sz="3000" dirty="0" smtClean="0">
                <a:solidFill>
                  <a:schemeClr val="bg1"/>
                </a:solidFill>
                <a:cs typeface="Arial" panose="020B0604020202020204" pitchFamily="34" charset="0"/>
              </a:rPr>
              <a:t>U.S. Network Focus and Support</a:t>
            </a:r>
            <a:br>
              <a:rPr lang="en-US" altLang="en-US" sz="3000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2400" dirty="0" smtClean="0">
                <a:solidFill>
                  <a:srgbClr val="FFC000"/>
                </a:solidFill>
                <a:cs typeface="Arial" panose="020B0604020202020204" pitchFamily="34" charset="0"/>
              </a:rPr>
              <a:t>United Way Worldwide</a:t>
            </a:r>
            <a:r>
              <a:rPr lang="en-US" altLang="en-US" sz="3000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altLang="en-US" sz="3000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3600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altLang="en-US" sz="3600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4200" dirty="0" smtClean="0"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US" altLang="en-US" sz="4200" dirty="0" smtClean="0"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en-US" dirty="0" smtClean="0"/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274638" y="5184107"/>
            <a:ext cx="6400800" cy="1446993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</a:pPr>
            <a:r>
              <a:rPr lang="en-US" altLang="en-US" sz="2000" b="1" dirty="0" smtClean="0">
                <a:cs typeface="Arial" panose="020B0604020202020204" pitchFamily="34" charset="0"/>
              </a:rPr>
              <a:t>United Ways of Pennsylvania</a:t>
            </a:r>
          </a:p>
          <a:p>
            <a:pPr marL="0" lvl="0" indent="0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800" dirty="0" smtClean="0">
                <a:cs typeface="Arial" panose="020B0604020202020204" pitchFamily="34" charset="0"/>
              </a:rPr>
              <a:t>June 22, 2017 </a:t>
            </a:r>
          </a:p>
          <a:p>
            <a:pPr marL="0" lvl="0" indent="0" eaLnBrk="1" hangingPunct="1">
              <a:spcBef>
                <a:spcPct val="0"/>
              </a:spcBef>
            </a:pPr>
            <a:r>
              <a:rPr lang="en-US" altLang="en-US" sz="1800" dirty="0" smtClean="0">
                <a:cs typeface="Arial" panose="020B0604020202020204" pitchFamily="34" charset="0"/>
              </a:rPr>
              <a:t>Mary B. Sellers | @</a:t>
            </a:r>
            <a:r>
              <a:rPr lang="en-US" altLang="en-US" sz="1800" dirty="0" err="1" smtClean="0">
                <a:cs typeface="Arial" panose="020B0604020202020204" pitchFamily="34" charset="0"/>
              </a:rPr>
              <a:t>mbsellers</a:t>
            </a:r>
            <a:r>
              <a:rPr lang="en-US" altLang="en-US" sz="1800" dirty="0">
                <a:cs typeface="Arial" panose="020B0604020202020204" pitchFamily="34" charset="0"/>
              </a:rPr>
              <a:t/>
            </a:r>
            <a:br>
              <a:rPr lang="en-US" altLang="en-US" sz="1800" dirty="0">
                <a:cs typeface="Arial" panose="020B0604020202020204" pitchFamily="34" charset="0"/>
              </a:rPr>
            </a:br>
            <a:r>
              <a:rPr lang="en-US" altLang="en-US" sz="1800" i="1" dirty="0" smtClean="0">
                <a:cs typeface="Arial" panose="020B0604020202020204" pitchFamily="34" charset="0"/>
              </a:rPr>
              <a:t>U.S. President, United Way Worldwide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98531412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88" y="304800"/>
            <a:ext cx="8945562" cy="770021"/>
          </a:xfrm>
        </p:spPr>
        <p:txBody>
          <a:bodyPr/>
          <a:lstStyle/>
          <a:p>
            <a:r>
              <a:rPr lang="en-US" dirty="0" smtClean="0"/>
              <a:t>Evaluating U.S. Revenue </a:t>
            </a:r>
            <a:r>
              <a:rPr lang="en-US" dirty="0"/>
              <a:t>P</a:t>
            </a:r>
            <a:r>
              <a:rPr lang="en-US" dirty="0" smtClean="0"/>
              <a:t>erformance and Potential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6867" y="1272212"/>
            <a:ext cx="8586133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0" rIns="45720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1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-106" charset="-128"/>
              </a:defRPr>
            </a:lvl1pPr>
            <a:lvl2pPr marL="287338" indent="-287338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pitchFamily="-64" charset="-128"/>
              </a:defRPr>
            </a:lvl2pPr>
            <a:lvl3pPr marL="576263" indent="-288925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pitchFamily="-84" charset="-128"/>
                <a:cs typeface="ヒラギノ角ゴ Pro W3" charset="-128"/>
              </a:defRPr>
            </a:lvl3pPr>
            <a:lvl4pPr marL="914400" indent="-338138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pitchFamily="-84" charset="-128"/>
              </a:defRPr>
            </a:lvl4pPr>
            <a:lvl5pPr marL="1201738" indent="-287338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pitchFamily="-84" charset="-128"/>
              </a:defRPr>
            </a:lvl5pPr>
            <a:lvl6pPr marL="1768475" indent="-1666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+mn-lt"/>
                <a:ea typeface="+mn-ea"/>
              </a:defRPr>
            </a:lvl6pPr>
            <a:lvl7pPr marL="2225675" indent="-1666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2682875" indent="-1666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3140075" indent="-1666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marL="63500" lvl="1" indent="0">
              <a:spcBef>
                <a:spcPts val="0"/>
              </a:spcBef>
              <a:buNone/>
            </a:pPr>
            <a:r>
              <a:rPr lang="en-US" sz="2200" b="1" kern="0" dirty="0" smtClean="0"/>
              <a:t>Creating a Revenue Performance Index:</a:t>
            </a:r>
          </a:p>
          <a:p>
            <a:pPr lvl="1" indent="0">
              <a:spcBef>
                <a:spcPts val="0"/>
              </a:spcBef>
              <a:buNone/>
            </a:pPr>
            <a:endParaRPr lang="en-US" sz="1800" b="1" kern="0" dirty="0" smtClean="0"/>
          </a:p>
          <a:p>
            <a:pPr marL="630238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2200" b="1" kern="0" dirty="0" smtClean="0"/>
              <a:t>Campaign:</a:t>
            </a:r>
            <a:r>
              <a:rPr lang="en-US" sz="2200" kern="0" dirty="0" smtClean="0"/>
              <a:t> Best, most consistent indicator of community support across markets</a:t>
            </a:r>
          </a:p>
          <a:p>
            <a:pPr marL="630238" lvl="1" indent="-342900">
              <a:spcBef>
                <a:spcPts val="0"/>
              </a:spcBef>
              <a:buFont typeface="+mj-lt"/>
              <a:buAutoNum type="arabicPeriod"/>
            </a:pPr>
            <a:endParaRPr lang="en-US" sz="2200" kern="0" dirty="0"/>
          </a:p>
          <a:p>
            <a:pPr marL="630238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2200" b="1" kern="0" dirty="0" smtClean="0"/>
              <a:t>Growth:</a:t>
            </a:r>
            <a:r>
              <a:rPr lang="en-US" sz="2200" kern="0" dirty="0" smtClean="0"/>
              <a:t> Indicates effective resource development practices</a:t>
            </a:r>
          </a:p>
          <a:p>
            <a:pPr marL="630238" lvl="1" indent="-342900">
              <a:spcBef>
                <a:spcPts val="0"/>
              </a:spcBef>
              <a:buFont typeface="+mj-lt"/>
              <a:buAutoNum type="arabicPeriod"/>
            </a:pPr>
            <a:endParaRPr lang="en-US" sz="2200" kern="0" dirty="0" smtClean="0"/>
          </a:p>
          <a:p>
            <a:pPr marL="630238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2200" b="1" kern="0" dirty="0" smtClean="0"/>
              <a:t>Market Penetration: </a:t>
            </a:r>
            <a:r>
              <a:rPr lang="en-US" sz="2200" kern="0" dirty="0" smtClean="0"/>
              <a:t>Indicates relevance</a:t>
            </a:r>
            <a:endParaRPr lang="en-US" sz="2200" kern="0" dirty="0"/>
          </a:p>
          <a:p>
            <a:pPr marL="630238" lvl="1" indent="-342900">
              <a:spcBef>
                <a:spcPts val="0"/>
              </a:spcBef>
              <a:buFont typeface="+mj-lt"/>
              <a:buAutoNum type="arabicPeriod"/>
            </a:pPr>
            <a:endParaRPr lang="en-US" sz="2200" kern="0" dirty="0" smtClean="0"/>
          </a:p>
          <a:p>
            <a:pPr marL="630238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2200" b="1" kern="0" dirty="0" smtClean="0"/>
              <a:t>Time: </a:t>
            </a:r>
            <a:r>
              <a:rPr lang="en-US" sz="2200" kern="0" dirty="0" smtClean="0"/>
              <a:t>Indicates consistency and takes into account economic variations</a:t>
            </a:r>
          </a:p>
          <a:p>
            <a:pPr marL="630238" lvl="1" indent="-342900">
              <a:spcBef>
                <a:spcPts val="0"/>
              </a:spcBef>
              <a:buFont typeface="+mj-lt"/>
              <a:buAutoNum type="arabicPeriod"/>
            </a:pPr>
            <a:endParaRPr lang="en-US" sz="2200" i="1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0" y="6019845"/>
            <a:ext cx="1623187" cy="72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180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92" y="178386"/>
            <a:ext cx="8594725" cy="639762"/>
          </a:xfrm>
        </p:spPr>
        <p:txBody>
          <a:bodyPr/>
          <a:lstStyle/>
          <a:p>
            <a:r>
              <a:rPr lang="en-US" dirty="0" smtClean="0"/>
              <a:t>Revenue Growth and Changes in Per Capita Giving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323050"/>
              </p:ext>
            </p:extLst>
          </p:nvPr>
        </p:nvGraphicFramePr>
        <p:xfrm>
          <a:off x="260163" y="1901992"/>
          <a:ext cx="8643205" cy="2456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5920"/>
                <a:gridCol w="1556084"/>
                <a:gridCol w="1588168"/>
                <a:gridCol w="997728"/>
                <a:gridCol w="1299411"/>
                <a:gridCol w="1283368"/>
                <a:gridCol w="962526"/>
              </a:tblGrid>
              <a:tr h="873292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1999 Campaign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2014 Campaign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Change</a:t>
                      </a:r>
                      <a:endParaRPr lang="en-US" sz="1800" b="1" i="1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1999        Per Capita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2014        Per Capita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Change</a:t>
                      </a:r>
                      <a:endParaRPr lang="en-US" sz="1800" b="1" i="1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829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Top </a:t>
                      </a:r>
                      <a:endParaRPr lang="en-US" sz="1800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$506,329,836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$669,134,139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effectLst/>
                          <a:latin typeface="+mj-lt"/>
                        </a:rPr>
                        <a:t>32.2%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$31.54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$37.83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effectLst/>
                          <a:latin typeface="+mj-lt"/>
                        </a:rPr>
                        <a:t>$6.29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800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Bottom</a:t>
                      </a:r>
                    </a:p>
                    <a:p>
                      <a:pPr algn="ctr" fontAlgn="b"/>
                      <a:r>
                        <a:rPr lang="en-US" sz="1800" b="1" i="0" u="none" strike="noStrike" smtClean="0">
                          <a:solidFill>
                            <a:schemeClr val="lt1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$582,547,230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$300,081,523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effectLst/>
                          <a:latin typeface="+mj-lt"/>
                        </a:rPr>
                        <a:t>-48.5%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$15.31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$6.84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effectLst/>
                          <a:latin typeface="+mj-lt"/>
                        </a:rPr>
                        <a:t>-$8.47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66092" y="1223127"/>
            <a:ext cx="8915936" cy="67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182880" rIns="45720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pitchFamily="-106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pitchFamily="-10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pitchFamily="-10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pitchFamily="-10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pitchFamily="-10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950" kern="0" dirty="0" smtClean="0"/>
              <a:t>Top 20 and Bottom 20 United Ways in the Revenue Performance Index</a:t>
            </a:r>
            <a:endParaRPr lang="en-US" sz="1950" kern="0" dirty="0"/>
          </a:p>
        </p:txBody>
      </p:sp>
    </p:spTree>
    <p:extLst>
      <p:ext uri="{BB962C8B-B14F-4D97-AF65-F5344CB8AC3E}">
        <p14:creationId xmlns:p14="http://schemas.microsoft.com/office/powerpoint/2010/main" val="4130308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67" y="304800"/>
            <a:ext cx="8945562" cy="685800"/>
          </a:xfrm>
        </p:spPr>
        <p:txBody>
          <a:bodyPr/>
          <a:lstStyle/>
          <a:p>
            <a:r>
              <a:rPr lang="en-US" dirty="0" smtClean="0"/>
              <a:t>Network Engagement POV: Baseline of Performance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36449862"/>
              </p:ext>
            </p:extLst>
          </p:nvPr>
        </p:nvGraphicFramePr>
        <p:xfrm>
          <a:off x="669364" y="1253563"/>
          <a:ext cx="7733553" cy="4525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39802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16" y="177777"/>
            <a:ext cx="8024884" cy="121788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Business Model Guided Toolbox</a:t>
            </a:r>
            <a:br>
              <a:rPr lang="en-US" sz="2800" dirty="0"/>
            </a:br>
            <a:r>
              <a:rPr lang="en-US" sz="2800" b="0" i="1" dirty="0" smtClean="0">
                <a:hlinkClick r:id="rId3"/>
              </a:rPr>
              <a:t>online.unitedway.org/</a:t>
            </a:r>
            <a:r>
              <a:rPr lang="en-US" sz="2800" b="0" i="1" dirty="0" err="1" smtClean="0">
                <a:hlinkClick r:id="rId3"/>
              </a:rPr>
              <a:t>bizmodel</a:t>
            </a:r>
            <a:endParaRPr lang="en-US" sz="28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469920"/>
              </p:ext>
            </p:extLst>
          </p:nvPr>
        </p:nvGraphicFramePr>
        <p:xfrm>
          <a:off x="865415" y="1395663"/>
          <a:ext cx="7868814" cy="511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5876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553117"/>
              </p:ext>
            </p:extLst>
          </p:nvPr>
        </p:nvGraphicFramePr>
        <p:xfrm>
          <a:off x="66092" y="275297"/>
          <a:ext cx="8992744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8619"/>
                <a:gridCol w="2090357"/>
                <a:gridCol w="2203768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Upcoming Events in 2017</a:t>
                      </a:r>
                      <a:endParaRPr lang="en-US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Date</a:t>
                      </a:r>
                      <a:endParaRPr lang="en-US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Location</a:t>
                      </a:r>
                      <a:endParaRPr lang="en-US" sz="2000" baseline="0" dirty="0"/>
                    </a:p>
                  </a:txBody>
                  <a:tcPr anchor="ctr"/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kern="1200" baseline="0" dirty="0" smtClean="0">
                          <a:ea typeface="MS PGothic" pitchFamily="34" charset="-128"/>
                          <a:cs typeface="ＭＳ Ｐゴシック" pitchFamily="-106" charset="-128"/>
                        </a:rPr>
                        <a:t>Donor-Centered 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b="1" baseline="0" dirty="0" smtClean="0"/>
                        <a:t>July 25-27</a:t>
                      </a:r>
                      <a:endParaRPr lang="en-US" sz="17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b="1" baseline="0" dirty="0" smtClean="0"/>
                        <a:t>Hartford, CT</a:t>
                      </a:r>
                      <a:endParaRPr lang="en-US" sz="1700" b="1" baseline="0" dirty="0"/>
                    </a:p>
                  </a:txBody>
                  <a:tcPr anchor="ctr"/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kern="1200" baseline="0" dirty="0" smtClean="0">
                          <a:ea typeface="MS PGothic" pitchFamily="34" charset="-128"/>
                          <a:cs typeface="ＭＳ Ｐゴシック" pitchFamily="-106" charset="-128"/>
                        </a:rPr>
                        <a:t>Retention, Recruitment, and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b="1" baseline="0" dirty="0" smtClean="0"/>
                        <a:t>Aug. 2 - Sep. 6 </a:t>
                      </a:r>
                    </a:p>
                    <a:p>
                      <a:endParaRPr lang="en-US" sz="200" b="1" baseline="0" dirty="0" smtClean="0"/>
                    </a:p>
                    <a:p>
                      <a:r>
                        <a:rPr lang="en-US" sz="1700" b="1" baseline="0" dirty="0" smtClean="0"/>
                        <a:t>(Six Wednesdays)</a:t>
                      </a:r>
                      <a:endParaRPr lang="en-US" sz="17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b="1" baseline="0" dirty="0" smtClean="0"/>
                        <a:t>Online</a:t>
                      </a:r>
                      <a:endParaRPr lang="en-US" sz="1700" b="1" baseline="0" dirty="0"/>
                    </a:p>
                  </a:txBody>
                  <a:tcPr anchor="ctr"/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kern="1200" baseline="0" dirty="0" smtClean="0">
                          <a:ea typeface="MS PGothic" pitchFamily="34" charset="-128"/>
                          <a:cs typeface="ＭＳ Ｐゴシック" pitchFamily="-106" charset="-128"/>
                        </a:rPr>
                        <a:t>Donor-Centered 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b="1" baseline="0" dirty="0" smtClean="0"/>
                        <a:t>August 8-10</a:t>
                      </a:r>
                      <a:endParaRPr lang="en-US" sz="17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b="1" baseline="0" dirty="0" smtClean="0"/>
                        <a:t>Indianapolis, IN</a:t>
                      </a:r>
                      <a:endParaRPr lang="en-US" sz="1700" b="1" baseline="0" dirty="0"/>
                    </a:p>
                  </a:txBody>
                  <a:tcPr anchor="ctr"/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baseline="0" dirty="0" smtClean="0">
                          <a:ea typeface="MS PGothic" pitchFamily="34" charset="-128"/>
                          <a:cs typeface="ＭＳ Ｐゴシック" pitchFamily="-106" charset="-128"/>
                        </a:rPr>
                        <a:t>United Way-Labor Partnership Conference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baseline="0" dirty="0" smtClean="0"/>
                        <a:t>August 15-17</a:t>
                      </a:r>
                      <a:endParaRPr lang="en-US" sz="17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baseline="0" dirty="0" smtClean="0"/>
                        <a:t>Portland, OR</a:t>
                      </a:r>
                      <a:endParaRPr lang="en-US" sz="1700" baseline="0" dirty="0"/>
                    </a:p>
                  </a:txBody>
                  <a:tcPr anchor="ctr"/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ea typeface="MS PGothic" pitchFamily="34" charset="-128"/>
                          <a:cs typeface="ＭＳ Ｐゴシック" pitchFamily="-106" charset="-128"/>
                        </a:rPr>
                        <a:t>Overview of United Way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baseline="0" dirty="0" smtClean="0"/>
                        <a:t>September 19-21</a:t>
                      </a:r>
                      <a:endParaRPr lang="en-US" sz="17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baseline="0" dirty="0" smtClean="0"/>
                        <a:t>Alexandria, VA</a:t>
                      </a:r>
                      <a:endParaRPr lang="en-US" sz="1700" baseline="0" dirty="0"/>
                    </a:p>
                  </a:txBody>
                  <a:tcPr anchor="ctr"/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ea typeface="MS PGothic" pitchFamily="34" charset="-128"/>
                          <a:cs typeface="ＭＳ Ｐゴシック" pitchFamily="-106" charset="-128"/>
                        </a:rPr>
                        <a:t>Roundtable on Philanthropy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baseline="0" dirty="0" smtClean="0"/>
                        <a:t>September 27-29</a:t>
                      </a:r>
                      <a:endParaRPr lang="en-US" sz="17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baseline="0" dirty="0" smtClean="0"/>
                        <a:t>Bucharest, Romania</a:t>
                      </a:r>
                      <a:endParaRPr lang="en-US" sz="1700" baseline="0" dirty="0"/>
                    </a:p>
                  </a:txBody>
                  <a:tcPr anchor="ctr"/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ea typeface="MS PGothic" pitchFamily="34" charset="-128"/>
                          <a:cs typeface="ＭＳ Ｐゴシック" pitchFamily="-106" charset="-128"/>
                        </a:rPr>
                        <a:t>Finance, Talent, and Technology Forum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baseline="0" dirty="0" smtClean="0"/>
                        <a:t>October 2-4</a:t>
                      </a:r>
                      <a:endParaRPr lang="en-US" sz="17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baseline="0" dirty="0" smtClean="0"/>
                        <a:t>Dallas, TX</a:t>
                      </a:r>
                      <a:endParaRPr lang="en-US" sz="1700" baseline="0" dirty="0"/>
                    </a:p>
                  </a:txBody>
                  <a:tcPr anchor="ctr"/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ea typeface="MS PGothic" pitchFamily="34" charset="-128"/>
                          <a:cs typeface="ＭＳ Ｐゴシック" pitchFamily="-106" charset="-128"/>
                        </a:rPr>
                        <a:t>Women</a:t>
                      </a:r>
                      <a:r>
                        <a:rPr lang="en-US" sz="1700" kern="1200" baseline="0" dirty="0" smtClean="0">
                          <a:ea typeface="MS PGothic" pitchFamily="34" charset="-128"/>
                          <a:cs typeface="ＭＳ Ｐゴシック" pitchFamily="-106" charset="-128"/>
                        </a:rPr>
                        <a:t> United</a:t>
                      </a:r>
                      <a:r>
                        <a:rPr lang="en-US" sz="1700" kern="1200" dirty="0" smtClean="0">
                          <a:ea typeface="MS PGothic" pitchFamily="34" charset="-128"/>
                          <a:cs typeface="ＭＳ Ｐゴシック" pitchFamily="-106" charset="-128"/>
                        </a:rPr>
                        <a:t> Summit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baseline="0" dirty="0" smtClean="0"/>
                        <a:t>October 18-20</a:t>
                      </a:r>
                      <a:endParaRPr lang="en-US" sz="17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baseline="0" dirty="0" smtClean="0"/>
                        <a:t>Cincinnati, OH</a:t>
                      </a:r>
                      <a:endParaRPr lang="en-US" sz="1700" baseline="0" dirty="0"/>
                    </a:p>
                  </a:txBody>
                  <a:tcPr anchor="ctr"/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ea typeface="MS PGothic" pitchFamily="34" charset="-128"/>
                          <a:cs typeface="ＭＳ Ｐゴシック" pitchFamily="-106" charset="-128"/>
                        </a:rPr>
                        <a:t>Strategic Volunteer Engagement Summit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baseline="0" dirty="0" smtClean="0"/>
                        <a:t>November 6-7</a:t>
                      </a:r>
                      <a:endParaRPr lang="en-US" sz="17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baseline="0" dirty="0" smtClean="0"/>
                        <a:t>Alexandria, VA</a:t>
                      </a:r>
                      <a:endParaRPr lang="en-US" sz="1700" baseline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5282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28" y="304800"/>
            <a:ext cx="8068740" cy="514350"/>
          </a:xfrm>
        </p:spPr>
        <p:txBody>
          <a:bodyPr/>
          <a:lstStyle/>
          <a:p>
            <a:r>
              <a:rPr lang="en-US" dirty="0" smtClean="0"/>
              <a:t>Examples of Revenue Performance Supports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5028" y="1098886"/>
            <a:ext cx="869037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0" rIns="34290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1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-106" charset="-128"/>
              </a:defRPr>
            </a:lvl1pPr>
            <a:lvl2pPr marL="287338" indent="-287338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pitchFamily="-64" charset="-128"/>
              </a:defRPr>
            </a:lvl2pPr>
            <a:lvl3pPr marL="576263" indent="-288925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pitchFamily="-84" charset="-128"/>
                <a:cs typeface="ヒラギノ角ゴ Pro W3" charset="-128"/>
              </a:defRPr>
            </a:lvl3pPr>
            <a:lvl4pPr marL="914400" indent="-338138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pitchFamily="-84" charset="-128"/>
              </a:defRPr>
            </a:lvl4pPr>
            <a:lvl5pPr marL="1201738" indent="-287338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pitchFamily="-84" charset="-128"/>
              </a:defRPr>
            </a:lvl5pPr>
            <a:lvl6pPr marL="1768475" indent="-1666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+mn-lt"/>
                <a:ea typeface="+mn-ea"/>
              </a:defRPr>
            </a:lvl6pPr>
            <a:lvl7pPr marL="2225675" indent="-1666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2682875" indent="-1666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3140075" indent="-1666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marL="512763" lvl="1" indent="-457200">
              <a:lnSpc>
                <a:spcPct val="150000"/>
              </a:lnSpc>
              <a:spcBef>
                <a:spcPts val="0"/>
              </a:spcBef>
            </a:pPr>
            <a:r>
              <a:rPr lang="en-US" sz="2200" kern="0" dirty="0" smtClean="0"/>
              <a:t>Mid-campaign review</a:t>
            </a:r>
          </a:p>
          <a:p>
            <a:pPr marL="512763" lvl="1" indent="-457200">
              <a:lnSpc>
                <a:spcPct val="150000"/>
              </a:lnSpc>
              <a:spcBef>
                <a:spcPts val="0"/>
              </a:spcBef>
            </a:pPr>
            <a:r>
              <a:rPr lang="en-US" sz="2200" kern="0" dirty="0" smtClean="0"/>
              <a:t>Staff campaign training</a:t>
            </a:r>
          </a:p>
          <a:p>
            <a:pPr marL="512763" lvl="1" indent="-457200">
              <a:lnSpc>
                <a:spcPct val="150000"/>
              </a:lnSpc>
              <a:spcBef>
                <a:spcPts val="0"/>
              </a:spcBef>
            </a:pPr>
            <a:r>
              <a:rPr lang="en-US" sz="2200" kern="0" dirty="0" smtClean="0"/>
              <a:t>Volunteer / Board / Loaned Executive training</a:t>
            </a:r>
          </a:p>
          <a:p>
            <a:pPr marL="512763" lvl="1" indent="-457200">
              <a:lnSpc>
                <a:spcPct val="150000"/>
              </a:lnSpc>
              <a:spcBef>
                <a:spcPts val="0"/>
              </a:spcBef>
            </a:pPr>
            <a:r>
              <a:rPr lang="en-US" sz="2200" kern="0" dirty="0" smtClean="0"/>
              <a:t>Onboarding for CEO / key staff members</a:t>
            </a:r>
          </a:p>
          <a:p>
            <a:pPr marL="512763" lvl="1" indent="-457200">
              <a:lnSpc>
                <a:spcPct val="150000"/>
              </a:lnSpc>
              <a:spcBef>
                <a:spcPts val="0"/>
              </a:spcBef>
            </a:pPr>
            <a:r>
              <a:rPr lang="en-US" sz="2200" kern="0" dirty="0" smtClean="0"/>
              <a:t>Establishing / energizing Campaign and Tocqueville Cabinets</a:t>
            </a:r>
          </a:p>
          <a:p>
            <a:pPr marL="512763" lvl="1" indent="-457200">
              <a:lnSpc>
                <a:spcPct val="150000"/>
              </a:lnSpc>
              <a:spcBef>
                <a:spcPts val="0"/>
              </a:spcBef>
            </a:pPr>
            <a:r>
              <a:rPr lang="en-US" sz="2200" kern="0" dirty="0" smtClean="0"/>
              <a:t>Account prioritization</a:t>
            </a:r>
          </a:p>
          <a:p>
            <a:pPr marL="512763" lvl="1" indent="-457200">
              <a:lnSpc>
                <a:spcPct val="150000"/>
              </a:lnSpc>
              <a:spcBef>
                <a:spcPts val="0"/>
              </a:spcBef>
            </a:pPr>
            <a:r>
              <a:rPr lang="en-US" sz="2200" kern="0" dirty="0" smtClean="0"/>
              <a:t>Cross-market corporate relationship management</a:t>
            </a:r>
          </a:p>
          <a:p>
            <a:pPr marL="512763" lvl="1" indent="-457200">
              <a:lnSpc>
                <a:spcPct val="150000"/>
              </a:lnSpc>
              <a:spcBef>
                <a:spcPts val="0"/>
              </a:spcBef>
            </a:pPr>
            <a:r>
              <a:rPr lang="en-US" sz="2200" kern="0" dirty="0" smtClean="0"/>
              <a:t>Product development</a:t>
            </a:r>
            <a:endParaRPr lang="en-US" sz="2200" kern="0" dirty="0"/>
          </a:p>
        </p:txBody>
      </p:sp>
    </p:spTree>
    <p:extLst>
      <p:ext uri="{BB962C8B-B14F-4D97-AF65-F5344CB8AC3E}">
        <p14:creationId xmlns:p14="http://schemas.microsoft.com/office/powerpoint/2010/main" val="10883258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28" y="304799"/>
            <a:ext cx="6709172" cy="834189"/>
          </a:xfrm>
        </p:spPr>
        <p:txBody>
          <a:bodyPr/>
          <a:lstStyle/>
          <a:p>
            <a:r>
              <a:rPr lang="en-US" sz="3200" dirty="0" smtClean="0"/>
              <a:t>Discussion &amp; Sharing Activity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0" y="1371600"/>
            <a:ext cx="869037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0" rIns="34290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1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-106" charset="-128"/>
              </a:defRPr>
            </a:lvl1pPr>
            <a:lvl2pPr marL="287338" indent="-287338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pitchFamily="-64" charset="-128"/>
              </a:defRPr>
            </a:lvl2pPr>
            <a:lvl3pPr marL="576263" indent="-288925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pitchFamily="-84" charset="-128"/>
                <a:cs typeface="ヒラギノ角ゴ Pro W3" charset="-128"/>
              </a:defRPr>
            </a:lvl3pPr>
            <a:lvl4pPr marL="914400" indent="-338138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pitchFamily="-84" charset="-128"/>
              </a:defRPr>
            </a:lvl4pPr>
            <a:lvl5pPr marL="1201738" indent="-287338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pitchFamily="-84" charset="-128"/>
              </a:defRPr>
            </a:lvl5pPr>
            <a:lvl6pPr marL="1768475" indent="-1666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+mn-lt"/>
                <a:ea typeface="+mn-ea"/>
              </a:defRPr>
            </a:lvl6pPr>
            <a:lvl7pPr marL="2225675" indent="-1666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2682875" indent="-1666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3140075" indent="-1666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marL="914400" lvl="1" indent="-636588">
              <a:spcBef>
                <a:spcPts val="0"/>
              </a:spcBef>
              <a:buFont typeface="+mj-lt"/>
              <a:buAutoNum type="arabicPeriod"/>
            </a:pPr>
            <a:r>
              <a:rPr lang="en-US" sz="3200" kern="0" dirty="0" smtClean="0"/>
              <a:t>What are </a:t>
            </a:r>
            <a:r>
              <a:rPr lang="en-US" sz="3200" kern="0" dirty="0"/>
              <a:t>the top 2-3 </a:t>
            </a:r>
            <a:r>
              <a:rPr lang="en-US" sz="3200" u="sng" kern="0" dirty="0"/>
              <a:t>challenges</a:t>
            </a:r>
            <a:r>
              <a:rPr lang="en-US" sz="3200" kern="0" dirty="0"/>
              <a:t> facing </a:t>
            </a:r>
            <a:r>
              <a:rPr lang="en-US" sz="3200" kern="0" dirty="0" smtClean="0"/>
              <a:t>your United Way and our network? </a:t>
            </a:r>
            <a:br>
              <a:rPr lang="en-US" sz="3200" kern="0" dirty="0" smtClean="0"/>
            </a:br>
            <a:endParaRPr lang="en-US" sz="3200" kern="0" dirty="0"/>
          </a:p>
          <a:p>
            <a:pPr marL="914400" lvl="1" indent="-636588">
              <a:spcBef>
                <a:spcPts val="0"/>
              </a:spcBef>
              <a:buFont typeface="+mj-lt"/>
              <a:buAutoNum type="arabicPeriod"/>
            </a:pPr>
            <a:r>
              <a:rPr lang="en-US" sz="3200" kern="0" dirty="0" smtClean="0"/>
              <a:t>What </a:t>
            </a:r>
            <a:r>
              <a:rPr lang="en-US" sz="3200" kern="0" dirty="0"/>
              <a:t>are the top 2-3 </a:t>
            </a:r>
            <a:r>
              <a:rPr lang="en-US" sz="3200" u="sng" kern="0" dirty="0" smtClean="0"/>
              <a:t>opportunities</a:t>
            </a:r>
            <a:r>
              <a:rPr lang="en-US" sz="3200" kern="0" dirty="0" smtClean="0"/>
              <a:t> for your United Way and our network? </a:t>
            </a:r>
            <a:br>
              <a:rPr lang="en-US" sz="3200" kern="0" dirty="0" smtClean="0"/>
            </a:br>
            <a:endParaRPr lang="en-US" sz="3200" kern="0" dirty="0"/>
          </a:p>
          <a:p>
            <a:pPr marL="914400" lvl="1" indent="-636588">
              <a:spcBef>
                <a:spcPts val="0"/>
              </a:spcBef>
              <a:buFont typeface="+mj-lt"/>
              <a:buAutoNum type="arabicPeriod"/>
            </a:pPr>
            <a:r>
              <a:rPr lang="en-US" sz="3200" kern="0" dirty="0" smtClean="0"/>
              <a:t>How </a:t>
            </a:r>
            <a:r>
              <a:rPr lang="en-US" sz="3200" kern="0" dirty="0"/>
              <a:t>can United Way Worldwide best </a:t>
            </a:r>
            <a:r>
              <a:rPr lang="en-US" sz="3200" u="sng" kern="0" dirty="0"/>
              <a:t>support you</a:t>
            </a:r>
            <a:r>
              <a:rPr lang="en-US" sz="3200" kern="0" dirty="0"/>
              <a:t> in these areas?</a:t>
            </a:r>
          </a:p>
        </p:txBody>
      </p:sp>
    </p:spTree>
    <p:extLst>
      <p:ext uri="{BB962C8B-B14F-4D97-AF65-F5344CB8AC3E}">
        <p14:creationId xmlns:p14="http://schemas.microsoft.com/office/powerpoint/2010/main" val="24319179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ctrTitle"/>
          </p:nvPr>
        </p:nvSpPr>
        <p:spPr>
          <a:xfrm>
            <a:off x="549275" y="271463"/>
            <a:ext cx="7543800" cy="4800600"/>
          </a:xfrm>
        </p:spPr>
        <p:txBody>
          <a:bodyPr/>
          <a:lstStyle/>
          <a:p>
            <a:r>
              <a:rPr lang="en-US" dirty="0" smtClean="0"/>
              <a:t>Thank you</a:t>
            </a:r>
          </a:p>
        </p:txBody>
      </p:sp>
      <p:sp>
        <p:nvSpPr>
          <p:cNvPr id="27651" name="Subtitle 6"/>
          <p:cNvSpPr>
            <a:spLocks noGrp="1"/>
          </p:cNvSpPr>
          <p:nvPr>
            <p:ph type="subTitle" idx="1"/>
          </p:nvPr>
        </p:nvSpPr>
        <p:spPr>
          <a:xfrm>
            <a:off x="271463" y="6080125"/>
            <a:ext cx="6400800" cy="45720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05" y="628650"/>
            <a:ext cx="9435705" cy="52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37" y="837080"/>
            <a:ext cx="9189720" cy="515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6663"/>
            <a:ext cx="9142958" cy="514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1" y="838201"/>
            <a:ext cx="9213454" cy="51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3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05" y="628650"/>
            <a:ext cx="9435705" cy="528399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400050" y="3829050"/>
            <a:ext cx="1766514" cy="165735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58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 - &amp;quot;United Way&amp;#x0D;&amp;#x0A;PowerPoint Presentation Template&amp;quot;&quot;/&gt;&lt;property id=&quot;20307&quot; value=&quot;325&quot;/&gt;&lt;/object&gt;&lt;object type=&quot;3&quot; unique_id=&quot;10005&quot;&gt;&lt;property id=&quot;20148&quot; value=&quot;5&quot;/&gt;&lt;property id=&quot;20300&quot; value=&quot;Slide 3 - &amp;quot;United Way&amp;#x0D;&amp;#x0A;PowerPoint Presentation Template&amp;quot;&quot;/&gt;&lt;property id=&quot;20307&quot; value=&quot;326&quot;/&gt;&lt;/object&gt;&lt;object type=&quot;3&quot; unique_id=&quot;10006&quot;&gt;&lt;property id=&quot;20148&quot; value=&quot;5&quot;/&gt;&lt;property id=&quot;20300&quot; value=&quot;Slide 4 - &amp;quot;United Way&amp;#x0D;&amp;#x0A;PowerPoint Presentation Template&amp;quot;&quot;/&gt;&lt;property id=&quot;20307&quot; value=&quot;328&quot;/&gt;&lt;/object&gt;&lt;object type=&quot;3&quot; unique_id=&quot;10007&quot;&gt;&lt;property id=&quot;20148&quot; value=&quot;5&quot;/&gt;&lt;property id=&quot;20300&quot; value=&quot;Slide 1 - &amp;quot;United Way PowerPoint Presentation Template&amp;quot;&quot;/&gt;&lt;property id=&quot;20307&quot; value=&quot;331&quot;/&gt;&lt;/object&gt;&lt;object type=&quot;3&quot; unique_id=&quot;10008&quot;&gt;&lt;property id=&quot;20148&quot; value=&quot;5&quot;/&gt;&lt;property id=&quot;20300&quot; value=&quot;Slide 5 - &amp;quot;United Way&amp;#x0D;&amp;#x0A;PowerPoint Presentation Template&amp;#x0D;&amp;#x0A;&amp;quot;&quot;/&gt;&lt;property id=&quot;20307&quot; value=&quot;332&quot;/&gt;&lt;/object&gt;&lt;object type=&quot;3&quot; unique_id=&quot;10009&quot;&gt;&lt;property id=&quot;20148&quot; value=&quot;5&quot;/&gt;&lt;property id=&quot;20300&quot; value=&quot;Slide 6 - &amp;quot;Agenda&amp;quot;&quot;/&gt;&lt;property id=&quot;20307&quot; value=&quot;314&quot;/&gt;&lt;/object&gt;&lt;object type=&quot;3&quot; unique_id=&quot;10010&quot;&gt;&lt;property id=&quot;20148&quot; value=&quot;5&quot;/&gt;&lt;property id=&quot;20300&quot; value=&quot;Slide 7 - &amp;quot;General content slides&amp;quot;&quot;/&gt;&lt;property id=&quot;20307&quot; value=&quot;316&quot;/&gt;&lt;/object&gt;&lt;object type=&quot;3&quot; unique_id=&quot;10012&quot;&gt;&lt;property id=&quot;20148&quot; value=&quot;5&quot;/&gt;&lt;property id=&quot;20300&quot; value=&quot;Slide 8 - &amp;quot;Statements and quotes&amp;quot;&quot;/&gt;&lt;property id=&quot;20307&quot; value=&quot;333&quot;/&gt;&lt;/object&gt;&lt;object type=&quot;3&quot; unique_id=&quot;10013&quot;&gt;&lt;property id=&quot;20148&quot; value=&quot;5&quot;/&gt;&lt;property id=&quot;20300&quot; value=&quot;Slide 9 - &amp;quot;Statements and quotes&amp;quot;&quot;/&gt;&lt;property id=&quot;20307&quot; value=&quot;334&quot;/&gt;&lt;/object&gt;&lt;object type=&quot;3&quot; unique_id=&quot;10015&quot;&gt;&lt;property id=&quot;20148&quot; value=&quot;5&quot;/&gt;&lt;property id=&quot;20300&quot; value=&quot;Slide 10 - &amp;quot;Columns&amp;quot;&quot;/&gt;&lt;property id=&quot;20307&quot; value=&quot;319&quot;/&gt;&lt;/object&gt;&lt;object type=&quot;3&quot; unique_id=&quot;10016&quot;&gt;&lt;property id=&quot;20148&quot; value=&quot;5&quot;/&gt;&lt;property id=&quot;20300&quot; value=&quot;Slide 11 - &amp;quot;Columns&amp;quot;&quot;/&gt;&lt;property id=&quot;20307&quot; value=&quot;337&quot;/&gt;&lt;/object&gt;&lt;object type=&quot;3&quot; unique_id=&quot;10018&quot;&gt;&lt;property id=&quot;20148&quot; value=&quot;5&quot;/&gt;&lt;property id=&quot;20300&quot; value=&quot;Slide 12 - &amp;quot;Tables, charts and graphics&amp;quot;&quot;/&gt;&lt;property id=&quot;20307&quot; value=&quot;312&quot;/&gt;&lt;/object&gt;&lt;object type=&quot;3&quot; unique_id=&quot;10019&quot;&gt;&lt;property id=&quot;20148&quot; value=&quot;5&quot;/&gt;&lt;property id=&quot;20300&quot; value=&quot;Slide 13 - &amp;quot;Table example&amp;quot;&quot;/&gt;&lt;property id=&quot;20307&quot; value=&quot;322&quot;/&gt;&lt;/object&gt;&lt;object type=&quot;3&quot; unique_id=&quot;10020&quot;&gt;&lt;property id=&quot;20148&quot; value=&quot;5&quot;/&gt;&lt;property id=&quot;20300&quot; value=&quot;Slide 14 - &amp;quot;Chart example – this example shows a heading over two lines&amp;quot;&quot;/&gt;&lt;property id=&quot;20307&quot; value=&quot;324&quot;/&gt;&lt;/object&gt;&lt;object type=&quot;3&quot; unique_id=&quot;10021&quot;&gt;&lt;property id=&quot;20148&quot; value=&quot;5&quot;/&gt;&lt;property id=&quot;20300&quot; value=&quot;Slide 15 - &amp;quot;Graphic example&amp;quot;&quot;/&gt;&lt;property id=&quot;20307&quot; value=&quot;323&quot;/&gt;&lt;/object&gt;&lt;object type=&quot;3&quot; unique_id=&quot;10022&quot;&gt;&lt;property id=&quot;20148&quot; value=&quot;5&quot;/&gt;&lt;property id=&quot;20300&quot; value=&quot;Slide 16 - &amp;quot;Thank you&amp;quot;&quot;/&gt;&lt;property id=&quot;20307&quot; value=&quot;30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W PPT Template 013012Rev">
  <a:themeElements>
    <a:clrScheme name="UnitedWay_Colorsv1">
      <a:dk1>
        <a:srgbClr val="10167F"/>
      </a:dk1>
      <a:lt1>
        <a:srgbClr val="FFFFFF"/>
      </a:lt1>
      <a:dk2>
        <a:srgbClr val="000000"/>
      </a:dk2>
      <a:lt2>
        <a:srgbClr val="E6D7AA"/>
      </a:lt2>
      <a:accent1>
        <a:srgbClr val="10167F"/>
      </a:accent1>
      <a:accent2>
        <a:srgbClr val="7C81B8"/>
      </a:accent2>
      <a:accent3>
        <a:srgbClr val="FF9600"/>
      </a:accent3>
      <a:accent4>
        <a:srgbClr val="F51E14"/>
      </a:accent4>
      <a:accent5>
        <a:srgbClr val="B4141E"/>
      </a:accent5>
      <a:accent6>
        <a:srgbClr val="00005A"/>
      </a:accent6>
      <a:hlink>
        <a:srgbClr val="10167F"/>
      </a:hlink>
      <a:folHlink>
        <a:srgbClr val="969696"/>
      </a:folHlink>
    </a:clrScheme>
    <a:fontScheme name="UnitedWay_Fontsv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owerPoin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S Board slides KK+ PD standard format" id="{DB8C880D-BDEC-41F0-AB65-D8A0872FA74C}" vid="{AA51B44B-121A-407C-BE44-04084ECD99F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Board slides KK+ PD standard format</Template>
  <TotalTime>1691</TotalTime>
  <Words>520</Words>
  <Application>Microsoft Office PowerPoint</Application>
  <PresentationFormat>On-screen Show (4:3)</PresentationFormat>
  <Paragraphs>146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MS PGothic</vt:lpstr>
      <vt:lpstr>MS PGothic</vt:lpstr>
      <vt:lpstr>Arial</vt:lpstr>
      <vt:lpstr>Calibri</vt:lpstr>
      <vt:lpstr>Times New Roman</vt:lpstr>
      <vt:lpstr>ヒラギノ角ゴ Pro W3</vt:lpstr>
      <vt:lpstr>UW PPT Template 013012Rev</vt:lpstr>
      <vt:lpstr>U.S. Network Focus and Support United Way Worldwide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Evaluating U.S. Revenue Performance and Potential</vt:lpstr>
      <vt:lpstr>Revenue Growth and Changes in Per Capita Giving</vt:lpstr>
      <vt:lpstr>Network Engagement POV: Baseline of Performance </vt:lpstr>
      <vt:lpstr>Business Model Guided Toolbox online.unitedway.org/bizmodel</vt:lpstr>
      <vt:lpstr>PowerPoint Presentation</vt:lpstr>
      <vt:lpstr>Examples of Revenue Performance Supports</vt:lpstr>
      <vt:lpstr>Discussion &amp; Sharing Activity</vt:lpstr>
      <vt:lpstr>Thank you</vt:lpstr>
    </vt:vector>
  </TitlesOfParts>
  <Company>United Way System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Kreps.Kelli</dc:creator>
  <cp:lastModifiedBy>Storm.Jennifer</cp:lastModifiedBy>
  <cp:revision>104</cp:revision>
  <cp:lastPrinted>2017-06-21T11:45:31Z</cp:lastPrinted>
  <dcterms:created xsi:type="dcterms:W3CDTF">2017-02-26T21:05:56Z</dcterms:created>
  <dcterms:modified xsi:type="dcterms:W3CDTF">2017-06-21T21:54:55Z</dcterms:modified>
</cp:coreProperties>
</file>