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72" r:id="rId4"/>
    <p:sldId id="275" r:id="rId5"/>
    <p:sldId id="261" r:id="rId6"/>
    <p:sldId id="273" r:id="rId7"/>
    <p:sldId id="316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314" r:id="rId17"/>
    <p:sldId id="315" r:id="rId18"/>
    <p:sldId id="280" r:id="rId19"/>
    <p:sldId id="317" r:id="rId20"/>
    <p:sldId id="311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61" autoAdjust="0"/>
    <p:restoredTop sz="87338" autoAdjust="0"/>
  </p:normalViewPr>
  <p:slideViewPr>
    <p:cSldViewPr>
      <p:cViewPr varScale="1">
        <p:scale>
          <a:sx n="50" d="100"/>
          <a:sy n="5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CC03-AF32-4106-9F61-ACDF3AE45489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BB10-30B2-4251-844F-CC5DCA3E6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3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6F0B6-DC7E-4BF2-9E86-63763355C2B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3D9E6-5341-4C59-A8AC-EFF383B3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5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year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9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r>
              <a:rPr lang="en-US" baseline="0" dirty="0" smtClean="0"/>
              <a:t> of 2015 – after an 8 month process of community education sessions, technical assistance, and a letter of intent process – 17 CIP’s were evaluated highly enough to receive funding. Show annual report – bold goals and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live</a:t>
            </a:r>
            <a:r>
              <a:rPr lang="en-US" baseline="0" dirty="0" smtClean="0"/>
              <a:t> in poverty</a:t>
            </a:r>
          </a:p>
          <a:p>
            <a:r>
              <a:rPr lang="en-US" baseline="0" dirty="0" smtClean="0"/>
              <a:t>60,000 city</a:t>
            </a:r>
          </a:p>
          <a:p>
            <a:r>
              <a:rPr lang="en-US" baseline="0" dirty="0" smtClean="0"/>
              <a:t>29% poverty</a:t>
            </a:r>
          </a:p>
          <a:p>
            <a:r>
              <a:rPr lang="en-US" baseline="0" dirty="0" smtClean="0"/>
              <a:t>Business Performance Matrix – 3B – Metro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D9E6-5341-4C59-A8AC-EFF383B315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92" y="228601"/>
            <a:ext cx="9171791" cy="6858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1800" y="2209800"/>
            <a:ext cx="2209800" cy="2743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C984-6ED0-4629-B6F9-78FF3DE58CDA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56C9-B071-4299-AF5E-7C5182AA3756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6D2-E50E-4E96-919F-41374040C18A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6B71-A653-41F7-BC03-9E382827B1E6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057400"/>
            <a:ext cx="6324600" cy="1828800"/>
          </a:xfrm>
        </p:spPr>
        <p:txBody>
          <a:bodyPr anchor="ctr" anchorCtr="0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6F4-C08C-4562-B0A5-93D44B805476}" type="datetime1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F2EB-64DE-4C3B-896C-4E9A14D0FC91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67CB-E229-41D4-9AD8-0E418FCEBA4B}" type="datetime1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AD50-89B2-47EB-A7F6-3EEA77214127}" type="datetime1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4D8-ACE7-44AD-B364-E6FBC221BA2A}" type="datetime1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75EF-5F98-4FCB-B085-3D94F6909278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E55A-A5E7-4ACF-9CFA-5F25AEC5E6E7}" type="datetime1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1C1B-2479-47FB-9520-0954F01B3FED}" type="datetime1">
              <a:rPr lang="en-US" smtClean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1612-445D-478C-9D1B-399CF0E9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uter@UWLanc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veunitedlancaster.org/" TargetMode="External"/><Relationship Id="rId4" Type="http://schemas.openxmlformats.org/officeDocument/2006/relationships/hyperlink" Target="mailto:Heberlein@UWLan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United </a:t>
            </a:r>
            <a:r>
              <a:rPr lang="en-US" dirty="0" smtClean="0"/>
              <a:t>Way of Lancaster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2209800"/>
            <a:ext cx="2590800" cy="2743200"/>
          </a:xfrm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Secondary Education Statistics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2175353" y="4469704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Millennials Living in Poverty (Aged 25-32)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1586166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Unemployment Rate </a:t>
            </a:r>
          </a:p>
          <a:p>
            <a:pPr algn="ctr"/>
            <a:r>
              <a:rPr lang="en-US" b="1" dirty="0"/>
              <a:t>by Education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14015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Graduation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Goal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By 2025, 100% of students and adults </a:t>
            </a:r>
            <a:r>
              <a:rPr lang="en-US" sz="4000" b="1" dirty="0" smtClean="0"/>
              <a:t>will </a:t>
            </a:r>
            <a:r>
              <a:rPr lang="en-US" sz="4000" b="1" dirty="0"/>
              <a:t>have post-secondary credentials.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Stability Statistics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" y="2895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 in 10 People </a:t>
            </a:r>
          </a:p>
          <a:p>
            <a:pPr algn="ctr"/>
            <a:r>
              <a:rPr lang="en-US" b="1" dirty="0"/>
              <a:t>Live in Poverty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125866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Median </a:t>
            </a:r>
          </a:p>
          <a:p>
            <a:pPr algn="ctr"/>
            <a:r>
              <a:rPr lang="en-US" b="1" dirty="0"/>
              <a:t>Household Income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2891135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More than 1 in 10 People have Limited Access </a:t>
            </a:r>
            <a:r>
              <a:rPr lang="en-US" b="1" dirty="0" smtClean="0"/>
              <a:t>to </a:t>
            </a:r>
            <a:r>
              <a:rPr lang="en-US" b="1" dirty="0"/>
              <a:t>Adequate Food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8674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Gross Rent &gt; 30% of Household Income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4482405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Households Having a Combined Housing and Transportation Cost Burden of 45%+ of 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Goal 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By 2025, </a:t>
            </a:r>
            <a:r>
              <a:rPr lang="en-US" sz="4000" b="1" dirty="0" smtClean="0"/>
              <a:t>decrease individuals and families living in poverty by 50%.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Statistics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13070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Uninsured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9934" y="4191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 in 10 People Do Not </a:t>
            </a:r>
          </a:p>
          <a:p>
            <a:pPr algn="ctr"/>
            <a:r>
              <a:rPr lang="en-US" b="1" dirty="0"/>
              <a:t>Seek Medical Treatment </a:t>
            </a:r>
          </a:p>
          <a:p>
            <a:pPr algn="ctr"/>
            <a:r>
              <a:rPr lang="en-US" b="1" dirty="0"/>
              <a:t>Due to Cost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9934" y="1277035"/>
            <a:ext cx="2971800" cy="9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Mentally Unhealthy Days Reported in Past Month (Age-Adjusted)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321206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Ratio of Patients to Providers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791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Adults Reporting </a:t>
            </a:r>
          </a:p>
          <a:p>
            <a:pPr algn="ctr"/>
            <a:r>
              <a:rPr lang="en-US" b="1" dirty="0"/>
              <a:t>Fair or Poor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Goal 4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By 2025, 100% of individuals, children, and families will have a medical home.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74254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5662"/>
            <a:ext cx="245251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11015" r="1283" b="11299"/>
          <a:stretch/>
        </p:blipFill>
        <p:spPr bwMode="auto">
          <a:xfrm>
            <a:off x="1676400" y="3810000"/>
            <a:ext cx="5743977" cy="29213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0" y="1066800"/>
            <a:ext cx="8083550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1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096000" cy="609600"/>
          </a:xfrm>
        </p:spPr>
        <p:txBody>
          <a:bodyPr/>
          <a:lstStyle/>
          <a:p>
            <a:r>
              <a:rPr lang="en-US" sz="2800" dirty="0" smtClean="0"/>
              <a:t>Community Impact Partnerships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Community Wellness  </a:t>
            </a:r>
          </a:p>
          <a:p>
            <a:pPr>
              <a:lnSpc>
                <a:spcPct val="120000"/>
              </a:lnSpc>
            </a:pPr>
            <a:r>
              <a:rPr lang="en-US" dirty="0"/>
              <a:t>Elizabethtown Area Family Hub</a:t>
            </a:r>
          </a:p>
          <a:p>
            <a:pPr>
              <a:lnSpc>
                <a:spcPct val="120000"/>
              </a:lnSpc>
            </a:pPr>
            <a:r>
              <a:rPr lang="en-US" dirty="0"/>
              <a:t>Impacting Generations </a:t>
            </a:r>
          </a:p>
          <a:p>
            <a:pPr>
              <a:lnSpc>
                <a:spcPct val="120000"/>
              </a:lnSpc>
            </a:pPr>
            <a:r>
              <a:rPr lang="en-US" dirty="0"/>
              <a:t>Integration Services for New Americans </a:t>
            </a:r>
          </a:p>
          <a:p>
            <a:pPr>
              <a:lnSpc>
                <a:spcPct val="120000"/>
              </a:lnSpc>
            </a:pPr>
            <a:r>
              <a:rPr lang="en-US" dirty="0"/>
              <a:t>Lancaster County Coalition to End Homelessness </a:t>
            </a:r>
          </a:p>
          <a:p>
            <a:pPr>
              <a:lnSpc>
                <a:spcPct val="120000"/>
              </a:lnSpc>
            </a:pPr>
            <a:r>
              <a:rPr lang="en-US" dirty="0"/>
              <a:t>Lancaster Medical Legal Partnership </a:t>
            </a:r>
          </a:p>
          <a:p>
            <a:pPr>
              <a:lnSpc>
                <a:spcPct val="120000"/>
              </a:lnSpc>
            </a:pPr>
            <a:r>
              <a:rPr lang="en-US" dirty="0"/>
              <a:t>Lancaster-South Connections </a:t>
            </a:r>
          </a:p>
          <a:p>
            <a:pPr>
              <a:lnSpc>
                <a:spcPct val="120000"/>
              </a:lnSpc>
            </a:pPr>
            <a:r>
              <a:rPr lang="en-US" dirty="0"/>
              <a:t>The Learning Lancaster </a:t>
            </a:r>
            <a:r>
              <a:rPr lang="en-US" dirty="0" smtClean="0"/>
              <a:t>Collaborative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Let’s Talk, Lancaster</a:t>
            </a:r>
            <a:endParaRPr lang="en-US" sz="2000" dirty="0"/>
          </a:p>
          <a:p>
            <a:r>
              <a:rPr lang="en-US" sz="2000" dirty="0"/>
              <a:t>Moving Forward </a:t>
            </a:r>
          </a:p>
          <a:p>
            <a:r>
              <a:rPr lang="en-US" sz="2000" dirty="0"/>
              <a:t>Pathways Out of Poverty</a:t>
            </a:r>
          </a:p>
          <a:p>
            <a:r>
              <a:rPr lang="en-US" sz="2000" dirty="0"/>
              <a:t>Pinwheel Partners </a:t>
            </a:r>
          </a:p>
          <a:p>
            <a:r>
              <a:rPr lang="en-US" sz="2000" dirty="0"/>
              <a:t>Plant the Seed of Learning </a:t>
            </a:r>
          </a:p>
          <a:p>
            <a:r>
              <a:rPr lang="en-US" sz="2000" dirty="0"/>
              <a:t>Reunify, Empower, Prevent </a:t>
            </a:r>
          </a:p>
          <a:p>
            <a:r>
              <a:rPr lang="en-US" sz="2000" dirty="0" err="1"/>
              <a:t>Solanco</a:t>
            </a:r>
            <a:r>
              <a:rPr lang="en-US" sz="2000" dirty="0"/>
              <a:t> Family Life Network</a:t>
            </a:r>
          </a:p>
          <a:p>
            <a:r>
              <a:rPr lang="en-US" sz="2000" dirty="0"/>
              <a:t>Systems Aligned in Learning (SAIL)</a:t>
            </a:r>
          </a:p>
          <a:p>
            <a:r>
              <a:rPr lang="en-US" sz="2000" dirty="0"/>
              <a:t>Together Community Center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E230A"/>
                </a:solidFill>
              </a:rPr>
              <a:t>17 Community Impact Partnerships = 105 Partners</a:t>
            </a:r>
            <a:endParaRPr lang="en-US" sz="2800" b="1" dirty="0">
              <a:solidFill>
                <a:srgbClr val="FE2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Challenges: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Press</a:t>
            </a:r>
          </a:p>
          <a:p>
            <a:r>
              <a:rPr lang="en-US" dirty="0" smtClean="0"/>
              <a:t>Messaging</a:t>
            </a:r>
          </a:p>
          <a:p>
            <a:r>
              <a:rPr lang="en-US" dirty="0" smtClean="0"/>
              <a:t>Backbone Functions</a:t>
            </a:r>
          </a:p>
          <a:p>
            <a:r>
              <a:rPr lang="en-US" dirty="0" smtClean="0"/>
              <a:t>Traditional Mindset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Shared Data</a:t>
            </a:r>
          </a:p>
          <a:p>
            <a:r>
              <a:rPr lang="en-US" dirty="0" smtClean="0"/>
              <a:t>UW Capacity and Structure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Successes:</a:t>
            </a:r>
          </a:p>
          <a:p>
            <a:r>
              <a:rPr lang="en-US" dirty="0" smtClean="0"/>
              <a:t>Year 2</a:t>
            </a:r>
          </a:p>
          <a:p>
            <a:r>
              <a:rPr lang="en-US" dirty="0" smtClean="0"/>
              <a:t>Early Wins</a:t>
            </a:r>
          </a:p>
          <a:p>
            <a:r>
              <a:rPr lang="en-US" dirty="0" smtClean="0"/>
              <a:t>CaseWorthy</a:t>
            </a:r>
          </a:p>
          <a:p>
            <a:r>
              <a:rPr lang="en-US" dirty="0" smtClean="0"/>
              <a:t>Local Focus</a:t>
            </a:r>
          </a:p>
          <a:p>
            <a:r>
              <a:rPr lang="en-US" dirty="0" smtClean="0"/>
              <a:t>Leverage</a:t>
            </a:r>
          </a:p>
          <a:p>
            <a:r>
              <a:rPr lang="en-US" dirty="0" smtClean="0"/>
              <a:t>Cross County Collaboration</a:t>
            </a:r>
          </a:p>
          <a:p>
            <a:r>
              <a:rPr lang="en-US" dirty="0" smtClean="0"/>
              <a:t>Strategic Planning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United Way of Lancaster County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OUR MISSION:</a:t>
            </a:r>
          </a:p>
          <a:p>
            <a:pPr marL="0" indent="0">
              <a:buNone/>
            </a:pPr>
            <a:r>
              <a:rPr lang="en-US" dirty="0"/>
              <a:t>To build a stronger Lancaster County by mobilizing the caring power of our community.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OUR VISION:</a:t>
            </a:r>
          </a:p>
          <a:p>
            <a:pPr marL="0" indent="0">
              <a:buNone/>
            </a:pPr>
            <a:r>
              <a:rPr lang="en-US" dirty="0"/>
              <a:t>We will be a catalyst to improve lives.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40333" r="32960" b="40334"/>
          <a:stretch/>
        </p:blipFill>
        <p:spPr>
          <a:xfrm>
            <a:off x="6477000" y="4946374"/>
            <a:ext cx="2356895" cy="1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2400" y="3886200"/>
            <a:ext cx="9296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Andrea Heberlein, Lead Director, Community Impact</a:t>
            </a:r>
          </a:p>
          <a:p>
            <a:pPr algn="ctr"/>
            <a:r>
              <a:rPr lang="en-US" sz="2800" b="1" dirty="0" smtClean="0"/>
              <a:t>United Way of Lancaster County</a:t>
            </a:r>
            <a:endParaRPr lang="en-US" sz="2800" b="1" dirty="0" smtClean="0">
              <a:hlinkClick r:id="rId3"/>
            </a:endParaRPr>
          </a:p>
          <a:p>
            <a:pPr algn="ctr"/>
            <a:r>
              <a:rPr lang="en-US" sz="2000" i="1" dirty="0"/>
              <a:t>630 Janet Avenue, </a:t>
            </a:r>
            <a:r>
              <a:rPr lang="en-US" sz="2000" i="1" dirty="0" smtClean="0"/>
              <a:t>Lancaster</a:t>
            </a:r>
          </a:p>
          <a:p>
            <a:pPr algn="ctr"/>
            <a:endParaRPr lang="en-US" sz="1100" i="1" dirty="0"/>
          </a:p>
          <a:p>
            <a:pPr algn="ctr"/>
            <a:r>
              <a:rPr lang="en-US" sz="2800" dirty="0" smtClean="0">
                <a:hlinkClick r:id="rId4"/>
              </a:rPr>
              <a:t>Heberlein@UWLanc.org</a:t>
            </a:r>
            <a:endParaRPr lang="en-US" sz="2800" dirty="0"/>
          </a:p>
          <a:p>
            <a:pPr algn="ctr"/>
            <a:r>
              <a:rPr lang="en-US" sz="2800" dirty="0"/>
              <a:t>(717) </a:t>
            </a:r>
            <a:r>
              <a:rPr lang="en-US" sz="2800" dirty="0" smtClean="0"/>
              <a:t>824-8124</a:t>
            </a:r>
            <a:endParaRPr lang="en-US" sz="2800" dirty="0"/>
          </a:p>
          <a:p>
            <a:pPr algn="ctr"/>
            <a:r>
              <a:rPr lang="en-US" sz="2800" b="1" dirty="0" smtClean="0">
                <a:hlinkClick r:id="rId5"/>
              </a:rPr>
              <a:t>www.LiveUnitedLancaster.org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60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Difference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343400"/>
            <a:ext cx="8458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United Way’s</a:t>
            </a:r>
          </a:p>
          <a:p>
            <a:pPr marL="0" indent="0" algn="ctr">
              <a:buNone/>
            </a:pPr>
            <a:r>
              <a:rPr lang="en-US" sz="4000" dirty="0" smtClean="0"/>
              <a:t>Bold Move to Collective Impact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Results of Traditional Approach</a:t>
            </a:r>
            <a:endParaRPr lang="en-US" sz="3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7941" y="1555045"/>
            <a:ext cx="7921626" cy="4786312"/>
            <a:chOff x="242" y="737"/>
            <a:chExt cx="4990" cy="3015"/>
          </a:xfrm>
          <a:solidFill>
            <a:schemeClr val="accent4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 rot="1165747">
              <a:off x="4454" y="923"/>
              <a:ext cx="628" cy="609"/>
              <a:chOff x="974" y="2546"/>
              <a:chExt cx="628" cy="609"/>
            </a:xfrm>
            <a:grpFill/>
          </p:grpSpPr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 rot="383831" flipH="1">
                <a:off x="974" y="2546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 rot="349427">
                <a:off x="1024" y="2715"/>
                <a:ext cx="578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-3795071">
              <a:off x="902" y="1725"/>
              <a:ext cx="628" cy="609"/>
              <a:chOff x="974" y="2546"/>
              <a:chExt cx="628" cy="609"/>
            </a:xfrm>
            <a:grpFill/>
          </p:grpSpPr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 rot="383831" flipH="1">
                <a:off x="974" y="2546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 rot="349427">
                <a:off x="981" y="2714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 rot="1028269">
              <a:off x="507" y="3057"/>
              <a:ext cx="627" cy="609"/>
              <a:chOff x="1181" y="2505"/>
              <a:chExt cx="627" cy="609"/>
            </a:xfrm>
            <a:grpFill/>
          </p:grpSpPr>
          <p:sp>
            <p:nvSpPr>
              <p:cNvPr id="29" name="AutoShape 11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1181" y="2676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-2194178">
              <a:off x="242" y="1060"/>
              <a:ext cx="627" cy="609"/>
              <a:chOff x="1181" y="2505"/>
              <a:chExt cx="627" cy="609"/>
            </a:xfrm>
            <a:grpFill/>
          </p:grpSpPr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1181" y="2681"/>
                <a:ext cx="621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rot="1956386">
              <a:off x="1890" y="737"/>
              <a:ext cx="630" cy="609"/>
              <a:chOff x="1178" y="2505"/>
              <a:chExt cx="630" cy="609"/>
            </a:xfrm>
            <a:grpFill/>
          </p:grpSpPr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1178" y="2660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 rot="2554339">
              <a:off x="2254" y="2714"/>
              <a:ext cx="627" cy="609"/>
              <a:chOff x="1181" y="2505"/>
              <a:chExt cx="627" cy="609"/>
            </a:xfrm>
            <a:grpFill/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1181" y="2676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-1482395">
              <a:off x="3801" y="3143"/>
              <a:ext cx="627" cy="609"/>
              <a:chOff x="1181" y="2505"/>
              <a:chExt cx="627" cy="609"/>
            </a:xfrm>
            <a:grpFill/>
          </p:grpSpPr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1181" y="2676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 rot="-3611240">
              <a:off x="4617" y="2075"/>
              <a:ext cx="621" cy="609"/>
              <a:chOff x="1190" y="2505"/>
              <a:chExt cx="621" cy="609"/>
            </a:xfrm>
            <a:grpFill/>
          </p:grpSpPr>
          <p:sp>
            <p:nvSpPr>
              <p:cNvPr id="19" name="AutoShape 26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190" y="2662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 rot="3973913">
              <a:off x="3426" y="1817"/>
              <a:ext cx="627" cy="609"/>
              <a:chOff x="1181" y="2505"/>
              <a:chExt cx="627" cy="609"/>
            </a:xfrm>
            <a:grpFill/>
          </p:grpSpPr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>
                <a:off x="1240" y="2505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181" y="2676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 rot="-1372744">
              <a:off x="2452" y="1646"/>
              <a:ext cx="628" cy="609"/>
              <a:chOff x="974" y="2546"/>
              <a:chExt cx="628" cy="609"/>
            </a:xfrm>
            <a:grpFill/>
          </p:grpSpPr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383831" flipH="1">
                <a:off x="974" y="2546"/>
                <a:ext cx="568" cy="609"/>
              </a:xfrm>
              <a:prstGeom prst="rightArrow">
                <a:avLst>
                  <a:gd name="adj1" fmla="val 50000"/>
                  <a:gd name="adj2" fmla="val 31213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Text Box 33"/>
              <p:cNvSpPr txBox="1">
                <a:spLocks noChangeArrowheads="1"/>
              </p:cNvSpPr>
              <p:nvPr/>
            </p:nvSpPr>
            <p:spPr bwMode="auto">
              <a:xfrm rot="349427">
                <a:off x="981" y="2714"/>
                <a:ext cx="621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Arial Narrow" pitchFamily="34" charset="0"/>
                  </a:rPr>
                  <a:t>direct service</a:t>
                </a:r>
              </a:p>
            </p:txBody>
          </p:sp>
        </p:grpSp>
      </p:grpSp>
      <p:sp>
        <p:nvSpPr>
          <p:cNvPr id="35" name="Text Box 36"/>
          <p:cNvSpPr txBox="1">
            <a:spLocks noChangeAspect="1" noChangeArrowheads="1"/>
          </p:cNvSpPr>
          <p:nvPr/>
        </p:nvSpPr>
        <p:spPr bwMode="auto">
          <a:xfrm>
            <a:off x="1493441" y="1885245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36" name="Text Box 36"/>
          <p:cNvSpPr txBox="1">
            <a:spLocks noChangeAspect="1" noChangeArrowheads="1"/>
          </p:cNvSpPr>
          <p:nvPr/>
        </p:nvSpPr>
        <p:spPr bwMode="auto">
          <a:xfrm>
            <a:off x="4165658" y="2338883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37" name="Text Box 36"/>
          <p:cNvSpPr txBox="1">
            <a:spLocks noChangeAspect="1" noChangeArrowheads="1"/>
          </p:cNvSpPr>
          <p:nvPr/>
        </p:nvSpPr>
        <p:spPr bwMode="auto">
          <a:xfrm>
            <a:off x="1308820" y="4158700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38" name="Text Box 36"/>
          <p:cNvSpPr txBox="1">
            <a:spLocks noChangeAspect="1" noChangeArrowheads="1"/>
          </p:cNvSpPr>
          <p:nvPr/>
        </p:nvSpPr>
        <p:spPr bwMode="auto">
          <a:xfrm>
            <a:off x="6178350" y="1803623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39" name="Text Box 36"/>
          <p:cNvSpPr txBox="1">
            <a:spLocks noChangeAspect="1" noChangeArrowheads="1"/>
          </p:cNvSpPr>
          <p:nvPr/>
        </p:nvSpPr>
        <p:spPr bwMode="auto">
          <a:xfrm>
            <a:off x="2115243" y="5625406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40" name="Text Box 36"/>
          <p:cNvSpPr txBox="1">
            <a:spLocks noChangeAspect="1" noChangeArrowheads="1"/>
          </p:cNvSpPr>
          <p:nvPr/>
        </p:nvSpPr>
        <p:spPr bwMode="auto">
          <a:xfrm>
            <a:off x="3080368" y="3386686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41" name="Text Box 36"/>
          <p:cNvSpPr txBox="1">
            <a:spLocks noChangeAspect="1" noChangeArrowheads="1"/>
          </p:cNvSpPr>
          <p:nvPr/>
        </p:nvSpPr>
        <p:spPr bwMode="auto">
          <a:xfrm>
            <a:off x="5922566" y="4236192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42" name="Text Box 36"/>
          <p:cNvSpPr txBox="1">
            <a:spLocks noChangeAspect="1" noChangeArrowheads="1"/>
          </p:cNvSpPr>
          <p:nvPr/>
        </p:nvSpPr>
        <p:spPr bwMode="auto">
          <a:xfrm>
            <a:off x="7767593" y="3066444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43" name="Text Box 36"/>
          <p:cNvSpPr txBox="1">
            <a:spLocks noChangeAspect="1" noChangeArrowheads="1"/>
          </p:cNvSpPr>
          <p:nvPr/>
        </p:nvSpPr>
        <p:spPr bwMode="auto">
          <a:xfrm>
            <a:off x="4466727" y="5633998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44" name="Text Box 36"/>
          <p:cNvSpPr txBox="1">
            <a:spLocks noChangeAspect="1" noChangeArrowheads="1"/>
          </p:cNvSpPr>
          <p:nvPr/>
        </p:nvSpPr>
        <p:spPr bwMode="auto">
          <a:xfrm>
            <a:off x="7267375" y="5099943"/>
            <a:ext cx="10890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i="1" dirty="0">
                <a:solidFill>
                  <a:schemeClr val="tx2"/>
                </a:solidFill>
                <a:latin typeface="Arial Narrow" pitchFamily="34" charset="0"/>
              </a:rPr>
              <a:t>program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vs. Current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Former 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inch deep and a mile wide</a:t>
            </a:r>
          </a:p>
          <a:p>
            <a:r>
              <a:rPr lang="en-US" dirty="0" smtClean="0"/>
              <a:t>Fund as many agencies as we could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Bold 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Investing enough resources into issues to truly make a measurable difference</a:t>
            </a:r>
          </a:p>
          <a:p>
            <a:r>
              <a:rPr lang="en-US" dirty="0" smtClean="0"/>
              <a:t>Convening as many partners as needed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38400" y="4724400"/>
            <a:ext cx="3967356" cy="1824929"/>
            <a:chOff x="4719444" y="1524000"/>
            <a:chExt cx="3967356" cy="1824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524000"/>
              <a:ext cx="3810000" cy="94368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719444" y="2841097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Education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06460" y="2702598"/>
              <a:ext cx="11849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Financial</a:t>
              </a:r>
            </a:p>
            <a:p>
              <a:pPr algn="ctr"/>
              <a:r>
                <a:rPr lang="en-US" b="1" dirty="0" smtClean="0"/>
                <a:t>Stability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96813" y="2841097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Health</a:t>
              </a:r>
              <a:endParaRPr lang="en-US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Mobilizing for Collective Impact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830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Focus on community level data</a:t>
            </a:r>
          </a:p>
          <a:p>
            <a:r>
              <a:rPr lang="en-US" sz="3200" dirty="0" smtClean="0"/>
              <a:t>Set Bold Goals</a:t>
            </a:r>
          </a:p>
          <a:p>
            <a:r>
              <a:rPr lang="en-US" sz="3200" dirty="0" smtClean="0"/>
              <a:t>Follow Collective Impact framework</a:t>
            </a:r>
          </a:p>
          <a:p>
            <a:pPr lvl="1"/>
            <a:r>
              <a:rPr lang="en-US" dirty="0" smtClean="0"/>
              <a:t>Working strategically together for maximum impact</a:t>
            </a:r>
          </a:p>
          <a:p>
            <a:r>
              <a:rPr lang="en-US" sz="3200" dirty="0" smtClean="0"/>
              <a:t>Focus resources to partnerships</a:t>
            </a:r>
          </a:p>
          <a:p>
            <a:r>
              <a:rPr lang="en-US" sz="3200" dirty="0" smtClean="0"/>
              <a:t>Touch more lives in a localized approach</a:t>
            </a:r>
          </a:p>
          <a:p>
            <a:r>
              <a:rPr lang="en-US" sz="3200" dirty="0" smtClean="0"/>
              <a:t>Show measurable results to our community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Needs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" y="1295400"/>
            <a:ext cx="7408349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5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Education Statistics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2630387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Children Aged </a:t>
            </a:r>
            <a:r>
              <a:rPr lang="en-US" b="1" dirty="0" smtClean="0"/>
              <a:t>3-4 Enrolled in </a:t>
            </a:r>
            <a:r>
              <a:rPr lang="en-US" b="1" dirty="0"/>
              <a:t>Publicly-Funded Pre-K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0" y="531289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Every $1 Invested in Quality Early Education </a:t>
            </a:r>
            <a:r>
              <a:rPr lang="en-US" b="1" dirty="0" smtClean="0"/>
              <a:t>Saves </a:t>
            </a:r>
            <a:r>
              <a:rPr lang="en-US" b="1" dirty="0"/>
              <a:t>at least $7 in Special Education, Public Assistance, Corrections, and Lost Taxes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6926" y="54102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 Child’s Brain is 90% Developed by Age 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4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Goal 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By 2025, 100% of our children will </a:t>
            </a:r>
            <a:r>
              <a:rPr lang="en-US" sz="4000" b="1" dirty="0" smtClean="0"/>
              <a:t>enter </a:t>
            </a:r>
            <a:r>
              <a:rPr lang="en-US" sz="4000" b="1" dirty="0"/>
              <a:t>kindergarten ready to learn.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1612-445D-478C-9D1B-399CF0E91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ted Wa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0167F"/>
      </a:accent1>
      <a:accent2>
        <a:srgbClr val="FE230A"/>
      </a:accent2>
      <a:accent3>
        <a:srgbClr val="FFFFFF"/>
      </a:accent3>
      <a:accent4>
        <a:srgbClr val="FF9600"/>
      </a:accent4>
      <a:accent5>
        <a:srgbClr val="10167F"/>
      </a:accent5>
      <a:accent6>
        <a:srgbClr val="FE230A"/>
      </a:accent6>
      <a:hlink>
        <a:srgbClr val="7C81B8"/>
      </a:hlink>
      <a:folHlink>
        <a:srgbClr val="FE23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629</Words>
  <Application>Microsoft Office PowerPoint</Application>
  <PresentationFormat>On-screen Show (4:3)</PresentationFormat>
  <Paragraphs>177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United Way of Lancaster County</vt:lpstr>
      <vt:lpstr>About United Way of Lancaster County</vt:lpstr>
      <vt:lpstr>Making a Difference</vt:lpstr>
      <vt:lpstr>Results of Traditional Approach</vt:lpstr>
      <vt:lpstr>Former vs. Current Models</vt:lpstr>
      <vt:lpstr>Mobilizing for Collective Impact</vt:lpstr>
      <vt:lpstr>Community Needs Assessment</vt:lpstr>
      <vt:lpstr>Early Education Statistics</vt:lpstr>
      <vt:lpstr>Bold Goal 1</vt:lpstr>
      <vt:lpstr>Secondary Education Statistics</vt:lpstr>
      <vt:lpstr>Bold Goal 2</vt:lpstr>
      <vt:lpstr>Financial Stability Statistics</vt:lpstr>
      <vt:lpstr>Bold Goal 3</vt:lpstr>
      <vt:lpstr>Healthcare Statistics</vt:lpstr>
      <vt:lpstr>Bold Goal 4</vt:lpstr>
      <vt:lpstr>Technical Assistance</vt:lpstr>
      <vt:lpstr>RFP Process</vt:lpstr>
      <vt:lpstr>Community Impact Partnerships</vt:lpstr>
      <vt:lpstr>Challenges and Successes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Williams</dc:creator>
  <cp:lastModifiedBy>Andrea Heberlein</cp:lastModifiedBy>
  <cp:revision>101</cp:revision>
  <cp:lastPrinted>2015-07-08T20:53:35Z</cp:lastPrinted>
  <dcterms:created xsi:type="dcterms:W3CDTF">2015-02-09T19:38:59Z</dcterms:created>
  <dcterms:modified xsi:type="dcterms:W3CDTF">2016-06-14T12:43:13Z</dcterms:modified>
</cp:coreProperties>
</file>