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Lst>
  <p:notesMasterIdLst>
    <p:notesMasterId r:id="rId28"/>
  </p:notesMasterIdLst>
  <p:sldIdLst>
    <p:sldId id="256" r:id="rId14"/>
    <p:sldId id="259" r:id="rId15"/>
    <p:sldId id="258" r:id="rId16"/>
    <p:sldId id="284" r:id="rId17"/>
    <p:sldId id="261" r:id="rId18"/>
    <p:sldId id="283" r:id="rId19"/>
    <p:sldId id="285" r:id="rId20"/>
    <p:sldId id="286" r:id="rId21"/>
    <p:sldId id="273" r:id="rId22"/>
    <p:sldId id="281" r:id="rId23"/>
    <p:sldId id="282" r:id="rId24"/>
    <p:sldId id="287" r:id="rId25"/>
    <p:sldId id="288" r:id="rId26"/>
    <p:sldId id="280" r:id="rId27"/>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0437" autoAdjust="0"/>
  </p:normalViewPr>
  <p:slideViewPr>
    <p:cSldViewPr>
      <p:cViewPr varScale="1">
        <p:scale>
          <a:sx n="28" d="100"/>
          <a:sy n="28" d="100"/>
        </p:scale>
        <p:origin x="540" y="7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48097-2E82-A143-ABD7-3031758D747A}" type="datetimeFigureOut">
              <a:rPr lang="en-US" smtClean="0"/>
              <a:t>6/21/2016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7231A-2183-EF42-BD90-25D69920DFD2}" type="slidenum">
              <a:rPr lang="en-US" smtClean="0"/>
              <a:t>‹#›</a:t>
            </a:fld>
            <a:endParaRPr lang="en-US"/>
          </a:p>
        </p:txBody>
      </p:sp>
    </p:spTree>
    <p:extLst>
      <p:ext uri="{BB962C8B-B14F-4D97-AF65-F5344CB8AC3E}">
        <p14:creationId xmlns:p14="http://schemas.microsoft.com/office/powerpoint/2010/main" val="165632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Intern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7231A-2183-EF42-BD90-25D69920DFD2}" type="slidenum">
              <a:rPr lang="en-US" smtClean="0"/>
              <a:t>1</a:t>
            </a:fld>
            <a:endParaRPr lang="en-US"/>
          </a:p>
        </p:txBody>
      </p:sp>
    </p:spTree>
    <p:extLst>
      <p:ext uri="{BB962C8B-B14F-4D97-AF65-F5344CB8AC3E}">
        <p14:creationId xmlns:p14="http://schemas.microsoft.com/office/powerpoint/2010/main" val="2543456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smart phones but tablets and </a:t>
            </a:r>
            <a:r>
              <a:rPr lang="en-US" dirty="0" err="1" smtClean="0"/>
              <a:t>ipads</a:t>
            </a:r>
            <a:r>
              <a:rPr lang="en-US" dirty="0" smtClean="0"/>
              <a:t>.</a:t>
            </a:r>
            <a:endParaRPr lang="en-US" dirty="0"/>
          </a:p>
        </p:txBody>
      </p:sp>
      <p:sp>
        <p:nvSpPr>
          <p:cNvPr id="4" name="Slide Number Placeholder 3"/>
          <p:cNvSpPr>
            <a:spLocks noGrp="1"/>
          </p:cNvSpPr>
          <p:nvPr>
            <p:ph type="sldNum" sz="quarter" idx="10"/>
          </p:nvPr>
        </p:nvSpPr>
        <p:spPr/>
        <p:txBody>
          <a:bodyPr/>
          <a:lstStyle/>
          <a:p>
            <a:fld id="{0F97231A-2183-EF42-BD90-25D69920DFD2}" type="slidenum">
              <a:rPr lang="en-US" smtClean="0"/>
              <a:t>11</a:t>
            </a:fld>
            <a:endParaRPr lang="en-US"/>
          </a:p>
        </p:txBody>
      </p:sp>
    </p:spTree>
    <p:extLst>
      <p:ext uri="{BB962C8B-B14F-4D97-AF65-F5344CB8AC3E}">
        <p14:creationId xmlns:p14="http://schemas.microsoft.com/office/powerpoint/2010/main" val="1203410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Donors want to be </a:t>
            </a:r>
            <a:r>
              <a:rPr lang="en-US" dirty="0" smtClean="0"/>
              <a:t>in control of their </a:t>
            </a:r>
            <a:r>
              <a:rPr lang="en-US" dirty="0"/>
              <a:t>giving </a:t>
            </a:r>
            <a:r>
              <a:rPr lang="en-US" dirty="0" smtClean="0"/>
              <a:t>more than </a:t>
            </a:r>
            <a:r>
              <a:rPr lang="en-US" dirty="0"/>
              <a:t>ever before</a:t>
            </a:r>
            <a:r>
              <a:rPr lang="en-US" baseline="0" dirty="0"/>
              <a:t> </a:t>
            </a:r>
            <a:r>
              <a:rPr lang="en-US" baseline="0" dirty="0" smtClean="0"/>
              <a:t>in light of limited time and </a:t>
            </a:r>
            <a:r>
              <a:rPr lang="en-US" baseline="0" dirty="0"/>
              <a:t>there is always competition for their attention. Crowdfunding events such as giving days can provide a scalable way to make donating to </a:t>
            </a:r>
            <a:r>
              <a:rPr lang="en-US" baseline="0" dirty="0" smtClean="0"/>
              <a:t>a </a:t>
            </a:r>
            <a:r>
              <a:rPr lang="en-US" baseline="0" dirty="0"/>
              <a:t>cause </a:t>
            </a:r>
            <a:r>
              <a:rPr lang="en-US" baseline="0" dirty="0" smtClean="0"/>
              <a:t>easy and fun.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Giving days raise money through a single online donation platform.  A Giving Day is a great way to build community, connect donors to local nonprofits, teach organizations to use digital tools and generate excitement for the organization leading the event.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a:t>
            </a:r>
            <a:r>
              <a:rPr lang="en-US" baseline="0" dirty="0"/>
              <a:t>example, </a:t>
            </a:r>
            <a:r>
              <a:rPr lang="en-US" baseline="0" dirty="0" err="1"/>
              <a:t>Kimbia</a:t>
            </a:r>
            <a:r>
              <a:rPr lang="en-US" baseline="0" dirty="0"/>
              <a:t> works with </a:t>
            </a:r>
            <a:r>
              <a:rPr lang="en-US" dirty="0"/>
              <a:t>UW Palm </a:t>
            </a:r>
            <a:r>
              <a:rPr lang="en-US" dirty="0" smtClean="0"/>
              <a:t>Beach,</a:t>
            </a:r>
            <a:r>
              <a:rPr lang="en-US" baseline="0" dirty="0" smtClean="0"/>
              <a:t> </a:t>
            </a:r>
            <a:r>
              <a:rPr lang="en-US" dirty="0" smtClean="0"/>
              <a:t>UW </a:t>
            </a:r>
            <a:r>
              <a:rPr lang="en-US" dirty="0"/>
              <a:t>Delaware,</a:t>
            </a:r>
            <a:r>
              <a:rPr lang="en-US" baseline="0" dirty="0"/>
              <a:t> UW of the National Capital Area and </a:t>
            </a:r>
            <a:r>
              <a:rPr lang="en-US" dirty="0"/>
              <a:t>UW</a:t>
            </a:r>
            <a:r>
              <a:rPr lang="en-US" baseline="0" dirty="0"/>
              <a:t> Westchester/Putnam. </a:t>
            </a:r>
            <a:r>
              <a:rPr lang="en-US" sz="1200" b="0" i="0" kern="1200" dirty="0">
                <a:solidFill>
                  <a:schemeClr val="tx1"/>
                </a:solidFill>
                <a:effectLst/>
                <a:latin typeface="+mn-lt"/>
                <a:ea typeface="+mn-ea"/>
                <a:cs typeface="+mn-cs"/>
              </a:rPr>
              <a:t>Do More 24 is the annual 24-hour online fundraiser</a:t>
            </a:r>
            <a:r>
              <a:rPr lang="en-US" sz="1200" b="0" i="0" kern="1200" baseline="0" dirty="0">
                <a:solidFill>
                  <a:schemeClr val="tx1"/>
                </a:solidFill>
                <a:effectLst/>
                <a:latin typeface="+mn-lt"/>
                <a:ea typeface="+mn-ea"/>
                <a:cs typeface="+mn-cs"/>
              </a:rPr>
              <a:t> for the</a:t>
            </a:r>
            <a:r>
              <a:rPr lang="en-US" sz="1200" b="0" i="0" kern="1200" dirty="0">
                <a:solidFill>
                  <a:schemeClr val="tx1"/>
                </a:solidFill>
                <a:effectLst/>
                <a:latin typeface="+mn-lt"/>
                <a:ea typeface="+mn-ea"/>
                <a:cs typeface="+mn-cs"/>
              </a:rPr>
              <a:t> United Way of the National Capital Area</a:t>
            </a:r>
            <a:r>
              <a:rPr lang="en-US" sz="1200" b="0" i="0" kern="1200" baseline="0" dirty="0">
                <a:solidFill>
                  <a:schemeClr val="tx1"/>
                </a:solidFill>
                <a:effectLst/>
                <a:latin typeface="+mn-lt"/>
                <a:ea typeface="+mn-ea"/>
                <a:cs typeface="+mn-cs"/>
              </a:rPr>
              <a:t> and they raised $1.5 million with over 11,000 gifts for over 700 participating NPOs.</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talk about the roadmap to a successful giving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buFont typeface="Arial"/>
              <a:buNone/>
            </a:pPr>
            <a:r>
              <a:rPr lang="en-US" sz="2800" dirty="0"/>
              <a:t>Select a goal that is achievable and appropriate for your organization.  </a:t>
            </a:r>
          </a:p>
          <a:p>
            <a:pPr marL="0" indent="0">
              <a:buNone/>
            </a:pPr>
            <a:r>
              <a:rPr lang="en-US" sz="2800" dirty="0"/>
              <a:t>	For example,</a:t>
            </a:r>
          </a:p>
          <a:p>
            <a:pPr lvl="1">
              <a:buFont typeface="Wingdings" charset="2"/>
              <a:buChar char="Ø"/>
            </a:pPr>
            <a:r>
              <a:rPr lang="en-US" sz="2800" dirty="0"/>
              <a:t>Raising set amount of funds for particular project</a:t>
            </a:r>
          </a:p>
          <a:p>
            <a:pPr lvl="1">
              <a:buFont typeface="Wingdings" charset="2"/>
              <a:buChar char="Ø"/>
            </a:pPr>
            <a:r>
              <a:rPr lang="en-US" sz="2800" dirty="0"/>
              <a:t>Growing audience on particular social media platforms</a:t>
            </a:r>
          </a:p>
          <a:p>
            <a:pPr lvl="1">
              <a:buFont typeface="Wingdings" charset="2"/>
              <a:buChar char="Ø"/>
            </a:pPr>
            <a:r>
              <a:rPr lang="en-US" sz="2800" dirty="0"/>
              <a:t>Engaging new donors</a:t>
            </a:r>
          </a:p>
          <a:p>
            <a:pPr lvl="1">
              <a:buFont typeface="Wingdings" charset="2"/>
              <a:buChar char="Ø"/>
            </a:pPr>
            <a:r>
              <a:rPr lang="en-US" sz="2800" dirty="0"/>
              <a:t>Building awareness</a:t>
            </a:r>
          </a:p>
          <a:p>
            <a:pPr lvl="1">
              <a:buFont typeface="Wingdings" charset="2"/>
              <a:buChar char="Ø"/>
            </a:pPr>
            <a:endParaRPr lang="en-US" sz="2800" dirty="0"/>
          </a:p>
          <a:p>
            <a:pPr marL="0" indent="0">
              <a:buNone/>
            </a:pPr>
            <a:r>
              <a:rPr lang="en-US" sz="2800" dirty="0"/>
              <a:t>Have a plan.</a:t>
            </a:r>
            <a:r>
              <a:rPr lang="en-US" sz="2800" baseline="0" dirty="0"/>
              <a:t> </a:t>
            </a:r>
            <a:r>
              <a:rPr lang="en-US" sz="3200" dirty="0"/>
              <a:t>Giving days are all about </a:t>
            </a:r>
            <a:r>
              <a:rPr lang="en-US" sz="3200" b="1" dirty="0"/>
              <a:t>motivated action</a:t>
            </a:r>
            <a:r>
              <a:rPr lang="en-US" sz="3200" dirty="0"/>
              <a:t>.</a:t>
            </a:r>
          </a:p>
          <a:p>
            <a:pPr marL="0" indent="0">
              <a:buNone/>
            </a:pPr>
            <a:endParaRPr lang="en-US" sz="3200" dirty="0"/>
          </a:p>
          <a:p>
            <a:pPr marL="514350" indent="-514350">
              <a:buAutoNum type="arabicPeriod"/>
            </a:pPr>
            <a:r>
              <a:rPr lang="en-US" sz="3200" dirty="0"/>
              <a:t>Choose your giving day staff and volunteers</a:t>
            </a:r>
          </a:p>
          <a:p>
            <a:pPr marL="514350" indent="-514350">
              <a:buFont typeface="Wingdings 3" charset="2"/>
              <a:buAutoNum type="arabicPeriod"/>
            </a:pPr>
            <a:r>
              <a:rPr lang="en-US" sz="3200" dirty="0"/>
              <a:t>Donor engagement- Know your audience</a:t>
            </a:r>
          </a:p>
          <a:p>
            <a:pPr marL="514350" indent="-514350">
              <a:buAutoNum type="arabicPeriod"/>
            </a:pPr>
            <a:r>
              <a:rPr lang="en-US" sz="3200" dirty="0"/>
              <a:t>Create a work plan, including a communications calendar</a:t>
            </a:r>
          </a:p>
          <a:p>
            <a:pPr marL="514350" indent="-514350">
              <a:buAutoNum type="arabicPeriod"/>
            </a:pPr>
            <a:r>
              <a:rPr lang="en-US" sz="3200" dirty="0"/>
              <a:t>Maximize communication tools including social media</a:t>
            </a:r>
          </a:p>
          <a:p>
            <a:pPr lvl="1">
              <a:buFont typeface="Wingdings" charset="2"/>
              <a:buChar char="Ø"/>
            </a:pPr>
            <a:endParaRPr lang="en-US" sz="2800" dirty="0"/>
          </a:p>
          <a:p>
            <a:r>
              <a:rPr lang="en-US" sz="1200" dirty="0"/>
              <a:t>Social media is important:</a:t>
            </a:r>
          </a:p>
          <a:p>
            <a:r>
              <a:rPr lang="en-US" sz="1200" dirty="0"/>
              <a:t>Raises awareness of your giving day </a:t>
            </a:r>
          </a:p>
          <a:p>
            <a:r>
              <a:rPr lang="en-US" sz="1200" dirty="0"/>
              <a:t>Directly connects you to constituents</a:t>
            </a:r>
          </a:p>
          <a:p>
            <a:r>
              <a:rPr lang="en-US" sz="1200" dirty="0"/>
              <a:t>Increases follower excitement and engagement</a:t>
            </a:r>
          </a:p>
          <a:p>
            <a:r>
              <a:rPr lang="en-US" sz="1200" dirty="0"/>
              <a:t>Empowers supporters to share with their networks – growing your donor base</a:t>
            </a: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Beyond the dollars raised, there is also value in growing your organization’s network.  It encompasses more than just the transactional act of making a donation, it includes asking for the help of influential stakeholders to create online social fundraisers and reach out to their networks.   In a social media world, anyone can become a philanthropist for a charity, whether they have been in the organization’s database for years or whether they’ve just connected with the organization for the first time.   Social channels are also used to continue to cultivate and engage with the donor to retain them.</a:t>
            </a:r>
            <a:endParaRPr lang="en-US" dirty="0"/>
          </a:p>
          <a:p>
            <a:endParaRPr lang="en-US" sz="1200" dirty="0"/>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97231A-2183-EF42-BD90-25D69920DFD2}" type="slidenum">
              <a:rPr lang="en-US" smtClean="0"/>
              <a:t>12</a:t>
            </a:fld>
            <a:endParaRPr lang="en-US"/>
          </a:p>
        </p:txBody>
      </p:sp>
    </p:spTree>
    <p:extLst>
      <p:ext uri="{BB962C8B-B14F-4D97-AF65-F5344CB8AC3E}">
        <p14:creationId xmlns:p14="http://schemas.microsoft.com/office/powerpoint/2010/main" val="169011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endParaRPr lang="en-US" dirty="0"/>
          </a:p>
        </p:txBody>
      </p:sp>
      <p:sp>
        <p:nvSpPr>
          <p:cNvPr id="4" name="Slide Number Placeholder 3"/>
          <p:cNvSpPr>
            <a:spLocks noGrp="1"/>
          </p:cNvSpPr>
          <p:nvPr>
            <p:ph type="sldNum" sz="quarter" idx="10"/>
          </p:nvPr>
        </p:nvSpPr>
        <p:spPr/>
        <p:txBody>
          <a:bodyPr/>
          <a:lstStyle/>
          <a:p>
            <a:fld id="{0F97231A-2183-EF42-BD90-25D69920DFD2}" type="slidenum">
              <a:rPr lang="en-US" smtClean="0"/>
              <a:t>2</a:t>
            </a:fld>
            <a:endParaRPr lang="en-US"/>
          </a:p>
        </p:txBody>
      </p:sp>
    </p:spTree>
    <p:extLst>
      <p:ext uri="{BB962C8B-B14F-4D97-AF65-F5344CB8AC3E}">
        <p14:creationId xmlns:p14="http://schemas.microsoft.com/office/powerpoint/2010/main" val="162009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a:t>
            </a:r>
            <a:r>
              <a:rPr lang="en-US" sz="1200" baseline="0" dirty="0" smtClean="0"/>
              <a:t> public is donating but how do you activate and migrate individuals to your cause.</a:t>
            </a:r>
            <a:endParaRPr lang="en-US" dirty="0"/>
          </a:p>
        </p:txBody>
      </p:sp>
      <p:sp>
        <p:nvSpPr>
          <p:cNvPr id="4" name="Slide Number Placeholder 3"/>
          <p:cNvSpPr>
            <a:spLocks noGrp="1"/>
          </p:cNvSpPr>
          <p:nvPr>
            <p:ph type="sldNum" sz="quarter" idx="10"/>
          </p:nvPr>
        </p:nvSpPr>
        <p:spPr/>
        <p:txBody>
          <a:bodyPr/>
          <a:lstStyle/>
          <a:p>
            <a:fld id="{0F97231A-2183-EF42-BD90-25D69920DFD2}" type="slidenum">
              <a:rPr lang="en-US" smtClean="0"/>
              <a:t>3</a:t>
            </a:fld>
            <a:endParaRPr lang="en-US"/>
          </a:p>
        </p:txBody>
      </p:sp>
    </p:spTree>
    <p:extLst>
      <p:ext uri="{BB962C8B-B14F-4D97-AF65-F5344CB8AC3E}">
        <p14:creationId xmlns:p14="http://schemas.microsoft.com/office/powerpoint/2010/main" val="213197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97231A-2183-EF42-BD90-25D69920DFD2}" type="slidenum">
              <a:rPr lang="en-US" smtClean="0"/>
              <a:t>4</a:t>
            </a:fld>
            <a:endParaRPr lang="en-US"/>
          </a:p>
        </p:txBody>
      </p:sp>
    </p:spTree>
    <p:extLst>
      <p:ext uri="{BB962C8B-B14F-4D97-AF65-F5344CB8AC3E}">
        <p14:creationId xmlns:p14="http://schemas.microsoft.com/office/powerpoint/2010/main" val="383010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Why</a:t>
            </a:r>
            <a:r>
              <a:rPr lang="en-US" sz="2400" baseline="0" dirty="0" smtClean="0"/>
              <a:t> should nonprofits consider engaging individuals online?</a:t>
            </a:r>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We </a:t>
            </a:r>
            <a:r>
              <a:rPr lang="en-US" sz="2400" dirty="0"/>
              <a:t>are in an age where</a:t>
            </a:r>
            <a:r>
              <a:rPr lang="en-US" sz="2400" baseline="0" dirty="0"/>
              <a:t> </a:t>
            </a:r>
            <a:r>
              <a:rPr lang="en-US" sz="2400" dirty="0" smtClean="0"/>
              <a:t>modes </a:t>
            </a:r>
            <a:r>
              <a:rPr lang="en-US" sz="2400" dirty="0"/>
              <a:t>of</a:t>
            </a:r>
            <a:r>
              <a:rPr lang="en-US" sz="2400" baseline="0" dirty="0"/>
              <a:t> donor cultivation </a:t>
            </a:r>
            <a:r>
              <a:rPr lang="en-US" sz="2400" baseline="0" dirty="0" smtClean="0"/>
              <a:t>is continually </a:t>
            </a:r>
            <a:r>
              <a:rPr lang="en-US" sz="2400" baseline="0" dirty="0"/>
              <a:t>being redefined and now includes </a:t>
            </a:r>
            <a:r>
              <a:rPr lang="en-US" sz="2400" baseline="0" dirty="0" smtClean="0"/>
              <a:t>strategies </a:t>
            </a:r>
            <a:r>
              <a:rPr lang="en-US" sz="2400" baseline="0" dirty="0"/>
              <a:t>for </a:t>
            </a:r>
            <a:r>
              <a:rPr lang="en-US" sz="2400" baseline="0" dirty="0" smtClean="0"/>
              <a:t>online </a:t>
            </a:r>
            <a:r>
              <a:rPr lang="en-US" sz="2400" baseline="0" dirty="0"/>
              <a:t>fundraising- where a person regardless of age or financial means</a:t>
            </a:r>
            <a:r>
              <a:rPr lang="en-US" sz="2400" dirty="0"/>
              <a:t>, can be a philanthropist. </a:t>
            </a:r>
            <a:r>
              <a:rPr lang="en-US" sz="2400" dirty="0" smtClean="0"/>
              <a:t> </a:t>
            </a: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aseline="0" dirty="0"/>
          </a:p>
          <a:p>
            <a:r>
              <a:rPr lang="en-US" sz="2400" b="1" i="0" kern="1200" dirty="0">
                <a:solidFill>
                  <a:schemeClr val="tx1"/>
                </a:solidFill>
                <a:effectLst/>
                <a:latin typeface="+mn-lt"/>
                <a:ea typeface="+mn-ea"/>
                <a:cs typeface="+mn-cs"/>
              </a:rPr>
              <a:t>Crowdfunding</a:t>
            </a:r>
            <a:r>
              <a:rPr lang="en-US" sz="2400" b="0" i="0" kern="1200" dirty="0">
                <a:solidFill>
                  <a:schemeClr val="tx1"/>
                </a:solidFill>
                <a:effectLst/>
                <a:latin typeface="+mn-lt"/>
                <a:ea typeface="+mn-ea"/>
                <a:cs typeface="+mn-cs"/>
              </a:rPr>
              <a:t> is the practice of funding a project from a large number of people, today often performed via </a:t>
            </a:r>
            <a:r>
              <a:rPr lang="en-US" sz="2400" b="0" i="0" u="none" strike="noStrike" kern="1200" dirty="0">
                <a:solidFill>
                  <a:schemeClr val="tx1"/>
                </a:solidFill>
                <a:effectLst/>
                <a:latin typeface="+mn-lt"/>
                <a:ea typeface="+mn-ea"/>
                <a:cs typeface="+mn-cs"/>
                <a:hlinkClick r:id="rId3" tooltip="Internet"/>
              </a:rPr>
              <a:t>internet</a:t>
            </a:r>
            <a:r>
              <a:rPr lang="en-US" sz="2400" b="0" i="0" u="none" strike="noStrike" kern="1200" baseline="0" dirty="0">
                <a:solidFill>
                  <a:schemeClr val="tx1"/>
                </a:solidFill>
                <a:effectLst/>
                <a:latin typeface="+mn-lt"/>
                <a:ea typeface="+mn-ea"/>
                <a:cs typeface="+mn-cs"/>
              </a:rPr>
              <a:t> </a:t>
            </a:r>
            <a:r>
              <a:rPr lang="en-US" sz="2400" b="0" i="0" u="none" strike="noStrike" kern="1200" baseline="0" dirty="0" smtClean="0">
                <a:solidFill>
                  <a:schemeClr val="tx1"/>
                </a:solidFill>
                <a:effectLst/>
                <a:latin typeface="+mn-lt"/>
                <a:ea typeface="+mn-ea"/>
                <a:cs typeface="+mn-cs"/>
              </a:rPr>
              <a:t>giving platforms</a:t>
            </a:r>
            <a:r>
              <a:rPr lang="en-US" sz="2400" b="0" i="0" u="none" strike="noStrike" kern="1200" baseline="0" dirty="0">
                <a:solidFill>
                  <a:schemeClr val="tx1"/>
                </a:solidFill>
                <a:effectLst/>
                <a:latin typeface="+mn-lt"/>
                <a:ea typeface="+mn-ea"/>
                <a:cs typeface="+mn-cs"/>
              </a:rPr>
              <a:t>. </a:t>
            </a:r>
          </a:p>
          <a:p>
            <a:endParaRPr lang="en-US" sz="2400" b="0" i="0" u="none" strike="noStrike" kern="1200" baseline="0" dirty="0">
              <a:solidFill>
                <a:schemeClr val="tx1"/>
              </a:solidFill>
              <a:effectLst/>
              <a:latin typeface="+mn-lt"/>
              <a:ea typeface="+mn-ea"/>
              <a:cs typeface="+mn-cs"/>
            </a:endParaRPr>
          </a:p>
          <a:p>
            <a:r>
              <a:rPr lang="en-US" sz="2400" b="0" i="0" u="none" strike="noStrike" kern="1200" baseline="0" dirty="0">
                <a:solidFill>
                  <a:schemeClr val="tx1"/>
                </a:solidFill>
                <a:effectLst/>
                <a:latin typeface="+mn-lt"/>
                <a:ea typeface="+mn-ea"/>
                <a:cs typeface="+mn-cs"/>
              </a:rPr>
              <a:t>T</a:t>
            </a:r>
            <a:r>
              <a:rPr lang="en-US" sz="2400" dirty="0"/>
              <a:t>he rise of and increased focus on digital fundraising has been dominating the nonprofit space in the past few years. </a:t>
            </a:r>
          </a:p>
          <a:p>
            <a:r>
              <a:rPr lang="en-US" sz="2400" dirty="0"/>
              <a:t>Digital strategies are currently outpacing more traditional ones, and that number is set to only grow larger. </a:t>
            </a: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aseline="0" dirty="0"/>
          </a:p>
          <a:p>
            <a:endParaRPr lang="en-US" sz="2400" dirty="0"/>
          </a:p>
          <a:p>
            <a:r>
              <a:rPr lang="en-US" sz="2400" dirty="0"/>
              <a:t>Types of</a:t>
            </a:r>
            <a:r>
              <a:rPr lang="en-US" sz="2400" baseline="0" dirty="0"/>
              <a:t> crowdfunding:</a:t>
            </a:r>
            <a:endParaRPr lang="en-US" sz="2400" dirty="0"/>
          </a:p>
          <a:p>
            <a:pPr marL="571471" indent="-571471">
              <a:buClr>
                <a:srgbClr val="FF6600"/>
              </a:buClr>
              <a:buFont typeface="Arial"/>
              <a:buChar char="•"/>
              <a:defRPr/>
            </a:pPr>
            <a:r>
              <a:rPr lang="en-US" sz="2400" dirty="0"/>
              <a:t>P2P-</a:t>
            </a:r>
            <a:r>
              <a:rPr lang="en-US" sz="2400" baseline="0" dirty="0"/>
              <a:t> Individual is the driver. </a:t>
            </a:r>
            <a:r>
              <a:rPr lang="en-US" sz="2400" dirty="0" smtClean="0">
                <a:solidFill>
                  <a:srgbClr val="313131"/>
                </a:solidFill>
                <a:latin typeface="Arial" panose="020B0604020202020204" pitchFamily="34" charset="0"/>
                <a:ea typeface="ヒラギノ角ゴ ProN W3" charset="0"/>
                <a:cs typeface="Arial" panose="020B0604020202020204" pitchFamily="34" charset="0"/>
                <a:sym typeface="Calibri" charset="0"/>
              </a:rPr>
              <a:t>Fundraising solicitations</a:t>
            </a:r>
            <a:r>
              <a:rPr lang="en-US" sz="2400" baseline="0" dirty="0" smtClean="0">
                <a:solidFill>
                  <a:srgbClr val="313131"/>
                </a:solidFill>
                <a:latin typeface="Arial" panose="020B0604020202020204" pitchFamily="34" charset="0"/>
                <a:ea typeface="ヒラギノ角ゴ ProN W3" charset="0"/>
                <a:cs typeface="Arial" panose="020B0604020202020204" pitchFamily="34" charset="0"/>
                <a:sym typeface="Calibri" charset="0"/>
              </a:rPr>
              <a:t> received directly from friends and family (versus from the nonprofit) via email are 300 times more effective at generating income. Peer-to-peer fundraising is proving to be a very effective online fundraising strategy for nonprofits. </a:t>
            </a:r>
            <a:endParaRPr lang="en-US" sz="2400" dirty="0">
              <a:solidFill>
                <a:srgbClr val="313131"/>
              </a:solidFill>
              <a:latin typeface="Arial" panose="020B0604020202020204" pitchFamily="34" charset="0"/>
              <a:ea typeface="ヒラギノ角ゴ ProN W3" charset="0"/>
              <a:cs typeface="Arial" panose="020B0604020202020204" pitchFamily="34" charset="0"/>
              <a:sym typeface="Calibri" charset="0"/>
            </a:endParaRPr>
          </a:p>
          <a:p>
            <a:pPr marL="571471" indent="-571471">
              <a:buClr>
                <a:srgbClr val="FF6600"/>
              </a:buClr>
              <a:buFont typeface="Arial"/>
              <a:buChar char="•"/>
              <a:defRPr/>
            </a:pPr>
            <a:r>
              <a:rPr lang="en-US" sz="2400" baseline="0" dirty="0" smtClean="0">
                <a:solidFill>
                  <a:srgbClr val="313131"/>
                </a:solidFill>
                <a:latin typeface="Arial" panose="020B0604020202020204" pitchFamily="34" charset="0"/>
                <a:ea typeface="ヒラギノ角ゴ ProN W3" charset="0"/>
                <a:cs typeface="Arial" panose="020B0604020202020204" pitchFamily="34" charset="0"/>
                <a:sym typeface="Calibri" charset="0"/>
              </a:rPr>
              <a:t>A Giving Day is a powerful 24hour online fundraising competition that unites a community around local causes.  </a:t>
            </a:r>
            <a:endParaRPr lang="en-US" sz="2400" baseline="0" dirty="0">
              <a:solidFill>
                <a:srgbClr val="313131"/>
              </a:solidFill>
              <a:latin typeface="Arial" panose="020B0604020202020204" pitchFamily="34" charset="0"/>
              <a:ea typeface="ヒラギノ角ゴ ProN W3" charset="0"/>
              <a:cs typeface="Arial" panose="020B0604020202020204" pitchFamily="34" charset="0"/>
              <a:sym typeface="Calibri" charset="0"/>
            </a:endParaRPr>
          </a:p>
          <a:p>
            <a:pPr marL="571471" indent="-571471">
              <a:buClr>
                <a:srgbClr val="FF6600"/>
              </a:buClr>
              <a:buFont typeface="Arial"/>
              <a:buChar char="•"/>
              <a:defRPr/>
            </a:pPr>
            <a:r>
              <a:rPr lang="en-US" sz="2400" baseline="0" dirty="0">
                <a:solidFill>
                  <a:srgbClr val="313131"/>
                </a:solidFill>
                <a:latin typeface="Arial" panose="020B0604020202020204" pitchFamily="34" charset="0"/>
                <a:ea typeface="ヒラギノ角ゴ ProN W3" charset="0"/>
                <a:cs typeface="Arial" panose="020B0604020202020204" pitchFamily="34" charset="0"/>
                <a:sym typeface="Calibri" charset="0"/>
              </a:rPr>
              <a:t>Individual giving pages like those found on Kickstarter, </a:t>
            </a:r>
            <a:r>
              <a:rPr lang="en-US" sz="2400" baseline="0" dirty="0" err="1">
                <a:solidFill>
                  <a:srgbClr val="313131"/>
                </a:solidFill>
                <a:latin typeface="Arial" panose="020B0604020202020204" pitchFamily="34" charset="0"/>
                <a:ea typeface="ヒラギノ角ゴ ProN W3" charset="0"/>
                <a:cs typeface="Arial" panose="020B0604020202020204" pitchFamily="34" charset="0"/>
                <a:sym typeface="Calibri" charset="0"/>
              </a:rPr>
              <a:t>Indieagogo</a:t>
            </a:r>
            <a:r>
              <a:rPr lang="en-US" sz="2400" baseline="0" dirty="0">
                <a:solidFill>
                  <a:srgbClr val="313131"/>
                </a:solidFill>
                <a:latin typeface="Arial" panose="020B0604020202020204" pitchFamily="34" charset="0"/>
                <a:ea typeface="ヒラギノ角ゴ ProN W3" charset="0"/>
                <a:cs typeface="Arial" panose="020B0604020202020204" pitchFamily="34" charset="0"/>
                <a:sym typeface="Calibri" charset="0"/>
              </a:rPr>
              <a:t> or </a:t>
            </a:r>
            <a:r>
              <a:rPr lang="en-US" sz="3200" baseline="0" dirty="0" err="1">
                <a:solidFill>
                  <a:srgbClr val="313131"/>
                </a:solidFill>
                <a:latin typeface="Arial" panose="020B0604020202020204" pitchFamily="34" charset="0"/>
                <a:ea typeface="ヒラギノ角ゴ ProN W3" charset="0"/>
                <a:cs typeface="Arial" panose="020B0604020202020204" pitchFamily="34" charset="0"/>
                <a:sym typeface="Calibri" charset="0"/>
              </a:rPr>
              <a:t>GoFund</a:t>
            </a:r>
            <a:r>
              <a:rPr lang="en-US" sz="3200" baseline="0" dirty="0">
                <a:solidFill>
                  <a:srgbClr val="313131"/>
                </a:solidFill>
                <a:latin typeface="Arial" panose="020B0604020202020204" pitchFamily="34" charset="0"/>
                <a:ea typeface="ヒラギノ角ゴ ProN W3" charset="0"/>
                <a:cs typeface="Arial" panose="020B0604020202020204" pitchFamily="34" charset="0"/>
                <a:sym typeface="Calibri" charset="0"/>
              </a:rPr>
              <a:t> </a:t>
            </a:r>
            <a:r>
              <a:rPr lang="en-US" sz="3200" baseline="0" dirty="0" smtClean="0">
                <a:solidFill>
                  <a:srgbClr val="313131"/>
                </a:solidFill>
                <a:latin typeface="Arial" panose="020B0604020202020204" pitchFamily="34" charset="0"/>
                <a:ea typeface="ヒラギノ角ゴ ProN W3" charset="0"/>
                <a:cs typeface="Arial" panose="020B0604020202020204" pitchFamily="34" charset="0"/>
                <a:sym typeface="Calibri" charset="0"/>
              </a:rPr>
              <a:t>Me</a:t>
            </a:r>
          </a:p>
          <a:p>
            <a:pPr marL="0" indent="0">
              <a:buClr>
                <a:srgbClr val="FF6600"/>
              </a:buClr>
              <a:buFont typeface="Arial"/>
              <a:buNone/>
              <a:defRPr/>
            </a:pPr>
            <a:endParaRPr lang="en-US" sz="3200" dirty="0">
              <a:solidFill>
                <a:srgbClr val="313131"/>
              </a:solidFill>
              <a:latin typeface="Arial" panose="020B0604020202020204" pitchFamily="34" charset="0"/>
              <a:ea typeface="ヒラギノ角ゴ ProN W3" charset="0"/>
              <a:cs typeface="Arial" panose="020B0604020202020204" pitchFamily="34" charset="0"/>
              <a:sym typeface="Calibri" charset="0"/>
            </a:endParaRPr>
          </a:p>
          <a:p>
            <a:pPr marL="571471" indent="-571471">
              <a:buClr>
                <a:srgbClr val="FF6600"/>
              </a:buClr>
              <a:buFont typeface="Arial"/>
              <a:buChar char="•"/>
              <a:defRPr/>
            </a:pPr>
            <a:endParaRPr lang="en-US" sz="1200" dirty="0">
              <a:solidFill>
                <a:srgbClr val="313131"/>
              </a:solidFill>
              <a:latin typeface="Arial" panose="020B0604020202020204" pitchFamily="34" charset="0"/>
              <a:ea typeface="ヒラギノ角ゴ ProN W3" charset="0"/>
              <a:cs typeface="Arial" panose="020B0604020202020204" pitchFamily="34" charset="0"/>
              <a:sym typeface="Calibri" charset="0"/>
            </a:endParaRPr>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F97231A-2183-EF42-BD90-25D69920DFD2}" type="slidenum">
              <a:rPr lang="en-US" smtClean="0"/>
              <a:t>5</a:t>
            </a:fld>
            <a:endParaRPr lang="en-US"/>
          </a:p>
        </p:txBody>
      </p:sp>
    </p:spTree>
    <p:extLst>
      <p:ext uri="{BB962C8B-B14F-4D97-AF65-F5344CB8AC3E}">
        <p14:creationId xmlns:p14="http://schemas.microsoft.com/office/powerpoint/2010/main" val="175461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a:t>
            </a:r>
            <a:r>
              <a:rPr lang="en-US" baseline="0" dirty="0" smtClean="0"/>
              <a:t> to </a:t>
            </a:r>
            <a:r>
              <a:rPr lang="en-US" baseline="0" dirty="0"/>
              <a:t>bring it up because it taught us something about the power of individual people behind a passion, or behind an event that was fun.  What caused people to donate? Was it the mission – yes, because of the awareness that it brought about for the mission that wasn’t widely known.  But, it was also about fun.  The power of getting </a:t>
            </a:r>
            <a:r>
              <a:rPr lang="en-US" baseline="0" dirty="0" smtClean="0"/>
              <a:t>individuals behind </a:t>
            </a:r>
            <a:r>
              <a:rPr lang="en-US" baseline="0" dirty="0"/>
              <a:t>something fun, that also happens to do good for the </a:t>
            </a:r>
            <a:r>
              <a:rPr lang="en-US" baseline="0" dirty="0" smtClean="0"/>
              <a:t>world.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F97231A-2183-EF42-BD90-25D69920DFD2}" type="slidenum">
              <a:rPr lang="en-US" smtClean="0"/>
              <a:t>6</a:t>
            </a:fld>
            <a:endParaRPr lang="en-US"/>
          </a:p>
        </p:txBody>
      </p:sp>
    </p:spTree>
    <p:extLst>
      <p:ext uri="{BB962C8B-B14F-4D97-AF65-F5344CB8AC3E}">
        <p14:creationId xmlns:p14="http://schemas.microsoft.com/office/powerpoint/2010/main" val="207403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7231A-2183-EF42-BD90-25D69920DFD2}" type="slidenum">
              <a:rPr lang="en-US" smtClean="0"/>
              <a:t>7</a:t>
            </a:fld>
            <a:endParaRPr lang="en-US"/>
          </a:p>
        </p:txBody>
      </p:sp>
    </p:spTree>
    <p:extLst>
      <p:ext uri="{BB962C8B-B14F-4D97-AF65-F5344CB8AC3E}">
        <p14:creationId xmlns:p14="http://schemas.microsoft.com/office/powerpoint/2010/main" val="286479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7231A-2183-EF42-BD90-25D69920DFD2}" type="slidenum">
              <a:rPr lang="en-US" smtClean="0"/>
              <a:t>8</a:t>
            </a:fld>
            <a:endParaRPr lang="en-US"/>
          </a:p>
        </p:txBody>
      </p:sp>
    </p:spTree>
    <p:extLst>
      <p:ext uri="{BB962C8B-B14F-4D97-AF65-F5344CB8AC3E}">
        <p14:creationId xmlns:p14="http://schemas.microsoft.com/office/powerpoint/2010/main" val="166045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fundraising strategies and crowdfunding events have been proven to engage donors of all demographics. </a:t>
            </a:r>
          </a:p>
        </p:txBody>
      </p:sp>
      <p:sp>
        <p:nvSpPr>
          <p:cNvPr id="4" name="Slide Number Placeholder 3"/>
          <p:cNvSpPr>
            <a:spLocks noGrp="1"/>
          </p:cNvSpPr>
          <p:nvPr>
            <p:ph type="sldNum" sz="quarter" idx="10"/>
          </p:nvPr>
        </p:nvSpPr>
        <p:spPr/>
        <p:txBody>
          <a:bodyPr/>
          <a:lstStyle/>
          <a:p>
            <a:fld id="{0F97231A-2183-EF42-BD90-25D69920DFD2}" type="slidenum">
              <a:rPr lang="en-US" smtClean="0"/>
              <a:t>9</a:t>
            </a:fld>
            <a:endParaRPr lang="en-US"/>
          </a:p>
        </p:txBody>
      </p:sp>
    </p:spTree>
    <p:extLst>
      <p:ext uri="{BB962C8B-B14F-4D97-AF65-F5344CB8AC3E}">
        <p14:creationId xmlns:p14="http://schemas.microsoft.com/office/powerpoint/2010/main" val="358082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lvl1pPr>
              <a:defRPr>
                <a:latin typeface="Helvetica Neue" charset="0"/>
                <a:ea typeface="Helvetica Neue" charset="0"/>
                <a:cs typeface="Helvetica Neue" charset="0"/>
              </a:defRPr>
            </a:lvl1p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9433888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79517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43699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1821604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62677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7162448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43359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044042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17831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9615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47881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402905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29752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41347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748030"/>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5948472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189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230534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73533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773036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7508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83023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67374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1130839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720822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31374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24333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5792589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289885"/>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683894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656331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621837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972058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6699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48173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152161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202041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420893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755221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9122312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42050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3709234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2049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91723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34230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0061525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5212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710508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24449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34255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7328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6992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4553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1988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312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92770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charset="0"/>
                <a:ea typeface="Helvetica Neue" charset="0"/>
                <a:cs typeface="Helvetica Neu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55276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00601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53758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50800"/>
            <a:ext cx="2616200" cy="853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50800"/>
            <a:ext cx="7696200" cy="853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346941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0" name="Shape 10"/>
          <p:cNvSpPr>
            <a:spLocks noGrp="1"/>
          </p:cNvSpPr>
          <p:nvPr>
            <p:ph type="title"/>
          </p:nvPr>
        </p:nvSpPr>
        <p:spPr>
          <a:xfrm>
            <a:off x="1190694" y="435634"/>
            <a:ext cx="10564294" cy="1625600"/>
          </a:xfrm>
          <a:prstGeom prst="rect">
            <a:avLst/>
          </a:prstGeom>
        </p:spPr>
        <p:txBody>
          <a:bodyPr lIns="145646" tIns="72823" rIns="145646" bIns="72823"/>
          <a:lstStyle/>
          <a:p>
            <a:pPr lvl="0"/>
            <a:r>
              <a:rPr/>
              <a:t>Title Text</a:t>
            </a:r>
          </a:p>
        </p:txBody>
      </p:sp>
      <p:sp>
        <p:nvSpPr>
          <p:cNvPr id="11" name="Shape 11"/>
          <p:cNvSpPr>
            <a:spLocks noGrp="1"/>
          </p:cNvSpPr>
          <p:nvPr>
            <p:ph type="body" idx="1"/>
          </p:nvPr>
        </p:nvSpPr>
        <p:spPr>
          <a:prstGeom prst="rect">
            <a:avLst/>
          </a:prstGeom>
        </p:spPr>
        <p:txBody>
          <a:bodyPr/>
          <a:lstStyle>
            <a:lvl2pPr marL="742802" indent="-285693">
              <a:spcBef>
                <a:spcPts val="900"/>
              </a:spcBef>
              <a:buChar char="–"/>
              <a:defRPr sz="3800"/>
            </a:lvl2pPr>
            <a:lvl3pPr marL="1142772" indent="-228554">
              <a:spcBef>
                <a:spcPts val="800"/>
              </a:spcBef>
              <a:defRPr sz="3300"/>
            </a:lvl3pPr>
            <a:lvl4pPr marL="1599882" indent="-228554">
              <a:spcBef>
                <a:spcPts val="600"/>
              </a:spcBef>
              <a:buChar char="–"/>
              <a:defRPr sz="2900"/>
            </a:lvl4pPr>
            <a:lvl5pPr marL="2056990" indent="-228554">
              <a:spcBef>
                <a:spcPts val="600"/>
              </a:spcBef>
              <a:buChar char="»"/>
              <a:defRPr sz="29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12"/>
          <p:cNvSpPr>
            <a:spLocks noGrp="1"/>
          </p:cNvSpPr>
          <p:nvPr>
            <p:ph type="sldNum" sz="quarter" idx="10"/>
          </p:nvPr>
        </p:nvSpPr>
        <p:spPr>
          <a:xfrm>
            <a:off x="9748838" y="9040813"/>
            <a:ext cx="3035300" cy="519112"/>
          </a:xfrm>
          <a:prstGeom prst="rect">
            <a:avLst/>
          </a:prstGeom>
        </p:spPr>
        <p:txBody>
          <a:bodyPr vert="horz" wrap="square" lIns="145646" tIns="72823" rIns="145646" bIns="72823" numCol="1" anchor="t" anchorCtr="0" compatLnSpc="1">
            <a:prstTxWarp prst="textNoShape">
              <a:avLst/>
            </a:prstTxWarp>
          </a:bodyPr>
          <a:lstStyle>
            <a:lvl1pPr>
              <a:defRPr/>
            </a:lvl1pPr>
          </a:lstStyle>
          <a:p>
            <a:fld id="{3E7F34B7-7A88-49F2-BEDE-1F56268942CE}" type="slidenum">
              <a:rPr lang="en-US" altLang="en-US"/>
              <a:pPr/>
              <a:t>‹#›</a:t>
            </a:fld>
            <a:endParaRPr lang="en-US" altLang="en-US"/>
          </a:p>
        </p:txBody>
      </p:sp>
    </p:spTree>
    <p:extLst>
      <p:ext uri="{BB962C8B-B14F-4D97-AF65-F5344CB8AC3E}">
        <p14:creationId xmlns:p14="http://schemas.microsoft.com/office/powerpoint/2010/main" val="383179337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852915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98026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520024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6835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4052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055279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atin typeface="Helvetica Neue" charset="0"/>
                <a:ea typeface="Helvetica Neue" charset="0"/>
                <a:cs typeface="Helvetica Neue" charset="0"/>
              </a:defRPr>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5227774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592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031474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60601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64759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9980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3605242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3143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1407135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030706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0561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charset="0"/>
                <a:ea typeface="Helvetica Neue" charset="0"/>
                <a:cs typeface="Helvetica Neue" charset="0"/>
              </a:defRPr>
            </a:lvl1pPr>
          </a:lstStyle>
          <a:p>
            <a:r>
              <a:rPr lang="en-US"/>
              <a:t>Click to edit Master title </a:t>
            </a:r>
            <a:r>
              <a:rPr lang="en-US" smtClean="0"/>
              <a:t>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70426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82364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49699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756298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814636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52785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2801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7568815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4301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7416462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5724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atin typeface="Helvetica Neue" charset="0"/>
                <a:ea typeface="Helvetica Neue" charset="0"/>
                <a:cs typeface="Helvetica Neue" charset="0"/>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117838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15817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257839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4438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461647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41626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11850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45653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3534907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000432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546533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005359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11873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00699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163783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5428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92241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75755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81688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955058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7677340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1598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74532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377256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01442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951271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524170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24833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196396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99265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66398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70366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3963667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696390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65692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248141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37120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873385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729135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32215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415046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794578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79551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6159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335770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4872828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0680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2995622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58946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415098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48205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00872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428673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128659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0036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270000" y="5029200"/>
            <a:ext cx="10464800" cy="11303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p>
            <a:pPr lvl="0"/>
            <a:r>
              <a:rPr lang="en-US" dirty="0">
                <a:sym typeface="Helvetica Neue Light" charset="0"/>
              </a:rPr>
              <a:t>Click to edit Master text styles</a:t>
            </a:r>
          </a:p>
          <a:p>
            <a:pPr lvl="1"/>
            <a:r>
              <a:rPr lang="en-US" dirty="0">
                <a:sym typeface="Helvetica Neue Light" charset="0"/>
              </a:rPr>
              <a:t>Second level</a:t>
            </a:r>
          </a:p>
          <a:p>
            <a:pPr lvl="2"/>
            <a:r>
              <a:rPr lang="en-US" dirty="0">
                <a:sym typeface="Helvetica Neue Light" charset="0"/>
              </a:rPr>
              <a:t>Third level</a:t>
            </a:r>
          </a:p>
          <a:p>
            <a:pPr lvl="3"/>
            <a:r>
              <a:rPr lang="en-US" dirty="0">
                <a:sym typeface="Helvetica Neue Light" charset="0"/>
              </a:rPr>
              <a:t>Fourth level</a:t>
            </a:r>
          </a:p>
          <a:p>
            <a:pPr lvl="4"/>
            <a:r>
              <a:rPr lang="en-US" dirty="0">
                <a:sym typeface="Helvetica Neue Light" charset="0"/>
              </a:rPr>
              <a:t>Fifth level</a:t>
            </a:r>
          </a:p>
        </p:txBody>
      </p:sp>
      <p:sp>
        <p:nvSpPr>
          <p:cNvPr id="1026" name="Rectangle 2"/>
          <p:cNvSpPr>
            <a:spLocks noGrp="1" noChangeArrowheads="1"/>
          </p:cNvSpPr>
          <p:nvPr>
            <p:ph type="title"/>
          </p:nvPr>
        </p:nvSpPr>
        <p:spPr bwMode="auto">
          <a:xfrm>
            <a:off x="1270000" y="1638300"/>
            <a:ext cx="10464800" cy="3302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b" anchorCtr="0" compatLnSpc="1">
            <a:prstTxWarp prst="textNoShape">
              <a:avLst/>
            </a:prstTxWarp>
          </a:bodyPr>
          <a:lstStyle/>
          <a:p>
            <a:pPr lvl="0"/>
            <a:r>
              <a:rPr lang="en-US">
                <a:sym typeface="Museo Slab 500" charset="0"/>
              </a:rPr>
              <a:t>Click to edit Master title style</a:t>
            </a:r>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200" y="228600"/>
            <a:ext cx="30353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30" name="Picture 1" descr="keynote-3.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7796213"/>
            <a:ext cx="130048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a:solidFill>
            <a:srgbClr val="08303F"/>
          </a:solidFill>
          <a:latin typeface="+mj-lt"/>
          <a:ea typeface="+mj-ea"/>
          <a:cs typeface="+mj-cs"/>
          <a:sym typeface="Museo Slab 500" charset="0"/>
        </a:defRPr>
      </a:lvl1pPr>
      <a:lvl2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2pPr>
      <a:lvl3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3pPr>
      <a:lvl4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4pPr>
      <a:lvl5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5pPr>
      <a:lvl6pPr marL="4572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6pPr>
      <a:lvl7pPr marL="9144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7pPr>
      <a:lvl8pPr marL="13716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8pPr>
      <a:lvl9pPr marL="18288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9pPr>
    </p:titleStyle>
    <p:bodyStyle>
      <a:lvl1pPr marL="342900" indent="-342900" algn="ctr" rtl="0" eaLnBrk="0" fontAlgn="base" hangingPunct="0">
        <a:spcBef>
          <a:spcPct val="0"/>
        </a:spcBef>
        <a:spcAft>
          <a:spcPct val="0"/>
        </a:spcAft>
        <a:defRPr sz="3600">
          <a:solidFill>
            <a:srgbClr val="303030"/>
          </a:solidFill>
          <a:latin typeface="+mn-lt"/>
          <a:ea typeface="+mn-ea"/>
          <a:cs typeface="+mn-cs"/>
          <a:sym typeface="Helvetica Neue Light" charset="0"/>
        </a:defRPr>
      </a:lvl1pPr>
      <a:lvl2pPr marL="742950" indent="-285750" algn="ctr" rtl="0" eaLnBrk="0" fontAlgn="base" hangingPunct="0">
        <a:spcBef>
          <a:spcPct val="0"/>
        </a:spcBef>
        <a:spcAft>
          <a:spcPct val="0"/>
        </a:spcAft>
        <a:defRPr sz="3600">
          <a:solidFill>
            <a:srgbClr val="303030"/>
          </a:solidFill>
          <a:latin typeface="+mn-lt"/>
          <a:ea typeface="+mn-ea"/>
          <a:cs typeface="+mn-cs"/>
          <a:sym typeface="Helvetica Neue Light"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Helvetica Neue Light"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Helvetica Neue Light"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Helvetica Neue Light" charset="0"/>
        </a:defRPr>
      </a:lvl5pPr>
      <a:lvl6pPr marL="457200" algn="ctr" rtl="0" fontAlgn="base">
        <a:spcBef>
          <a:spcPct val="0"/>
        </a:spcBef>
        <a:spcAft>
          <a:spcPct val="0"/>
        </a:spcAft>
        <a:defRPr sz="3600">
          <a:solidFill>
            <a:schemeClr val="tx1"/>
          </a:solidFill>
          <a:latin typeface="+mn-lt"/>
          <a:ea typeface="+mn-ea"/>
          <a:cs typeface="+mn-cs"/>
          <a:sym typeface="Helvetica Neue Light" charset="0"/>
        </a:defRPr>
      </a:lvl6pPr>
      <a:lvl7pPr marL="914400" algn="ctr" rtl="0" fontAlgn="base">
        <a:spcBef>
          <a:spcPct val="0"/>
        </a:spcBef>
        <a:spcAft>
          <a:spcPct val="0"/>
        </a:spcAft>
        <a:defRPr sz="3600">
          <a:solidFill>
            <a:schemeClr val="tx1"/>
          </a:solidFill>
          <a:latin typeface="+mn-lt"/>
          <a:ea typeface="+mn-ea"/>
          <a:cs typeface="+mn-cs"/>
          <a:sym typeface="Helvetica Neue Light" charset="0"/>
        </a:defRPr>
      </a:lvl7pPr>
      <a:lvl8pPr marL="1371600" algn="ctr" rtl="0" fontAlgn="base">
        <a:spcBef>
          <a:spcPct val="0"/>
        </a:spcBef>
        <a:spcAft>
          <a:spcPct val="0"/>
        </a:spcAft>
        <a:defRPr sz="3600">
          <a:solidFill>
            <a:schemeClr val="tx1"/>
          </a:solidFill>
          <a:latin typeface="+mn-lt"/>
          <a:ea typeface="+mn-ea"/>
          <a:cs typeface="+mn-cs"/>
          <a:sym typeface="Helvetica Neue Light" charset="0"/>
        </a:defRPr>
      </a:lvl8pPr>
      <a:lvl9pPr marL="1828800" algn="ctr" rtl="0" fontAlgn="base">
        <a:spcBef>
          <a:spcPct val="0"/>
        </a:spcBef>
        <a:spcAft>
          <a:spcPct val="0"/>
        </a:spcAft>
        <a:defRPr sz="3600">
          <a:solidFill>
            <a:schemeClr val="tx1"/>
          </a:solidFill>
          <a:latin typeface="+mn-lt"/>
          <a:ea typeface="+mn-ea"/>
          <a:cs typeface="+mn-cs"/>
          <a:sym typeface="Helvetica Neue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2438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1270000" y="2768600"/>
            <a:ext cx="5041900" cy="5715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254000"/>
            <a:ext cx="10464800" cy="2438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1270000" y="2768600"/>
            <a:ext cx="10464800" cy="5715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254000"/>
            <a:ext cx="10464800" cy="2438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7772400" y="2768600"/>
            <a:ext cx="3962400" cy="5715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270000" y="254000"/>
            <a:ext cx="10464800" cy="2438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4338" name="Rectangle 2"/>
          <p:cNvSpPr>
            <a:spLocks noGrp="1" noChangeArrowheads="1"/>
          </p:cNvSpPr>
          <p:nvPr>
            <p:ph type="body" idx="1"/>
          </p:nvPr>
        </p:nvSpPr>
        <p:spPr bwMode="auto">
          <a:xfrm>
            <a:off x="1270000" y="2768600"/>
            <a:ext cx="5041900" cy="5715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50800"/>
            <a:ext cx="10464800" cy="2717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dirty="0">
                <a:sym typeface="Museo Slab 500" charset="0"/>
              </a:rPr>
              <a:t>Click to edit Master title style</a:t>
            </a:r>
          </a:p>
        </p:txBody>
      </p:sp>
      <p:sp>
        <p:nvSpPr>
          <p:cNvPr id="2050" name="Rectangle 2"/>
          <p:cNvSpPr>
            <a:spLocks noGrp="1" noChangeArrowheads="1"/>
          </p:cNvSpPr>
          <p:nvPr>
            <p:ph type="body" idx="1"/>
          </p:nvPr>
        </p:nvSpPr>
        <p:spPr bwMode="auto">
          <a:xfrm>
            <a:off x="1270000" y="2768600"/>
            <a:ext cx="10464800" cy="5715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dirty="0">
                <a:sym typeface="Helvetica Neue Light" charset="0"/>
              </a:rPr>
              <a:t>Click to edit Master text styles</a:t>
            </a:r>
          </a:p>
          <a:p>
            <a:pPr lvl="1"/>
            <a:r>
              <a:rPr lang="en-US" dirty="0">
                <a:sym typeface="Helvetica Neue Light" charset="0"/>
              </a:rPr>
              <a:t>Second level</a:t>
            </a:r>
          </a:p>
          <a:p>
            <a:pPr lvl="2"/>
            <a:r>
              <a:rPr lang="en-US" dirty="0">
                <a:sym typeface="Helvetica Neue Light" charset="0"/>
              </a:rPr>
              <a:t>Third level</a:t>
            </a:r>
          </a:p>
          <a:p>
            <a:pPr lvl="3"/>
            <a:r>
              <a:rPr lang="en-US" dirty="0">
                <a:sym typeface="Helvetica Neue Light" charset="0"/>
              </a:rPr>
              <a:t>Fourth level</a:t>
            </a:r>
          </a:p>
          <a:p>
            <a:pPr lvl="4"/>
            <a:r>
              <a:rPr lang="en-US" dirty="0">
                <a:sym typeface="Helvetica Neue Light" charset="0"/>
              </a:rPr>
              <a:t>Fifth level</a:t>
            </a:r>
          </a:p>
        </p:txBody>
      </p:sp>
      <p:pic>
        <p:nvPicPr>
          <p:cNvPr id="205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 y="0"/>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805" r:id="rId12"/>
  </p:sldLayoutIdLst>
  <p:transition/>
  <p:txStyles>
    <p:titleStyle>
      <a:lvl1pPr algn="ctr" rtl="0" eaLnBrk="0" fontAlgn="base" hangingPunct="0">
        <a:spcBef>
          <a:spcPct val="0"/>
        </a:spcBef>
        <a:spcAft>
          <a:spcPct val="0"/>
        </a:spcAft>
        <a:defRPr sz="8400">
          <a:solidFill>
            <a:srgbClr val="08303F"/>
          </a:solidFill>
          <a:latin typeface="Helvetica Neue" charset="0"/>
          <a:ea typeface="Helvetica Neue" charset="0"/>
          <a:cs typeface="Helvetica Neue" charset="0"/>
          <a:sym typeface="Museo Slab 500" charset="0"/>
        </a:defRPr>
      </a:lvl1pPr>
      <a:lvl2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2pPr>
      <a:lvl3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3pPr>
      <a:lvl4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4pPr>
      <a:lvl5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5pPr>
      <a:lvl6pPr marL="4572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6pPr>
      <a:lvl7pPr marL="9144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7pPr>
      <a:lvl8pPr marL="13716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8pPr>
      <a:lvl9pPr marL="18288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9pPr>
    </p:titleStyle>
    <p:bodyStyle>
      <a:lvl1pPr marL="838200" indent="-571500" algn="l" rtl="0" eaLnBrk="0" fontAlgn="base" hangingPunct="0">
        <a:spcBef>
          <a:spcPts val="2400"/>
        </a:spcBef>
        <a:spcAft>
          <a:spcPct val="0"/>
        </a:spcAft>
        <a:buSzPct val="100000"/>
        <a:buFont typeface="Helvetica Neue Light" charset="0"/>
        <a:buChar char="•"/>
        <a:defRPr sz="4200">
          <a:solidFill>
            <a:srgbClr val="303030"/>
          </a:solidFill>
          <a:latin typeface="+mn-lt"/>
          <a:ea typeface="+mn-ea"/>
          <a:cs typeface="+mn-cs"/>
          <a:sym typeface="Helvetica Neue Light" charset="0"/>
        </a:defRPr>
      </a:lvl1pPr>
      <a:lvl2pPr marL="1282700" indent="-571500" algn="l" rtl="0" eaLnBrk="0" fontAlgn="base" hangingPunct="0">
        <a:spcBef>
          <a:spcPts val="2400"/>
        </a:spcBef>
        <a:spcAft>
          <a:spcPct val="0"/>
        </a:spcAft>
        <a:buSzPct val="100000"/>
        <a:buFont typeface="Helvetica Neue Light" charset="0"/>
        <a:buChar char="•"/>
        <a:defRPr sz="4200">
          <a:solidFill>
            <a:srgbClr val="303030"/>
          </a:solidFill>
          <a:latin typeface="+mn-lt"/>
          <a:ea typeface="+mn-ea"/>
          <a:cs typeface="+mn-cs"/>
          <a:sym typeface="Helvetica Neue Light" charset="0"/>
        </a:defRPr>
      </a:lvl2pPr>
      <a:lvl3pPr marL="1727200" indent="-571500" algn="l" rtl="0" eaLnBrk="0" fontAlgn="base" hangingPunct="0">
        <a:spcBef>
          <a:spcPts val="2400"/>
        </a:spcBef>
        <a:spcAft>
          <a:spcPct val="0"/>
        </a:spcAft>
        <a:buSzPct val="100000"/>
        <a:buFont typeface="Helvetica Neue Light" charset="0"/>
        <a:buChar char="•"/>
        <a:defRPr sz="4200">
          <a:solidFill>
            <a:srgbClr val="303030"/>
          </a:solidFill>
          <a:latin typeface="+mn-lt"/>
          <a:ea typeface="+mn-ea"/>
          <a:cs typeface="+mn-cs"/>
          <a:sym typeface="Helvetica Neue Light" charset="0"/>
        </a:defRPr>
      </a:lvl3pPr>
      <a:lvl4pPr marL="2171700" indent="-571500" algn="l" rtl="0" eaLnBrk="0" fontAlgn="base" hangingPunct="0">
        <a:spcBef>
          <a:spcPts val="2400"/>
        </a:spcBef>
        <a:spcAft>
          <a:spcPct val="0"/>
        </a:spcAft>
        <a:buSzPct val="100000"/>
        <a:buFont typeface="Helvetica Neue Light" charset="0"/>
        <a:buChar char="•"/>
        <a:defRPr sz="4200">
          <a:solidFill>
            <a:srgbClr val="303030"/>
          </a:solidFill>
          <a:latin typeface="+mn-lt"/>
          <a:ea typeface="+mn-ea"/>
          <a:cs typeface="+mn-cs"/>
          <a:sym typeface="Helvetica Neue Light" charset="0"/>
        </a:defRPr>
      </a:lvl4pPr>
      <a:lvl5pPr marL="2616200" indent="-571500" algn="l" rtl="0" eaLnBrk="0" fontAlgn="base" hangingPunct="0">
        <a:spcBef>
          <a:spcPts val="2400"/>
        </a:spcBef>
        <a:spcAft>
          <a:spcPct val="0"/>
        </a:spcAft>
        <a:buSzPct val="100000"/>
        <a:buFont typeface="Helvetica Neue Light" charset="0"/>
        <a:buChar char="•"/>
        <a:defRPr sz="4200">
          <a:solidFill>
            <a:srgbClr val="303030"/>
          </a:solidFill>
          <a:latin typeface="+mn-lt"/>
          <a:ea typeface="+mn-ea"/>
          <a:cs typeface="+mn-cs"/>
          <a:sym typeface="Helvetica Neue Light" charset="0"/>
        </a:defRPr>
      </a:lvl5pPr>
      <a:lvl6pPr marL="3073400" indent="-571500" algn="l" rtl="0" fontAlgn="base">
        <a:spcBef>
          <a:spcPts val="2400"/>
        </a:spcBef>
        <a:spcAft>
          <a:spcPct val="0"/>
        </a:spcAft>
        <a:buSzPct val="171000"/>
        <a:buFont typeface="Helvetica Neue Light" charset="0"/>
        <a:buChar char="•"/>
        <a:defRPr sz="4200">
          <a:solidFill>
            <a:srgbClr val="303030"/>
          </a:solidFill>
          <a:latin typeface="+mn-lt"/>
          <a:ea typeface="+mn-ea"/>
          <a:cs typeface="+mn-cs"/>
          <a:sym typeface="Helvetica Neue Light" charset="0"/>
        </a:defRPr>
      </a:lvl6pPr>
      <a:lvl7pPr marL="3530600" indent="-571500" algn="l" rtl="0" fontAlgn="base">
        <a:spcBef>
          <a:spcPts val="2400"/>
        </a:spcBef>
        <a:spcAft>
          <a:spcPct val="0"/>
        </a:spcAft>
        <a:buSzPct val="171000"/>
        <a:buFont typeface="Helvetica Neue Light" charset="0"/>
        <a:buChar char="•"/>
        <a:defRPr sz="4200">
          <a:solidFill>
            <a:srgbClr val="303030"/>
          </a:solidFill>
          <a:latin typeface="+mn-lt"/>
          <a:ea typeface="+mn-ea"/>
          <a:cs typeface="+mn-cs"/>
          <a:sym typeface="Helvetica Neue Light" charset="0"/>
        </a:defRPr>
      </a:lvl7pPr>
      <a:lvl8pPr marL="3987800" indent="-571500" algn="l" rtl="0" fontAlgn="base">
        <a:spcBef>
          <a:spcPts val="2400"/>
        </a:spcBef>
        <a:spcAft>
          <a:spcPct val="0"/>
        </a:spcAft>
        <a:buSzPct val="171000"/>
        <a:buFont typeface="Helvetica Neue Light" charset="0"/>
        <a:buChar char="•"/>
        <a:defRPr sz="4200">
          <a:solidFill>
            <a:srgbClr val="303030"/>
          </a:solidFill>
          <a:latin typeface="+mn-lt"/>
          <a:ea typeface="+mn-ea"/>
          <a:cs typeface="+mn-cs"/>
          <a:sym typeface="Helvetica Neue Light" charset="0"/>
        </a:defRPr>
      </a:lvl8pPr>
      <a:lvl9pPr marL="4445000" indent="-571500" algn="l" rtl="0" fontAlgn="base">
        <a:spcBef>
          <a:spcPts val="2400"/>
        </a:spcBef>
        <a:spcAft>
          <a:spcPct val="0"/>
        </a:spcAft>
        <a:buSzPct val="171000"/>
        <a:buFont typeface="Helvetica Neue Light" charset="0"/>
        <a:buChar char="•"/>
        <a:defRPr sz="4200">
          <a:solidFill>
            <a:srgbClr val="303030"/>
          </a:solidFill>
          <a:latin typeface="+mn-lt"/>
          <a:ea typeface="+mn-ea"/>
          <a:cs typeface="+mn-cs"/>
          <a:sym typeface="Helvetica Neue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270000" y="1270000"/>
            <a:ext cx="10464800" cy="72136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0" y="7366000"/>
            <a:ext cx="10464800" cy="1701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7366000"/>
            <a:ext cx="10464800" cy="1701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5000" y="4787900"/>
            <a:ext cx="5867400" cy="3302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0" name="Rectangle 2"/>
          <p:cNvSpPr>
            <a:spLocks noGrp="1" noChangeArrowheads="1"/>
          </p:cNvSpPr>
          <p:nvPr>
            <p:ph type="title"/>
          </p:nvPr>
        </p:nvSpPr>
        <p:spPr bwMode="auto">
          <a:xfrm>
            <a:off x="635000" y="1409700"/>
            <a:ext cx="5867400" cy="3302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635000" y="4787900"/>
            <a:ext cx="5867400" cy="3302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4" name="Rectangle 2"/>
          <p:cNvSpPr>
            <a:spLocks noGrp="1" noChangeArrowheads="1"/>
          </p:cNvSpPr>
          <p:nvPr>
            <p:ph type="title"/>
          </p:nvPr>
        </p:nvSpPr>
        <p:spPr bwMode="auto">
          <a:xfrm>
            <a:off x="635000" y="1409700"/>
            <a:ext cx="5867400" cy="3302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254000"/>
            <a:ext cx="10464800" cy="2438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270000" y="2971800"/>
            <a:ext cx="10464800" cy="3810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270000" y="2133600"/>
            <a:ext cx="10464800" cy="2006600"/>
          </a:xfrm>
        </p:spPr>
        <p:txBody>
          <a:bodyPr/>
          <a:lstStyle/>
          <a:p>
            <a:pPr eaLnBrk="1" hangingPunct="1">
              <a:defRPr/>
            </a:pPr>
            <a:r>
              <a:rPr lang="en-US" sz="4800" b="1" dirty="0"/>
              <a:t>The Changing Landscape of Donor Development: Engaging Individuals</a:t>
            </a:r>
            <a:endParaRPr lang="en-US" sz="4800" dirty="0"/>
          </a:p>
        </p:txBody>
      </p:sp>
      <p:sp>
        <p:nvSpPr>
          <p:cNvPr id="15362" name="Rectangle 2"/>
          <p:cNvSpPr>
            <a:spLocks noGrp="1" noChangeArrowheads="1"/>
          </p:cNvSpPr>
          <p:nvPr>
            <p:ph type="body" idx="1"/>
          </p:nvPr>
        </p:nvSpPr>
        <p:spPr>
          <a:xfrm>
            <a:off x="1270000" y="5029200"/>
            <a:ext cx="10464800" cy="1524000"/>
          </a:xfrm>
        </p:spPr>
        <p:txBody>
          <a:bodyPr/>
          <a:lstStyle/>
          <a:p>
            <a:pPr marL="0" indent="0" eaLnBrk="1" hangingPunct="1">
              <a:defRPr/>
            </a:pPr>
            <a:r>
              <a:rPr lang="en-US" sz="3200" dirty="0"/>
              <a:t>Janet Torres</a:t>
            </a:r>
          </a:p>
          <a:p>
            <a:pPr marL="0" indent="0" eaLnBrk="1" hangingPunct="1">
              <a:defRPr/>
            </a:pPr>
            <a:r>
              <a:rPr lang="en-US" sz="3200" dirty="0"/>
              <a:t>Director of Partnership Development</a:t>
            </a:r>
          </a:p>
          <a:p>
            <a:pPr marL="0" indent="0" eaLnBrk="1" hangingPunct="1">
              <a:defRPr/>
            </a:pPr>
            <a:r>
              <a:rPr lang="en-US" sz="3200" dirty="0"/>
              <a:t>June 17</a:t>
            </a:r>
            <a:r>
              <a:rPr lang="en-US" sz="3200" baseline="30000" dirty="0"/>
              <a:t>th</a:t>
            </a:r>
            <a:r>
              <a:rPr lang="en-US" sz="3200" dirty="0"/>
              <a:t> 2016</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5" descr="Screen Shot 2015-06-15 at 1.34.09 PM.png"/>
          <p:cNvPicPr>
            <a:picLocks noChangeAspect="1"/>
          </p:cNvPicPr>
          <p:nvPr/>
        </p:nvPicPr>
        <p:blipFill rotWithShape="1">
          <a:blip r:embed="rId2">
            <a:extLst>
              <a:ext uri="{28A0092B-C50C-407E-A947-70E740481C1C}">
                <a14:useLocalDpi xmlns:a14="http://schemas.microsoft.com/office/drawing/2010/main" val="0"/>
              </a:ext>
            </a:extLst>
          </a:blip>
          <a:srcRect l="6940" t="27116" r="4610" b="17232"/>
          <a:stretch/>
        </p:blipFill>
        <p:spPr bwMode="auto">
          <a:xfrm>
            <a:off x="254000" y="1905000"/>
            <a:ext cx="1228151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22936" y="1074003"/>
            <a:ext cx="8816836" cy="830997"/>
          </a:xfrm>
          <a:prstGeom prst="rect">
            <a:avLst/>
          </a:prstGeom>
          <a:noFill/>
        </p:spPr>
        <p:txBody>
          <a:bodyPr wrap="none" rtlCol="0">
            <a:spAutoFit/>
          </a:bodyPr>
          <a:lstStyle/>
          <a:p>
            <a:r>
              <a:rPr lang="en-US" sz="4800" b="1" dirty="0">
                <a:latin typeface="Helvetica Neue" charset="0"/>
                <a:ea typeface="Helvetica Neue" charset="0"/>
                <a:cs typeface="Helvetica Neue" charset="0"/>
              </a:rPr>
              <a:t>Online Giving Demographics </a:t>
            </a:r>
          </a:p>
        </p:txBody>
      </p:sp>
      <p:sp>
        <p:nvSpPr>
          <p:cNvPr id="4" name="Shape 219"/>
          <p:cNvSpPr>
            <a:spLocks noChangeArrowheads="1"/>
          </p:cNvSpPr>
          <p:nvPr/>
        </p:nvSpPr>
        <p:spPr bwMode="auto">
          <a:xfrm>
            <a:off x="635000" y="3505200"/>
            <a:ext cx="10490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lvl1pPr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617538" indent="-423863"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marL="11430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marL="16002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marL="20574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marL="193675" lvl="1" indent="0" eaLnBrk="1" hangingPunct="1">
              <a:spcBef>
                <a:spcPts val="800"/>
              </a:spcBef>
              <a:buClr>
                <a:srgbClr val="384765"/>
              </a:buClr>
              <a:buSzPct val="75000"/>
            </a:pPr>
            <a:endParaRPr lang="en-US" altLang="en-US" sz="4400" dirty="0">
              <a:solidFill>
                <a:srgbClr val="474747"/>
              </a:solidFill>
              <a:latin typeface="Helvetica Neue Light" charset="0"/>
            </a:endParaRPr>
          </a:p>
        </p:txBody>
      </p:sp>
    </p:spTree>
    <p:extLst>
      <p:ext uri="{BB962C8B-B14F-4D97-AF65-F5344CB8AC3E}">
        <p14:creationId xmlns:p14="http://schemas.microsoft.com/office/powerpoint/2010/main" val="18619623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6096"/>
            <a:ext cx="11023600" cy="1676400"/>
          </a:xfrm>
        </p:spPr>
        <p:txBody>
          <a:bodyPr/>
          <a:lstStyle/>
          <a:p>
            <a:pPr>
              <a:defRPr/>
            </a:pPr>
            <a:r>
              <a:rPr lang="en-US" sz="4800" b="1" dirty="0"/>
              <a:t>Percentage of Donations from Mobile</a:t>
            </a:r>
          </a:p>
        </p:txBody>
      </p:sp>
      <p:sp>
        <p:nvSpPr>
          <p:cNvPr id="9" name="Content Placeholder 2"/>
          <p:cNvSpPr>
            <a:spLocks noGrp="1"/>
          </p:cNvSpPr>
          <p:nvPr>
            <p:ph idx="1"/>
          </p:nvPr>
        </p:nvSpPr>
        <p:spPr>
          <a:xfrm>
            <a:off x="558800" y="8280400"/>
            <a:ext cx="11887200" cy="1092200"/>
          </a:xfrm>
        </p:spPr>
        <p:txBody>
          <a:bodyPr/>
          <a:lstStyle/>
          <a:p>
            <a:pPr marL="0" indent="0" algn="ctr">
              <a:buFont typeface="Helvetica Neue Light" charset="0"/>
              <a:buNone/>
              <a:defRPr/>
            </a:pPr>
            <a:r>
              <a:rPr lang="en-US" sz="2400" dirty="0"/>
              <a:t>*data based on all Kimbia customer online fundraising</a:t>
            </a:r>
          </a:p>
        </p:txBody>
      </p:sp>
      <p:pic>
        <p:nvPicPr>
          <p:cNvPr id="64515" name="Picture 3" descr="Screen Shot 2015-06-15 at 10.50.3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0888" y="1993900"/>
            <a:ext cx="84455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0687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80096"/>
            <a:ext cx="10464800" cy="2717800"/>
          </a:xfrm>
        </p:spPr>
        <p:txBody>
          <a:bodyPr/>
          <a:lstStyle/>
          <a:p>
            <a:r>
              <a:rPr lang="en-US" sz="4800" b="1" dirty="0"/>
              <a:t>Giving Day Roadmap</a:t>
            </a:r>
          </a:p>
        </p:txBody>
      </p:sp>
      <p:sp>
        <p:nvSpPr>
          <p:cNvPr id="3" name="Content Placeholder 2"/>
          <p:cNvSpPr>
            <a:spLocks noGrp="1"/>
          </p:cNvSpPr>
          <p:nvPr>
            <p:ph idx="1"/>
          </p:nvPr>
        </p:nvSpPr>
        <p:spPr>
          <a:xfrm>
            <a:off x="1320800" y="2679526"/>
            <a:ext cx="10464800" cy="5715000"/>
          </a:xfrm>
          <a:noFill/>
          <a:ln>
            <a:noFill/>
          </a:ln>
          <a:effectLst/>
        </p:spPr>
        <p:txBody>
          <a:bodyPr vert="horz" wrap="square" lIns="50800" tIns="50800" rIns="50800" bIns="50800" numCol="1" anchor="ctr" anchorCtr="0" compatLnSpc="1">
            <a:prstTxWarp prst="textNoShape">
              <a:avLst/>
            </a:prstTxWarp>
          </a:bodyPr>
          <a:lstStyle/>
          <a:p>
            <a:pPr marL="266700" indent="0">
              <a:buNone/>
            </a:pPr>
            <a:r>
              <a:rPr lang="en-US" sz="4400" b="1" kern="1200" dirty="0">
                <a:solidFill>
                  <a:srgbClr val="C6471C"/>
                </a:solidFill>
                <a:latin typeface="Helvetica Neue Light" charset="0"/>
                <a:ea typeface="ヒラギノ角ゴ ProN W3" charset="-128"/>
              </a:rPr>
              <a:t>Set a goal</a:t>
            </a:r>
          </a:p>
          <a:p>
            <a:pPr marL="266700" indent="0">
              <a:buNone/>
            </a:pPr>
            <a:endParaRPr lang="en-US" sz="4400" dirty="0"/>
          </a:p>
          <a:p>
            <a:pPr marL="266700" indent="0">
              <a:buNone/>
            </a:pPr>
            <a:r>
              <a:rPr lang="en-US" sz="4400" b="1" kern="1200" dirty="0">
                <a:solidFill>
                  <a:srgbClr val="C6471C"/>
                </a:solidFill>
                <a:latin typeface="Helvetica Neue Light" charset="0"/>
                <a:ea typeface="ヒラギノ角ゴ ProN W3" charset="-128"/>
              </a:rPr>
              <a:t>Have a plan</a:t>
            </a:r>
          </a:p>
          <a:p>
            <a:pPr marL="266700" indent="0">
              <a:buNone/>
            </a:pPr>
            <a:endParaRPr lang="en-US" sz="4400" dirty="0"/>
          </a:p>
          <a:p>
            <a:pPr marL="266700" indent="0">
              <a:buNone/>
            </a:pPr>
            <a:r>
              <a:rPr lang="en-US" sz="4400" b="1" kern="1200" dirty="0">
                <a:solidFill>
                  <a:srgbClr val="C6471C"/>
                </a:solidFill>
                <a:latin typeface="Helvetica Neue Light" charset="0"/>
                <a:ea typeface="ヒラギノ角ゴ ProN W3" charset="-128"/>
              </a:rPr>
              <a:t>Incorporate social media</a:t>
            </a:r>
          </a:p>
        </p:txBody>
      </p:sp>
      <p:pic>
        <p:nvPicPr>
          <p:cNvPr id="1026" name="Picture 2" descr="http://www.inventicons.com/icons/uploads/iconset/1401/wm-7-Finish%20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2895600"/>
            <a:ext cx="14478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ipartbest.com/cliparts/LTK/d7K/LTKd7K5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393" y="4800600"/>
            <a:ext cx="1723807" cy="16538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dev.bowdenweb.com/a/i/cons/icomoon/twitter-bird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4003" y="6750833"/>
            <a:ext cx="1617597" cy="161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225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400" y="1567904"/>
            <a:ext cx="10058400" cy="6128296"/>
          </a:xfrm>
          <a:prstGeom prst="rect">
            <a:avLst/>
          </a:prstGeom>
        </p:spPr>
      </p:pic>
    </p:spTree>
    <p:extLst>
      <p:ext uri="{BB962C8B-B14F-4D97-AF65-F5344CB8AC3E}">
        <p14:creationId xmlns:p14="http://schemas.microsoft.com/office/powerpoint/2010/main" val="34373433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270000" y="838200"/>
            <a:ext cx="10464800" cy="3302000"/>
          </a:xfrm>
        </p:spPr>
        <p:txBody>
          <a:bodyPr/>
          <a:lstStyle/>
          <a:p>
            <a:pPr eaLnBrk="1" hangingPunct="1">
              <a:defRPr/>
            </a:pPr>
            <a:r>
              <a:rPr lang="en-US" sz="4800" b="1" dirty="0"/>
              <a:t>The Changing Landscape of Donor Development: Engaging Individuals</a:t>
            </a:r>
            <a:endParaRPr lang="en-US" sz="4800" dirty="0"/>
          </a:p>
        </p:txBody>
      </p:sp>
      <p:sp>
        <p:nvSpPr>
          <p:cNvPr id="15362" name="Rectangle 2"/>
          <p:cNvSpPr>
            <a:spLocks noGrp="1" noChangeArrowheads="1"/>
          </p:cNvSpPr>
          <p:nvPr>
            <p:ph type="body" idx="1"/>
          </p:nvPr>
        </p:nvSpPr>
        <p:spPr/>
        <p:txBody>
          <a:bodyPr/>
          <a:lstStyle/>
          <a:p>
            <a:pPr marL="0" indent="0" eaLnBrk="1" hangingPunct="1">
              <a:defRPr/>
            </a:pPr>
            <a:r>
              <a:rPr lang="en-US" sz="2800" dirty="0"/>
              <a:t>Janet Torres</a:t>
            </a:r>
          </a:p>
          <a:p>
            <a:pPr marL="0" indent="0" eaLnBrk="1" hangingPunct="1">
              <a:defRPr/>
            </a:pPr>
            <a:r>
              <a:rPr lang="en-US" sz="2800" dirty="0"/>
              <a:t>Director of Partnership Development</a:t>
            </a:r>
          </a:p>
          <a:p>
            <a:pPr marL="0" indent="0" eaLnBrk="1" hangingPunct="1">
              <a:defRPr/>
            </a:pPr>
            <a:r>
              <a:rPr lang="en-US" sz="2800" dirty="0"/>
              <a:t>June 17</a:t>
            </a:r>
            <a:r>
              <a:rPr lang="en-US" sz="2800" baseline="30000" dirty="0"/>
              <a:t>th</a:t>
            </a:r>
            <a:r>
              <a:rPr lang="en-US" sz="2800" dirty="0"/>
              <a:t> 2016</a:t>
            </a:r>
          </a:p>
        </p:txBody>
      </p:sp>
    </p:spTree>
    <p:extLst>
      <p:ext uri="{BB962C8B-B14F-4D97-AF65-F5344CB8AC3E}">
        <p14:creationId xmlns:p14="http://schemas.microsoft.com/office/powerpoint/2010/main" val="31949342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29156"/>
            <a:ext cx="10464800" cy="2717800"/>
          </a:xfrm>
        </p:spPr>
        <p:txBody>
          <a:bodyPr/>
          <a:lstStyle/>
          <a:p>
            <a:r>
              <a:rPr lang="en-US" sz="4800" b="1" dirty="0"/>
              <a:t>Giving USA Stats</a:t>
            </a:r>
          </a:p>
        </p:txBody>
      </p:sp>
      <p:sp>
        <p:nvSpPr>
          <p:cNvPr id="3" name="Content Placeholder 2"/>
          <p:cNvSpPr>
            <a:spLocks noGrp="1"/>
          </p:cNvSpPr>
          <p:nvPr>
            <p:ph idx="1"/>
          </p:nvPr>
        </p:nvSpPr>
        <p:spPr>
          <a:xfrm>
            <a:off x="1270000" y="2921000"/>
            <a:ext cx="10464800" cy="6299200"/>
          </a:xfrm>
        </p:spPr>
        <p:txBody>
          <a:bodyPr/>
          <a:lstStyle/>
          <a:p>
            <a:pPr marL="266700" indent="0" algn="ctr">
              <a:buNone/>
            </a:pPr>
            <a:r>
              <a:rPr lang="en-US" sz="4400" dirty="0"/>
              <a:t>Charitable giving reached</a:t>
            </a:r>
          </a:p>
          <a:p>
            <a:pPr marL="266700" indent="0" algn="ctr">
              <a:buNone/>
            </a:pPr>
            <a:r>
              <a:rPr lang="en-US" sz="4400" b="1" kern="1200" dirty="0">
                <a:solidFill>
                  <a:srgbClr val="C6471C"/>
                </a:solidFill>
                <a:latin typeface="Helvetica Neue Light" charset="0"/>
                <a:ea typeface="ヒラギノ角ゴ ProN W3" charset="-128"/>
                <a:sym typeface="Calibri" panose="020F0502020204030204" pitchFamily="34" charset="0"/>
              </a:rPr>
              <a:t>$373.3 billion in 2015</a:t>
            </a:r>
            <a:endParaRPr lang="en-US" sz="4400" dirty="0"/>
          </a:p>
          <a:p>
            <a:pPr marL="266700" indent="0" algn="ctr">
              <a:buNone/>
            </a:pPr>
            <a:r>
              <a:rPr lang="en-US" sz="4400" dirty="0"/>
              <a:t>up 4% from previous year</a:t>
            </a:r>
            <a:endParaRPr lang="en-US" sz="3200" dirty="0"/>
          </a:p>
          <a:p>
            <a:pPr marL="266700" indent="0" algn="ctr">
              <a:buNone/>
            </a:pPr>
            <a:endParaRPr lang="en-US" sz="2800" dirty="0"/>
          </a:p>
          <a:p>
            <a:pPr marL="266700" indent="0" algn="ctr">
              <a:buNone/>
            </a:pPr>
            <a:endParaRPr lang="en-US" sz="2800" dirty="0"/>
          </a:p>
          <a:p>
            <a:pPr marL="266700" indent="0" algn="ctr">
              <a:buNone/>
            </a:pPr>
            <a:endParaRPr lang="en-US" sz="2800" dirty="0"/>
          </a:p>
          <a:p>
            <a:pPr marL="266700" indent="0" algn="ctr">
              <a:buNone/>
            </a:pPr>
            <a:r>
              <a:rPr lang="en-US" sz="2400" dirty="0"/>
              <a:t>source: Giving USA Annual Report 2016</a:t>
            </a:r>
          </a:p>
        </p:txBody>
      </p:sp>
    </p:spTree>
    <p:extLst>
      <p:ext uri="{BB962C8B-B14F-4D97-AF65-F5344CB8AC3E}">
        <p14:creationId xmlns:p14="http://schemas.microsoft.com/office/powerpoint/2010/main" val="9774308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29156"/>
            <a:ext cx="10464800" cy="2717800"/>
          </a:xfrm>
        </p:spPr>
        <p:txBody>
          <a:bodyPr/>
          <a:lstStyle/>
          <a:p>
            <a:r>
              <a:rPr lang="en-US" sz="4800" b="1" dirty="0"/>
              <a:t>Giving USA Stats</a:t>
            </a:r>
          </a:p>
        </p:txBody>
      </p:sp>
      <p:sp>
        <p:nvSpPr>
          <p:cNvPr id="3" name="Content Placeholder 2"/>
          <p:cNvSpPr>
            <a:spLocks noGrp="1"/>
          </p:cNvSpPr>
          <p:nvPr>
            <p:ph idx="1"/>
          </p:nvPr>
        </p:nvSpPr>
        <p:spPr>
          <a:xfrm>
            <a:off x="177800" y="3352800"/>
            <a:ext cx="12522200" cy="5715000"/>
          </a:xfrm>
        </p:spPr>
        <p:txBody>
          <a:bodyPr/>
          <a:lstStyle/>
          <a:p>
            <a:pPr marL="266700" indent="0" algn="ctr">
              <a:buNone/>
            </a:pPr>
            <a:r>
              <a:rPr lang="en-US" sz="4400" b="1" kern="1200" dirty="0">
                <a:solidFill>
                  <a:srgbClr val="C6471C"/>
                </a:solidFill>
                <a:latin typeface="Helvetica Neue Light" charset="0"/>
                <a:ea typeface="ヒラギノ角ゴ ProN W3" charset="-128"/>
              </a:rPr>
              <a:t>Giving to public-society-benefit organizations</a:t>
            </a:r>
          </a:p>
          <a:p>
            <a:pPr marL="266700" indent="0" algn="ctr">
              <a:buNone/>
            </a:pPr>
            <a:r>
              <a:rPr lang="en-US" sz="4400" b="1" kern="1200" dirty="0">
                <a:solidFill>
                  <a:srgbClr val="C6471C"/>
                </a:solidFill>
                <a:latin typeface="Helvetica Neue Light" charset="0"/>
                <a:ea typeface="ヒラギノ角ゴ ProN W3" charset="-128"/>
              </a:rPr>
              <a:t>grew 5.9 percent to $27 billion. </a:t>
            </a:r>
          </a:p>
          <a:p>
            <a:pPr marL="266700" indent="0" algn="ctr">
              <a:buNone/>
            </a:pPr>
            <a:r>
              <a:rPr lang="en-US" sz="2800" dirty="0"/>
              <a:t>(includes advocacy groups, Jewish federations, and </a:t>
            </a:r>
            <a:r>
              <a:rPr lang="en-US" sz="2800" u="sng" dirty="0"/>
              <a:t>United Way</a:t>
            </a:r>
            <a:r>
              <a:rPr lang="en-US" sz="2800" dirty="0"/>
              <a:t> affiliates)</a:t>
            </a:r>
          </a:p>
          <a:p>
            <a:pPr marL="266700" indent="0" algn="ctr">
              <a:buNone/>
            </a:pPr>
            <a:endParaRPr lang="en-US" sz="2400" dirty="0"/>
          </a:p>
          <a:p>
            <a:pPr marL="266700" indent="0" algn="ctr">
              <a:buNone/>
            </a:pPr>
            <a:endParaRPr lang="en-US" sz="2400" dirty="0"/>
          </a:p>
          <a:p>
            <a:pPr marL="266700" indent="0" algn="ctr">
              <a:buNone/>
            </a:pPr>
            <a:endParaRPr lang="en-US" sz="2400" dirty="0"/>
          </a:p>
          <a:p>
            <a:pPr marL="266700" indent="0" algn="ctr">
              <a:buNone/>
            </a:pPr>
            <a:r>
              <a:rPr lang="en-US" sz="2400" dirty="0"/>
              <a:t>source: Giving USA Annual Report 2016</a:t>
            </a:r>
          </a:p>
        </p:txBody>
      </p:sp>
    </p:spTree>
    <p:extLst>
      <p:ext uri="{BB962C8B-B14F-4D97-AF65-F5344CB8AC3E}">
        <p14:creationId xmlns:p14="http://schemas.microsoft.com/office/powerpoint/2010/main" val="12092857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nlinelearningconsortium.org/wp-content/uploads/2014/12/lotsa-peo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16" y="2286000"/>
            <a:ext cx="13541031" cy="6934200"/>
          </a:xfrm>
          <a:prstGeom prst="rect">
            <a:avLst/>
          </a:prstGeom>
          <a:noFill/>
          <a:effectLst>
            <a:softEdge rad="457200"/>
          </a:effectLst>
          <a:scene3d>
            <a:camera prst="orthographicFront"/>
            <a:lightRig rig="chilly" dir="t"/>
          </a:scene3d>
          <a:sp3d prstMaterial="translucentPowder"/>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78000" y="6400800"/>
            <a:ext cx="9836150" cy="1323932"/>
          </a:xfrm>
          <a:solidFill>
            <a:schemeClr val="bg1"/>
          </a:solidFill>
          <a:ln>
            <a:noFill/>
          </a:ln>
          <a:effectLst>
            <a:glow>
              <a:schemeClr val="bg1"/>
            </a:glow>
            <a:outerShdw blurRad="76200" dir="18900000" sx="1000" sy="1000" kx="-1200000" algn="bl" rotWithShape="0">
              <a:schemeClr val="bg1">
                <a:alpha val="13000"/>
              </a:schemeClr>
            </a:outerShdw>
            <a:softEdge rad="215900"/>
          </a:effectLst>
        </p:spPr>
        <p:txBody>
          <a:bodyPr vert="horz" wrap="square" lIns="50800" tIns="50800" rIns="50800" bIns="50800" numCol="1" anchor="ctr" anchorCtr="0" compatLnSpc="1">
            <a:prstTxWarp prst="textNoShape">
              <a:avLst/>
            </a:prstTxWarp>
          </a:bodyPr>
          <a:lstStyle/>
          <a:p>
            <a:pPr eaLnBrk="1" hangingPunct="1"/>
            <a:r>
              <a:rPr lang="en-US" sz="4400" b="1" kern="1200" dirty="0" smtClean="0">
                <a:solidFill>
                  <a:srgbClr val="C6471C"/>
                </a:solidFill>
                <a:effectLst>
                  <a:outerShdw blurRad="38100" dist="38100" dir="2700000" algn="tl">
                    <a:srgbClr val="000000">
                      <a:alpha val="43137"/>
                    </a:srgbClr>
                  </a:outerShdw>
                </a:effectLst>
                <a:latin typeface="Helvetica Neue Light" charset="0"/>
                <a:ea typeface="ヒラギノ角ゴ ProN W3" charset="-128"/>
                <a:cs typeface="+mn-cs"/>
                <a:sym typeface="Helvetica Neue Light" charset="0"/>
              </a:rPr>
              <a:t>Engaging individuals online</a:t>
            </a:r>
            <a:endParaRPr lang="en-US" sz="4400" b="1" kern="1200" dirty="0">
              <a:solidFill>
                <a:srgbClr val="C6471C"/>
              </a:solidFill>
              <a:effectLst>
                <a:outerShdw blurRad="38100" dist="38100" dir="2700000" algn="tl">
                  <a:srgbClr val="000000">
                    <a:alpha val="43137"/>
                  </a:srgbClr>
                </a:outerShdw>
              </a:effectLst>
              <a:latin typeface="Helvetica Neue Light" charset="0"/>
              <a:ea typeface="ヒラギノ角ゴ ProN W3" charset="-128"/>
              <a:cs typeface="+mn-cs"/>
              <a:sym typeface="Helvetica Neue Light" charset="0"/>
            </a:endParaRPr>
          </a:p>
        </p:txBody>
      </p:sp>
      <p:sp>
        <p:nvSpPr>
          <p:cNvPr id="5" name="Rectangle 1"/>
          <p:cNvSpPr txBox="1">
            <a:spLocks noChangeArrowheads="1"/>
          </p:cNvSpPr>
          <p:nvPr/>
        </p:nvSpPr>
        <p:spPr bwMode="auto">
          <a:xfrm>
            <a:off x="1270000" y="685800"/>
            <a:ext cx="10464800" cy="20066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8400">
                <a:solidFill>
                  <a:srgbClr val="08303F"/>
                </a:solidFill>
                <a:latin typeface="+mj-lt"/>
                <a:ea typeface="+mj-ea"/>
                <a:cs typeface="+mj-cs"/>
                <a:sym typeface="Museo Slab 500" charset="0"/>
              </a:defRPr>
            </a:lvl1pPr>
            <a:lvl2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2pPr>
            <a:lvl3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3pPr>
            <a:lvl4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4pPr>
            <a:lvl5pPr algn="ctr" rtl="0" eaLnBrk="0" fontAlgn="base" hangingPunct="0">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5pPr>
            <a:lvl6pPr marL="4572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6pPr>
            <a:lvl7pPr marL="9144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7pPr>
            <a:lvl8pPr marL="13716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8pPr>
            <a:lvl9pPr marL="1828800" algn="ctr" rtl="0" fontAlgn="base">
              <a:spcBef>
                <a:spcPct val="0"/>
              </a:spcBef>
              <a:spcAft>
                <a:spcPct val="0"/>
              </a:spcAft>
              <a:defRPr sz="8400">
                <a:solidFill>
                  <a:srgbClr val="08303F"/>
                </a:solidFill>
                <a:latin typeface="Museo Slab 500" charset="0"/>
                <a:ea typeface="ヒラギノ角ゴ ProN W3" charset="0"/>
                <a:cs typeface="ヒラギノ角ゴ ProN W3" charset="0"/>
                <a:sym typeface="Museo Slab 500" charset="0"/>
              </a:defRPr>
            </a:lvl9pPr>
          </a:lstStyle>
          <a:p>
            <a:pPr eaLnBrk="1" hangingPunct="1">
              <a:defRPr/>
            </a:pPr>
            <a:r>
              <a:rPr lang="en-US" sz="4800" b="1" kern="0" dirty="0">
                <a:latin typeface="Helvetica Neue" charset="0"/>
                <a:ea typeface="Helvetica Neue" charset="0"/>
                <a:cs typeface="Helvetica Neue" charset="0"/>
              </a:rPr>
              <a:t>The Changing Landscape</a:t>
            </a:r>
            <a:endParaRPr lang="en-US" sz="4800" kern="0" dirty="0">
              <a:latin typeface="Helvetica Neue" charset="0"/>
              <a:ea typeface="Helvetica Neue" charset="0"/>
              <a:cs typeface="Helvetica Neue" charset="0"/>
            </a:endParaRPr>
          </a:p>
        </p:txBody>
      </p:sp>
    </p:spTree>
    <p:extLst>
      <p:ext uri="{BB962C8B-B14F-4D97-AF65-F5344CB8AC3E}">
        <p14:creationId xmlns:p14="http://schemas.microsoft.com/office/powerpoint/2010/main" val="28713533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31244"/>
            <a:ext cx="10464800" cy="2717800"/>
          </a:xfrm>
        </p:spPr>
        <p:txBody>
          <a:bodyPr/>
          <a:lstStyle/>
          <a:p>
            <a:r>
              <a:rPr lang="en-US" sz="4800" b="1" dirty="0"/>
              <a:t>The Rise Of Crowdfunding</a:t>
            </a:r>
          </a:p>
        </p:txBody>
      </p:sp>
      <p:sp>
        <p:nvSpPr>
          <p:cNvPr id="3" name="Content Placeholder 2"/>
          <p:cNvSpPr>
            <a:spLocks noGrp="1"/>
          </p:cNvSpPr>
          <p:nvPr>
            <p:ph idx="1"/>
          </p:nvPr>
        </p:nvSpPr>
        <p:spPr>
          <a:xfrm>
            <a:off x="1270000" y="2971800"/>
            <a:ext cx="10464800" cy="5156200"/>
          </a:xfrm>
        </p:spPr>
        <p:txBody>
          <a:bodyPr/>
          <a:lstStyle/>
          <a:p>
            <a:pPr marL="266700" indent="0">
              <a:buNone/>
            </a:pPr>
            <a:r>
              <a:rPr lang="en-US" sz="4400" b="1" kern="1200" dirty="0">
                <a:solidFill>
                  <a:srgbClr val="C6471C"/>
                </a:solidFill>
                <a:latin typeface="Helvetica Neue Light" charset="0"/>
                <a:ea typeface="ヒラギノ角ゴ ProN W3" charset="-128"/>
              </a:rPr>
              <a:t>P2P</a:t>
            </a:r>
            <a:r>
              <a:rPr lang="en-US" sz="4400" dirty="0"/>
              <a:t> </a:t>
            </a:r>
            <a:r>
              <a:rPr lang="en-US" sz="2800" dirty="0"/>
              <a:t>(Peer-To-Peer)</a:t>
            </a:r>
            <a:r>
              <a:rPr lang="en-US" sz="4400" dirty="0"/>
              <a:t> </a:t>
            </a:r>
          </a:p>
          <a:p>
            <a:pPr marL="266700" indent="0">
              <a:buNone/>
            </a:pPr>
            <a:endParaRPr lang="en-US" sz="4400" dirty="0"/>
          </a:p>
          <a:p>
            <a:pPr marL="266700" indent="0">
              <a:buNone/>
            </a:pPr>
            <a:r>
              <a:rPr lang="en-US" sz="4400" b="1" kern="1200" dirty="0">
                <a:solidFill>
                  <a:srgbClr val="C6471C"/>
                </a:solidFill>
                <a:latin typeface="Helvetica Neue Light" charset="0"/>
                <a:ea typeface="ヒラギノ角ゴ ProN W3" charset="-128"/>
              </a:rPr>
              <a:t>Giving </a:t>
            </a:r>
            <a:r>
              <a:rPr lang="en-US" sz="4400" b="1" kern="1200" dirty="0" smtClean="0">
                <a:solidFill>
                  <a:srgbClr val="C6471C"/>
                </a:solidFill>
                <a:latin typeface="Helvetica Neue Light" charset="0"/>
                <a:ea typeface="ヒラギノ角ゴ ProN W3" charset="-128"/>
              </a:rPr>
              <a:t>Days</a:t>
            </a:r>
            <a:endParaRPr lang="en-US" sz="4400" b="1" kern="1200" dirty="0">
              <a:solidFill>
                <a:srgbClr val="C6471C"/>
              </a:solidFill>
              <a:latin typeface="Helvetica Neue Light" charset="0"/>
              <a:ea typeface="ヒラギノ角ゴ ProN W3" charset="-128"/>
            </a:endParaRPr>
          </a:p>
          <a:p>
            <a:pPr marL="266700" indent="0">
              <a:buNone/>
            </a:pPr>
            <a:endParaRPr lang="en-US" sz="4400" dirty="0"/>
          </a:p>
          <a:p>
            <a:pPr marL="266700" indent="0">
              <a:buNone/>
            </a:pPr>
            <a:r>
              <a:rPr lang="en-US" sz="4400" b="1" kern="1200" dirty="0">
                <a:solidFill>
                  <a:srgbClr val="C6471C"/>
                </a:solidFill>
                <a:latin typeface="Helvetica Neue Light" charset="0"/>
                <a:ea typeface="ヒラギノ角ゴ ProN W3" charset="-128"/>
              </a:rPr>
              <a:t>Individual Giving Pages</a:t>
            </a:r>
          </a:p>
        </p:txBody>
      </p:sp>
      <p:pic>
        <p:nvPicPr>
          <p:cNvPr id="4102" name="Picture 6" descr="https://5f81071f79ff7c87d96f-d6cf056aacb281ad4f75193eb300b28a.ssl.cf1.rackcdn.com/Logos/client_id_121_site_logo_1457482272.3125.png"/>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7340600" y="4445000"/>
            <a:ext cx="3810000" cy="2032000"/>
          </a:xfrm>
          <a:prstGeom prst="rect">
            <a:avLst/>
          </a:prstGeom>
          <a:noFill/>
          <a:scene3d>
            <a:camera prst="orthographicFront"/>
            <a:lightRig rig="threePt" dir="t"/>
          </a:scene3d>
          <a:sp3d prstMaterial="plastic"/>
          <a:extLst>
            <a:ext uri="{909E8E84-426E-40DD-AFC4-6F175D3DCCD1}">
              <a14:hiddenFill xmlns:a14="http://schemas.microsoft.com/office/drawing/2010/main">
                <a:solidFill>
                  <a:srgbClr val="FFFFFF"/>
                </a:solidFill>
              </a14:hiddenFill>
            </a:ext>
          </a:extLst>
        </p:spPr>
      </p:pic>
      <p:pic>
        <p:nvPicPr>
          <p:cNvPr id="4104" name="Picture 8" descr="http://www.crowdcrux.com/wp-content/uploads/2014/01/gofundme.jpeg"/>
          <p:cNvPicPr>
            <a:picLocks noChangeAspect="1" noChangeArrowheads="1"/>
          </p:cNvPicPr>
          <p:nvPr/>
        </p:nvPicPr>
        <p:blipFill>
          <a:blip r:embed="rId4">
            <a:lum bright="5000"/>
            <a:extLst>
              <a:ext uri="{28A0092B-C50C-407E-A947-70E740481C1C}">
                <a14:useLocalDpi xmlns:a14="http://schemas.microsoft.com/office/drawing/2010/main" val="0"/>
              </a:ext>
            </a:extLst>
          </a:blip>
          <a:srcRect/>
          <a:stretch>
            <a:fillRect/>
          </a:stretch>
        </p:blipFill>
        <p:spPr bwMode="auto">
          <a:xfrm>
            <a:off x="8940800" y="6432115"/>
            <a:ext cx="3213250" cy="21336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8226372" y="2674953"/>
            <a:ext cx="1628775" cy="1400175"/>
          </a:xfrm>
          <a:prstGeom prst="rect">
            <a:avLst/>
          </a:prstGeom>
        </p:spPr>
      </p:pic>
      <p:pic>
        <p:nvPicPr>
          <p:cNvPr id="1026" name="Picture 2" descr="http://ingoodcompany.com/wp-content/uploads/2012/04/communications-graphic.png"/>
          <p:cNvPicPr>
            <a:picLocks noChangeAspect="1" noChangeArrowheads="1"/>
          </p:cNvPicPr>
          <p:nvPr/>
        </p:nvPicPr>
        <p:blipFill rotWithShape="1">
          <a:blip r:embed="rId6">
            <a:extLst>
              <a:ext uri="{28A0092B-C50C-407E-A947-70E740481C1C}">
                <a14:useLocalDpi xmlns:a14="http://schemas.microsoft.com/office/drawing/2010/main" val="0"/>
              </a:ext>
            </a:extLst>
          </a:blip>
          <a:srcRect t="20995" b="15063"/>
          <a:stretch/>
        </p:blipFill>
        <p:spPr bwMode="auto">
          <a:xfrm>
            <a:off x="5892800" y="2534085"/>
            <a:ext cx="2333572" cy="167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042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1270000" y="838200"/>
            <a:ext cx="10464800" cy="1168400"/>
          </a:xfrm>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oAutofit/>
          </a:bodyPr>
          <a:lstStyle>
            <a:lvl1pPr marL="40182" defTabSz="650240">
              <a:defRPr sz="7600">
                <a:solidFill>
                  <a:srgbClr val="495B79"/>
                </a:solidFill>
                <a:uFill>
                  <a:solidFill>
                    <a:srgbClr val="495B79"/>
                  </a:solidFill>
                </a:uFill>
              </a:defRPr>
            </a:lvl1pPr>
          </a:lstStyle>
          <a:p>
            <a:pPr>
              <a:defRPr sz="1800">
                <a:solidFill>
                  <a:srgbClr val="000000"/>
                </a:solidFill>
                <a:uFillTx/>
              </a:defRPr>
            </a:pPr>
            <a:r>
              <a:rPr lang="en-US" sz="4800" b="1" dirty="0" smtClean="0">
                <a:solidFill>
                  <a:srgbClr val="08303F"/>
                </a:solidFill>
                <a:uFillTx/>
              </a:rPr>
              <a:t>The </a:t>
            </a:r>
            <a:r>
              <a:rPr lang="en-US" sz="4800" b="1" dirty="0">
                <a:solidFill>
                  <a:srgbClr val="08303F"/>
                </a:solidFill>
                <a:uFillTx/>
              </a:rPr>
              <a:t>Power of </a:t>
            </a:r>
            <a:r>
              <a:rPr lang="en-US" sz="4800" b="1" dirty="0" smtClean="0">
                <a:solidFill>
                  <a:srgbClr val="08303F"/>
                </a:solidFill>
                <a:uFillTx/>
              </a:rPr>
              <a:t>“The Crowd”</a:t>
            </a:r>
            <a:endParaRPr sz="4800" b="1" dirty="0">
              <a:solidFill>
                <a:srgbClr val="08303F"/>
              </a:solidFill>
              <a:uFillTx/>
            </a:endParaRPr>
          </a:p>
        </p:txBody>
      </p:sp>
      <p:pic>
        <p:nvPicPr>
          <p:cNvPr id="2050" name="Picture 2" descr="http://www.nonprofitpro.com/wp-content/uploads/sites/8/2015/09/IceBucket.jpg?9d5905&amp;de32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1" y="2273474"/>
            <a:ext cx="6960304" cy="7480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Shape 219"/>
          <p:cNvSpPr>
            <a:spLocks noChangeArrowheads="1"/>
          </p:cNvSpPr>
          <p:nvPr/>
        </p:nvSpPr>
        <p:spPr bwMode="auto">
          <a:xfrm>
            <a:off x="7264400" y="2736937"/>
            <a:ext cx="48991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lvl1pPr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617538" indent="-423863"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marL="11430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marL="16002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marL="20574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marL="193675" lvl="1" indent="0" eaLnBrk="1" hangingPunct="1">
              <a:spcBef>
                <a:spcPts val="800"/>
              </a:spcBef>
              <a:buClr>
                <a:srgbClr val="384765"/>
              </a:buClr>
              <a:buSzPct val="75000"/>
            </a:pPr>
            <a:r>
              <a:rPr lang="en-US" altLang="en-US" sz="4400" dirty="0">
                <a:solidFill>
                  <a:srgbClr val="474747"/>
                </a:solidFill>
                <a:latin typeface="Helvetica Neue Light" charset="0"/>
              </a:rPr>
              <a:t>Internet Phenomenon, </a:t>
            </a:r>
            <a:r>
              <a:rPr lang="en-US" altLang="en-US" sz="4400" b="1" i="1" dirty="0">
                <a:solidFill>
                  <a:srgbClr val="C6471C"/>
                </a:solidFill>
                <a:latin typeface="Helvetica Neue Light" charset="0"/>
              </a:rPr>
              <a:t>yes</a:t>
            </a:r>
            <a:r>
              <a:rPr lang="en-US" altLang="en-US" sz="4400" i="1" dirty="0">
                <a:solidFill>
                  <a:srgbClr val="474747"/>
                </a:solidFill>
                <a:latin typeface="Helvetica Neue Light" charset="0"/>
              </a:rPr>
              <a:t>.</a:t>
            </a:r>
            <a:r>
              <a:rPr lang="en-US" altLang="en-US" sz="4400" dirty="0">
                <a:solidFill>
                  <a:srgbClr val="474747"/>
                </a:solidFill>
                <a:latin typeface="Helvetica Neue Light" charset="0"/>
              </a:rPr>
              <a:t> </a:t>
            </a:r>
          </a:p>
          <a:p>
            <a:pPr marL="193675" lvl="1" indent="0" eaLnBrk="1" hangingPunct="1">
              <a:spcBef>
                <a:spcPts val="800"/>
              </a:spcBef>
              <a:buClr>
                <a:srgbClr val="384765"/>
              </a:buClr>
              <a:buSzPct val="75000"/>
            </a:pPr>
            <a:endParaRPr lang="en-US" altLang="en-US" sz="4400" dirty="0">
              <a:solidFill>
                <a:srgbClr val="474747"/>
              </a:solidFill>
              <a:latin typeface="Helvetica Neue Light" charset="0"/>
            </a:endParaRPr>
          </a:p>
          <a:p>
            <a:pPr marL="193675" lvl="1" indent="0" eaLnBrk="1" hangingPunct="1">
              <a:spcBef>
                <a:spcPts val="800"/>
              </a:spcBef>
              <a:buClr>
                <a:srgbClr val="384765"/>
              </a:buClr>
              <a:buSzPct val="75000"/>
            </a:pPr>
            <a:r>
              <a:rPr lang="en-US" altLang="en-US" sz="4400" dirty="0">
                <a:solidFill>
                  <a:srgbClr val="474747"/>
                </a:solidFill>
                <a:latin typeface="Helvetica Neue Light" charset="0"/>
              </a:rPr>
              <a:t>But </a:t>
            </a:r>
            <a:r>
              <a:rPr lang="en-US" altLang="en-US" sz="4400" b="1" i="1" dirty="0">
                <a:solidFill>
                  <a:srgbClr val="C6471C"/>
                </a:solidFill>
                <a:latin typeface="Helvetica Neue Light" charset="0"/>
              </a:rPr>
              <a:t>what else</a:t>
            </a:r>
            <a:r>
              <a:rPr lang="en-US" altLang="en-US" sz="4400" i="1" dirty="0">
                <a:solidFill>
                  <a:srgbClr val="474747"/>
                </a:solidFill>
                <a:latin typeface="Helvetica Neue Light" charset="0"/>
              </a:rPr>
              <a:t>, </a:t>
            </a:r>
            <a:endParaRPr lang="en-US" altLang="en-US" sz="4400" dirty="0">
              <a:solidFill>
                <a:srgbClr val="474747"/>
              </a:solidFill>
              <a:latin typeface="Helvetica Neue Light" charset="0"/>
            </a:endParaRPr>
          </a:p>
          <a:p>
            <a:pPr marL="193675" lvl="1" indent="0" eaLnBrk="1" hangingPunct="1">
              <a:spcBef>
                <a:spcPts val="800"/>
              </a:spcBef>
              <a:buClr>
                <a:srgbClr val="384765"/>
              </a:buClr>
              <a:buSzPct val="75000"/>
            </a:pPr>
            <a:r>
              <a:rPr lang="en-US" altLang="en-US" sz="4400" dirty="0">
                <a:solidFill>
                  <a:srgbClr val="474747"/>
                </a:solidFill>
                <a:latin typeface="Helvetica Neue Light" charset="0"/>
              </a:rPr>
              <a:t>did this teach us about online giving?</a:t>
            </a:r>
          </a:p>
          <a:p>
            <a:pPr marL="193675" lvl="1" indent="0" eaLnBrk="1" hangingPunct="1">
              <a:spcBef>
                <a:spcPts val="800"/>
              </a:spcBef>
              <a:buClr>
                <a:srgbClr val="384765"/>
              </a:buClr>
              <a:buSzPct val="75000"/>
            </a:pPr>
            <a:r>
              <a:rPr lang="en-US" altLang="en-US" sz="4400" i="1" dirty="0">
                <a:solidFill>
                  <a:srgbClr val="474747"/>
                </a:solidFill>
                <a:latin typeface="Helvetica Neue Light" charset="0"/>
              </a:rPr>
              <a:t> </a:t>
            </a:r>
            <a:endParaRPr lang="en-US" altLang="en-US" sz="4400" dirty="0">
              <a:solidFill>
                <a:srgbClr val="474747"/>
              </a:solidFill>
              <a:latin typeface="Helvetica Neue Light" charset="0"/>
            </a:endParaRPr>
          </a:p>
        </p:txBody>
      </p:sp>
    </p:spTree>
    <p:extLst>
      <p:ext uri="{BB962C8B-B14F-4D97-AF65-F5344CB8AC3E}">
        <p14:creationId xmlns:p14="http://schemas.microsoft.com/office/powerpoint/2010/main" val="342116997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1270000" y="1105074"/>
            <a:ext cx="10464800" cy="1168400"/>
          </a:xfrm>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oAutofit/>
          </a:bodyPr>
          <a:lstStyle>
            <a:lvl1pPr marL="40182" defTabSz="650240">
              <a:defRPr sz="7600">
                <a:solidFill>
                  <a:srgbClr val="495B79"/>
                </a:solidFill>
                <a:uFill>
                  <a:solidFill>
                    <a:srgbClr val="495B79"/>
                  </a:solidFill>
                </a:uFill>
              </a:defRPr>
            </a:lvl1pPr>
          </a:lstStyle>
          <a:p>
            <a:pPr>
              <a:defRPr sz="1800">
                <a:solidFill>
                  <a:srgbClr val="000000"/>
                </a:solidFill>
                <a:uFillTx/>
              </a:defRPr>
            </a:pPr>
            <a:r>
              <a:rPr lang="en-US" sz="4800" b="1" dirty="0">
                <a:solidFill>
                  <a:srgbClr val="08303F"/>
                </a:solidFill>
                <a:uFillTx/>
                <a:latin typeface="Helvetica Neue" charset="0"/>
                <a:ea typeface="Helvetica Neue" charset="0"/>
                <a:cs typeface="Helvetica Neue" charset="0"/>
              </a:rPr>
              <a:t>Crowdfunding: Just A Shiny Fad?</a:t>
            </a:r>
            <a:endParaRPr sz="4800" b="1" dirty="0">
              <a:solidFill>
                <a:srgbClr val="08303F"/>
              </a:solidFill>
              <a:uFillTx/>
              <a:latin typeface="Helvetica Neue" charset="0"/>
              <a:ea typeface="Helvetica Neue" charset="0"/>
              <a:cs typeface="Helvetica Neue" charset="0"/>
            </a:endParaRPr>
          </a:p>
        </p:txBody>
      </p:sp>
      <p:sp>
        <p:nvSpPr>
          <p:cNvPr id="219" name="Shape 219"/>
          <p:cNvSpPr>
            <a:spLocks noChangeArrowheads="1"/>
          </p:cNvSpPr>
          <p:nvPr/>
        </p:nvSpPr>
        <p:spPr bwMode="auto">
          <a:xfrm>
            <a:off x="1346200" y="2819400"/>
            <a:ext cx="10490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lvl1pPr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617538" indent="-423863"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marL="11430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marL="16002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marL="20574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marL="193675" lvl="1" indent="0" eaLnBrk="1" hangingPunct="1">
              <a:spcBef>
                <a:spcPts val="800"/>
              </a:spcBef>
              <a:buClr>
                <a:srgbClr val="384765"/>
              </a:buClr>
              <a:buSzPct val="75000"/>
            </a:pPr>
            <a:r>
              <a:rPr lang="en-US" altLang="en-US" sz="4400" dirty="0">
                <a:solidFill>
                  <a:srgbClr val="474747"/>
                </a:solidFill>
                <a:latin typeface="Helvetica Neue Light" charset="0"/>
              </a:rPr>
              <a:t>In </a:t>
            </a:r>
            <a:r>
              <a:rPr lang="en-US" altLang="en-US" sz="4400" b="1" dirty="0">
                <a:solidFill>
                  <a:srgbClr val="C6471C"/>
                </a:solidFill>
                <a:latin typeface="Helvetica Neue Light" charset="0"/>
              </a:rPr>
              <a:t>2013</a:t>
            </a:r>
            <a:r>
              <a:rPr lang="en-US" altLang="en-US" sz="4400" dirty="0">
                <a:solidFill>
                  <a:srgbClr val="474747"/>
                </a:solidFill>
                <a:latin typeface="Helvetica Neue Light" charset="0"/>
              </a:rPr>
              <a:t>, donors gave approximately       </a:t>
            </a:r>
            <a:r>
              <a:rPr lang="en-US" altLang="en-US" sz="4400" b="1" dirty="0">
                <a:solidFill>
                  <a:srgbClr val="C6471C"/>
                </a:solidFill>
                <a:latin typeface="Helvetica Neue Light" charset="0"/>
              </a:rPr>
              <a:t>$5 billion to crowdfunding projects</a:t>
            </a:r>
            <a:r>
              <a:rPr lang="en-US" altLang="en-US" sz="4400" dirty="0">
                <a:solidFill>
                  <a:srgbClr val="474747"/>
                </a:solidFill>
                <a:latin typeface="Helvetica Neue Light" charset="0"/>
              </a:rPr>
              <a:t>    </a:t>
            </a:r>
            <a:r>
              <a:rPr lang="en-US" altLang="en-US" sz="2800" dirty="0">
                <a:solidFill>
                  <a:srgbClr val="474747"/>
                </a:solidFill>
                <a:latin typeface="Helvetica Neue Light" charset="0"/>
              </a:rPr>
              <a:t>(of which $1.5 billion went to social causes)</a:t>
            </a:r>
            <a:r>
              <a:rPr lang="en-US" altLang="en-US" sz="4400" dirty="0">
                <a:solidFill>
                  <a:srgbClr val="474747"/>
                </a:solidFill>
                <a:latin typeface="Helvetica Neue Light" charset="0"/>
              </a:rPr>
              <a:t> </a:t>
            </a:r>
          </a:p>
          <a:p>
            <a:pPr marL="193675" lvl="1" indent="0" eaLnBrk="1" hangingPunct="1">
              <a:spcBef>
                <a:spcPts val="800"/>
              </a:spcBef>
              <a:buClr>
                <a:srgbClr val="384765"/>
              </a:buClr>
              <a:buSzPct val="75000"/>
            </a:pPr>
            <a:endParaRPr lang="en-US" altLang="en-US" sz="4400" dirty="0">
              <a:solidFill>
                <a:srgbClr val="474747"/>
              </a:solidFill>
              <a:latin typeface="Helvetica Neue Light" charset="0"/>
            </a:endParaRPr>
          </a:p>
          <a:p>
            <a:pPr marL="193675" lvl="1" indent="0" eaLnBrk="1" hangingPunct="1">
              <a:spcBef>
                <a:spcPts val="800"/>
              </a:spcBef>
              <a:buClr>
                <a:srgbClr val="384765"/>
              </a:buClr>
              <a:buSzPct val="75000"/>
            </a:pPr>
            <a:r>
              <a:rPr lang="en-US" altLang="en-US" sz="4400" dirty="0">
                <a:solidFill>
                  <a:srgbClr val="474747"/>
                </a:solidFill>
                <a:latin typeface="Helvetica Neue Light" charset="0"/>
              </a:rPr>
              <a:t>Estimates predict that it will</a:t>
            </a:r>
          </a:p>
          <a:p>
            <a:pPr marL="193675" lvl="1" indent="0" eaLnBrk="1" hangingPunct="1">
              <a:spcBef>
                <a:spcPts val="800"/>
              </a:spcBef>
              <a:buClr>
                <a:srgbClr val="384765"/>
              </a:buClr>
              <a:buSzPct val="75000"/>
            </a:pPr>
            <a:r>
              <a:rPr lang="en-US" altLang="en-US" sz="4400" b="1" dirty="0">
                <a:solidFill>
                  <a:srgbClr val="C6471C"/>
                </a:solidFill>
                <a:latin typeface="Helvetica Neue Light" charset="0"/>
              </a:rPr>
              <a:t>increase to $15 billion</a:t>
            </a:r>
            <a:r>
              <a:rPr lang="en-US" altLang="en-US" sz="4400" dirty="0">
                <a:solidFill>
                  <a:srgbClr val="474747"/>
                </a:solidFill>
                <a:latin typeface="Helvetica Neue Light" charset="0"/>
              </a:rPr>
              <a:t> annually</a:t>
            </a:r>
          </a:p>
          <a:p>
            <a:pPr marL="193675" lvl="1" indent="0" eaLnBrk="1" hangingPunct="1">
              <a:lnSpc>
                <a:spcPct val="120000"/>
              </a:lnSpc>
              <a:spcBef>
                <a:spcPts val="800"/>
              </a:spcBef>
              <a:buClr>
                <a:srgbClr val="384765"/>
              </a:buClr>
              <a:buSzPct val="75000"/>
            </a:pPr>
            <a:r>
              <a:rPr lang="en-US" altLang="en-US" sz="4400" dirty="0">
                <a:solidFill>
                  <a:srgbClr val="474747"/>
                </a:solidFill>
                <a:latin typeface="Helvetica Neue Light" charset="0"/>
              </a:rPr>
              <a:t> </a:t>
            </a:r>
          </a:p>
          <a:p>
            <a:pPr marL="193675" lvl="1" indent="0" eaLnBrk="1" hangingPunct="1">
              <a:lnSpc>
                <a:spcPct val="120000"/>
              </a:lnSpc>
              <a:spcBef>
                <a:spcPts val="800"/>
              </a:spcBef>
              <a:buClr>
                <a:srgbClr val="384765"/>
              </a:buClr>
              <a:buSzPct val="75000"/>
            </a:pPr>
            <a:r>
              <a:rPr lang="en-US" altLang="en-US" dirty="0">
                <a:solidFill>
                  <a:srgbClr val="474747"/>
                </a:solidFill>
                <a:latin typeface="Helvetica Neue Light" charset="0"/>
              </a:rPr>
              <a:t>source: Forbes/</a:t>
            </a:r>
            <a:r>
              <a:rPr lang="en-US" altLang="en-US" dirty="0" err="1">
                <a:solidFill>
                  <a:srgbClr val="474747"/>
                </a:solidFill>
                <a:latin typeface="Helvetica Neue Light" charset="0"/>
              </a:rPr>
              <a:t>Tubesmart</a:t>
            </a:r>
            <a:endParaRPr lang="en-US" altLang="en-US" sz="4000" dirty="0">
              <a:solidFill>
                <a:srgbClr val="474747"/>
              </a:solidFill>
              <a:latin typeface="Helvetica Neue Light" charset="0"/>
            </a:endParaRPr>
          </a:p>
        </p:txBody>
      </p:sp>
    </p:spTree>
    <p:extLst>
      <p:ext uri="{BB962C8B-B14F-4D97-AF65-F5344CB8AC3E}">
        <p14:creationId xmlns:p14="http://schemas.microsoft.com/office/powerpoint/2010/main" val="102910359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1270000" y="1105074"/>
            <a:ext cx="10464800" cy="1168400"/>
          </a:xfrm>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oAutofit/>
          </a:bodyPr>
          <a:lstStyle>
            <a:lvl1pPr marL="40182" defTabSz="650240">
              <a:defRPr sz="7600">
                <a:solidFill>
                  <a:srgbClr val="495B79"/>
                </a:solidFill>
                <a:uFill>
                  <a:solidFill>
                    <a:srgbClr val="495B79"/>
                  </a:solidFill>
                </a:uFill>
              </a:defRPr>
            </a:lvl1pPr>
          </a:lstStyle>
          <a:p>
            <a:pPr>
              <a:defRPr sz="1800">
                <a:solidFill>
                  <a:srgbClr val="000000"/>
                </a:solidFill>
                <a:uFillTx/>
              </a:defRPr>
            </a:pPr>
            <a:r>
              <a:rPr lang="en-US" sz="4800" b="1" dirty="0">
                <a:solidFill>
                  <a:srgbClr val="08303F"/>
                </a:solidFill>
                <a:uFillTx/>
                <a:latin typeface="Helvetica Neue" charset="0"/>
                <a:ea typeface="Helvetica Neue" charset="0"/>
                <a:cs typeface="Helvetica Neue" charset="0"/>
              </a:rPr>
              <a:t>Crowdfunding: </a:t>
            </a:r>
            <a:r>
              <a:rPr lang="en-US" sz="4800" b="1" dirty="0" smtClean="0">
                <a:solidFill>
                  <a:srgbClr val="08303F"/>
                </a:solidFill>
                <a:uFillTx/>
                <a:latin typeface="Helvetica Neue" charset="0"/>
                <a:ea typeface="Helvetica Neue" charset="0"/>
                <a:cs typeface="Helvetica Neue" charset="0"/>
              </a:rPr>
              <a:t>The Stats</a:t>
            </a:r>
            <a:endParaRPr sz="4800" b="1" dirty="0">
              <a:solidFill>
                <a:srgbClr val="08303F"/>
              </a:solidFill>
              <a:uFillTx/>
              <a:latin typeface="Helvetica Neue" charset="0"/>
              <a:ea typeface="Helvetica Neue" charset="0"/>
              <a:cs typeface="Helvetica Neue" charset="0"/>
            </a:endParaRPr>
          </a:p>
        </p:txBody>
      </p:sp>
      <p:sp>
        <p:nvSpPr>
          <p:cNvPr id="4" name="TextBox 3"/>
          <p:cNvSpPr txBox="1"/>
          <p:nvPr/>
        </p:nvSpPr>
        <p:spPr>
          <a:xfrm>
            <a:off x="1270000" y="2743200"/>
            <a:ext cx="10896600" cy="8217634"/>
          </a:xfrm>
          <a:prstGeom prst="rect">
            <a:avLst/>
          </a:prstGeom>
          <a:noFill/>
        </p:spPr>
        <p:txBody>
          <a:bodyPr wrap="square" rtlCol="0">
            <a:spAutoFit/>
          </a:bodyPr>
          <a:lstStyle/>
          <a:p>
            <a:pPr algn="l"/>
            <a:r>
              <a:rPr lang="en-US" altLang="en-US" sz="4000" b="1" dirty="0" smtClean="0">
                <a:solidFill>
                  <a:srgbClr val="C6471C"/>
                </a:solidFill>
                <a:latin typeface="Helvetica Neue Light" charset="0"/>
              </a:rPr>
              <a:t>$88</a:t>
            </a:r>
            <a:r>
              <a:rPr lang="en-US" dirty="0" smtClean="0">
                <a:latin typeface="Helvetica Neue" charset="0"/>
                <a:ea typeface="Helvetica Neue" charset="0"/>
                <a:cs typeface="Helvetica Neue" charset="0"/>
              </a:rPr>
              <a:t> </a:t>
            </a:r>
            <a:r>
              <a:rPr lang="en-US" dirty="0">
                <a:latin typeface="Helvetica Neue" charset="0"/>
                <a:ea typeface="Helvetica Neue" charset="0"/>
                <a:cs typeface="Helvetica Neue" charset="0"/>
              </a:rPr>
              <a:t>is the average donation size</a:t>
            </a:r>
          </a:p>
          <a:p>
            <a:pPr algn="l"/>
            <a:endParaRPr lang="en-US" dirty="0" smtClean="0">
              <a:latin typeface="Helvetica Neue" charset="0"/>
              <a:ea typeface="Helvetica Neue" charset="0"/>
              <a:cs typeface="Helvetica Neue" charset="0"/>
            </a:endParaRPr>
          </a:p>
          <a:p>
            <a:pPr algn="l"/>
            <a:r>
              <a:rPr lang="en-US" altLang="en-US" sz="4000" b="1" dirty="0" smtClean="0">
                <a:solidFill>
                  <a:srgbClr val="C6471C"/>
                </a:solidFill>
                <a:latin typeface="Helvetica Neue Light" charset="0"/>
              </a:rPr>
              <a:t>$534</a:t>
            </a:r>
            <a:r>
              <a:rPr lang="en-US" dirty="0" smtClean="0">
                <a:latin typeface="Helvetica Neue" charset="0"/>
                <a:ea typeface="Helvetica Neue" charset="0"/>
                <a:cs typeface="Helvetica Neue" charset="0"/>
              </a:rPr>
              <a:t> </a:t>
            </a:r>
            <a:r>
              <a:rPr lang="en-US" dirty="0">
                <a:latin typeface="Helvetica Neue" charset="0"/>
                <a:ea typeface="Helvetica Neue" charset="0"/>
                <a:cs typeface="Helvetica Neue" charset="0"/>
              </a:rPr>
              <a:t>is the average total amount raised by an </a:t>
            </a:r>
            <a:r>
              <a:rPr lang="en-US" dirty="0" smtClean="0">
                <a:latin typeface="Helvetica Neue" charset="0"/>
                <a:ea typeface="Helvetica Neue" charset="0"/>
                <a:cs typeface="Helvetica Neue" charset="0"/>
              </a:rPr>
              <a:t>individual</a:t>
            </a:r>
          </a:p>
          <a:p>
            <a:pPr algn="l"/>
            <a:endParaRPr lang="en-US" dirty="0">
              <a:latin typeface="Helvetica Neue" charset="0"/>
              <a:ea typeface="Helvetica Neue" charset="0"/>
              <a:cs typeface="Helvetica Neue" charset="0"/>
            </a:endParaRPr>
          </a:p>
          <a:p>
            <a:pPr algn="l"/>
            <a:r>
              <a:rPr lang="en-US" altLang="en-US" sz="4000" b="1" dirty="0" smtClean="0">
                <a:solidFill>
                  <a:srgbClr val="C6471C"/>
                </a:solidFill>
                <a:latin typeface="Helvetica Neue Light" charset="0"/>
              </a:rPr>
              <a:t>$9,237</a:t>
            </a:r>
            <a:r>
              <a:rPr lang="en-US" dirty="0" smtClean="0">
                <a:latin typeface="Helvetica Neue" charset="0"/>
                <a:ea typeface="Helvetica Neue" charset="0"/>
                <a:cs typeface="Helvetica Neue" charset="0"/>
              </a:rPr>
              <a:t> </a:t>
            </a:r>
            <a:r>
              <a:rPr lang="en-US" dirty="0">
                <a:latin typeface="Helvetica Neue" charset="0"/>
                <a:ea typeface="Helvetica Neue" charset="0"/>
                <a:cs typeface="Helvetica Neue" charset="0"/>
              </a:rPr>
              <a:t>is the average amount raised when groups are working on a team to fundraise</a:t>
            </a:r>
          </a:p>
          <a:p>
            <a:pPr algn="l"/>
            <a:endParaRPr lang="en-US" dirty="0" smtClean="0">
              <a:latin typeface="Helvetica Neue" charset="0"/>
              <a:ea typeface="Helvetica Neue" charset="0"/>
              <a:cs typeface="Helvetica Neue" charset="0"/>
            </a:endParaRPr>
          </a:p>
          <a:p>
            <a:pPr algn="l"/>
            <a:r>
              <a:rPr lang="en-US" sz="4000" b="1" dirty="0" smtClean="0">
                <a:solidFill>
                  <a:srgbClr val="C6471C"/>
                </a:solidFill>
                <a:latin typeface="Helvetica Neue Light" charset="0"/>
              </a:rPr>
              <a:t>28%</a:t>
            </a:r>
            <a:r>
              <a:rPr lang="en-US" altLang="en-US" sz="4000" b="1" dirty="0" smtClean="0">
                <a:solidFill>
                  <a:srgbClr val="C6471C"/>
                </a:solidFill>
                <a:latin typeface="Helvetica Neue Light" charset="0"/>
              </a:rPr>
              <a:t> </a:t>
            </a:r>
            <a:r>
              <a:rPr lang="en-US" dirty="0" smtClean="0">
                <a:latin typeface="Helvetica Neue" charset="0"/>
                <a:ea typeface="Helvetica Neue" charset="0"/>
                <a:cs typeface="Helvetica Neue" charset="0"/>
              </a:rPr>
              <a:t>of </a:t>
            </a:r>
            <a:r>
              <a:rPr lang="en-US" dirty="0">
                <a:latin typeface="Helvetica Neue" charset="0"/>
                <a:ea typeface="Helvetica Neue" charset="0"/>
                <a:cs typeface="Helvetica Neue" charset="0"/>
              </a:rPr>
              <a:t>donors are repeat </a:t>
            </a:r>
            <a:r>
              <a:rPr lang="en-US" dirty="0" smtClean="0">
                <a:latin typeface="Helvetica Neue" charset="0"/>
                <a:ea typeface="Helvetica Neue" charset="0"/>
                <a:cs typeface="Helvetica Neue" charset="0"/>
              </a:rPr>
              <a:t>donors</a:t>
            </a:r>
          </a:p>
          <a:p>
            <a:pPr algn="l"/>
            <a:endParaRPr lang="en-US" dirty="0">
              <a:latin typeface="Helvetica Neue" charset="0"/>
              <a:ea typeface="Helvetica Neue" charset="0"/>
              <a:cs typeface="Helvetica Neue" charset="0"/>
            </a:endParaRPr>
          </a:p>
          <a:p>
            <a:pPr marL="0" lvl="1" algn="l"/>
            <a:r>
              <a:rPr lang="en-US" altLang="en-US" sz="2400" dirty="0">
                <a:solidFill>
                  <a:srgbClr val="474747"/>
                </a:solidFill>
                <a:latin typeface="Helvetica Neue Light" charset="0"/>
              </a:rPr>
              <a:t>source: </a:t>
            </a:r>
            <a:r>
              <a:rPr lang="en-US" altLang="en-US" sz="2400" dirty="0" smtClean="0">
                <a:solidFill>
                  <a:srgbClr val="474747"/>
                </a:solidFill>
                <a:latin typeface="Helvetica Neue Light" charset="0"/>
              </a:rPr>
              <a:t>“Cracking the Crowdfunding Code”</a:t>
            </a:r>
            <a:endParaRPr lang="en-US" altLang="en-US" sz="2400" dirty="0">
              <a:solidFill>
                <a:srgbClr val="474747"/>
              </a:solidFill>
              <a:latin typeface="Helvetica Neue Light" charset="0"/>
            </a:endParaRPr>
          </a:p>
          <a:p>
            <a:pPr algn="l"/>
            <a:endParaRPr lang="en-US" dirty="0">
              <a:latin typeface="Helvetica Neue" charset="0"/>
              <a:ea typeface="Helvetica Neue" charset="0"/>
              <a:cs typeface="Helvetica Neue" charset="0"/>
            </a:endParaRPr>
          </a:p>
          <a:p>
            <a:pPr algn="l"/>
            <a:endParaRPr lang="en-US" dirty="0">
              <a:latin typeface="Helvetica Neue" charset="0"/>
              <a:ea typeface="Helvetica Neue" charset="0"/>
              <a:cs typeface="Helvetica Neue" charset="0"/>
            </a:endParaRPr>
          </a:p>
        </p:txBody>
      </p:sp>
    </p:spTree>
    <p:extLst>
      <p:ext uri="{BB962C8B-B14F-4D97-AF65-F5344CB8AC3E}">
        <p14:creationId xmlns:p14="http://schemas.microsoft.com/office/powerpoint/2010/main" val="113038024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6" descr="Screen Shot 2015-06-15 at 1.26.06 PM.png"/>
          <p:cNvPicPr>
            <a:picLocks noChangeAspect="1"/>
          </p:cNvPicPr>
          <p:nvPr/>
        </p:nvPicPr>
        <p:blipFill rotWithShape="1">
          <a:blip r:embed="rId3">
            <a:extLst>
              <a:ext uri="{28A0092B-C50C-407E-A947-70E740481C1C}">
                <a14:useLocalDpi xmlns:a14="http://schemas.microsoft.com/office/drawing/2010/main" val="0"/>
              </a:ext>
            </a:extLst>
          </a:blip>
          <a:srcRect t="24107" b="3572"/>
          <a:stretch/>
        </p:blipFill>
        <p:spPr bwMode="auto">
          <a:xfrm>
            <a:off x="1625600" y="3505200"/>
            <a:ext cx="9562306"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22936" y="457200"/>
            <a:ext cx="8816836" cy="830997"/>
          </a:xfrm>
          <a:prstGeom prst="rect">
            <a:avLst/>
          </a:prstGeom>
          <a:noFill/>
        </p:spPr>
        <p:txBody>
          <a:bodyPr wrap="none" rtlCol="0">
            <a:spAutoFit/>
          </a:bodyPr>
          <a:lstStyle/>
          <a:p>
            <a:r>
              <a:rPr lang="en-US" sz="4800" b="1" dirty="0">
                <a:latin typeface="Helvetica Neue" charset="0"/>
                <a:ea typeface="Helvetica Neue" charset="0"/>
                <a:cs typeface="Helvetica Neue" charset="0"/>
              </a:rPr>
              <a:t>Online Giving Demographics </a:t>
            </a:r>
          </a:p>
        </p:txBody>
      </p:sp>
      <p:sp>
        <p:nvSpPr>
          <p:cNvPr id="5" name="Shape 219"/>
          <p:cNvSpPr>
            <a:spLocks noChangeArrowheads="1"/>
          </p:cNvSpPr>
          <p:nvPr/>
        </p:nvSpPr>
        <p:spPr bwMode="auto">
          <a:xfrm>
            <a:off x="1346200" y="1371600"/>
            <a:ext cx="10490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lvl1pPr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617538" indent="-423863"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marL="11430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marL="16002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marL="2057400" indent="-228600" defTabSz="457200"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25146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29718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34290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3886200" indent="-228600" defTabSz="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marL="193675" lvl="1" indent="0" eaLnBrk="1" hangingPunct="1">
              <a:spcBef>
                <a:spcPts val="800"/>
              </a:spcBef>
              <a:buClr>
                <a:srgbClr val="384765"/>
              </a:buClr>
              <a:buSzPct val="75000"/>
            </a:pPr>
            <a:r>
              <a:rPr lang="en-US" altLang="en-US" sz="4400" dirty="0">
                <a:solidFill>
                  <a:srgbClr val="474747"/>
                </a:solidFill>
                <a:latin typeface="Helvetica Neue Light" charset="0"/>
              </a:rPr>
              <a:t>Crowdfunding events are one of the </a:t>
            </a:r>
            <a:r>
              <a:rPr lang="en-US" altLang="en-US" sz="4400" b="1" dirty="0">
                <a:solidFill>
                  <a:srgbClr val="C6471C"/>
                </a:solidFill>
                <a:latin typeface="Helvetica Neue Light" charset="0"/>
              </a:rPr>
              <a:t>few</a:t>
            </a:r>
            <a:r>
              <a:rPr lang="en-US" altLang="en-US" sz="4400" dirty="0">
                <a:solidFill>
                  <a:srgbClr val="474747"/>
                </a:solidFill>
                <a:latin typeface="Helvetica Neue Light" charset="0"/>
              </a:rPr>
              <a:t>, campaign types that engage </a:t>
            </a:r>
            <a:r>
              <a:rPr lang="en-US" altLang="en-US" sz="4400" b="1" dirty="0">
                <a:solidFill>
                  <a:srgbClr val="C6471C"/>
                </a:solidFill>
                <a:latin typeface="Helvetica Neue Light" charset="0"/>
              </a:rPr>
              <a:t>all age groups</a:t>
            </a:r>
            <a:r>
              <a:rPr lang="en-US" altLang="en-US" sz="4400" dirty="0">
                <a:solidFill>
                  <a:srgbClr val="474747"/>
                </a:solidFill>
                <a:latin typeface="Helvetica Neue Light" charset="0"/>
              </a:rPr>
              <a:t>,</a:t>
            </a:r>
            <a:r>
              <a:rPr lang="en-US" altLang="en-US" sz="4400" b="1" dirty="0">
                <a:solidFill>
                  <a:srgbClr val="C6471C"/>
                </a:solidFill>
                <a:latin typeface="Helvetica Neue Light" charset="0"/>
              </a:rPr>
              <a:t> </a:t>
            </a:r>
            <a:r>
              <a:rPr lang="en-US" altLang="en-US" sz="4400" dirty="0">
                <a:solidFill>
                  <a:srgbClr val="474747"/>
                </a:solidFill>
                <a:latin typeface="Helvetica Neue Light" charset="0"/>
              </a:rPr>
              <a:t>providing high campaign ROI.</a:t>
            </a:r>
          </a:p>
        </p:txBody>
      </p:sp>
    </p:spTree>
    <p:extLst>
      <p:ext uri="{BB962C8B-B14F-4D97-AF65-F5344CB8AC3E}">
        <p14:creationId xmlns:p14="http://schemas.microsoft.com/office/powerpoint/2010/main" val="74813105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Museo Slab 500"/>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copy">
  <a:themeElements>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a:majorFont>
        <a:latin typeface="Museo Slab 500"/>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5807</TotalTime>
  <Pages>0</Pages>
  <Words>645</Words>
  <Characters>0</Characters>
  <Application>Microsoft Office PowerPoint</Application>
  <PresentationFormat>Custom</PresentationFormat>
  <Lines>0</Lines>
  <Paragraphs>130</Paragraphs>
  <Slides>14</Slides>
  <Notes>11</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14</vt:i4>
      </vt:variant>
    </vt:vector>
  </HeadingPairs>
  <TitlesOfParts>
    <vt:vector size="36" baseType="lpstr">
      <vt:lpstr>Arial</vt:lpstr>
      <vt:lpstr>Calibri</vt:lpstr>
      <vt:lpstr>Gill Sans</vt:lpstr>
      <vt:lpstr>Helvetica Neue</vt:lpstr>
      <vt:lpstr>Helvetica Neue Light</vt:lpstr>
      <vt:lpstr>Museo Slab 500</vt:lpstr>
      <vt:lpstr>Wingdings</vt:lpstr>
      <vt:lpstr>Wingdings 3</vt:lpstr>
      <vt:lpstr>ヒラギノ角ゴ ProN W3</vt:lpstr>
      <vt:lpstr>Title &amp; Subtitle</vt:lpstr>
      <vt:lpstr>Title &amp; Bullets copy</vt:lpstr>
      <vt:lpstr>Bullets</vt:lpstr>
      <vt:lpstr>Photo - Horizontal</vt:lpstr>
      <vt:lpstr>Photo - Horizontal Reflection</vt:lpstr>
      <vt:lpstr>Photo - Vertical</vt:lpstr>
      <vt:lpstr>Photo - Vertical Reflection</vt:lpstr>
      <vt:lpstr>Title - Top</vt:lpstr>
      <vt:lpstr>Title - Center</vt:lpstr>
      <vt:lpstr>Title &amp; Bullets - Left</vt:lpstr>
      <vt:lpstr>Title &amp; Bullets - 2 Column</vt:lpstr>
      <vt:lpstr>Title &amp; Bullets - Right</vt:lpstr>
      <vt:lpstr>Title, Bullets &amp; Photo</vt:lpstr>
      <vt:lpstr>The Changing Landscape of Donor Development: Engaging Individuals</vt:lpstr>
      <vt:lpstr>Giving USA Stats</vt:lpstr>
      <vt:lpstr>Giving USA Stats</vt:lpstr>
      <vt:lpstr>Engaging individuals online</vt:lpstr>
      <vt:lpstr>The Rise Of Crowdfunding</vt:lpstr>
      <vt:lpstr>The Power of “The Crowd”</vt:lpstr>
      <vt:lpstr>Crowdfunding: Just A Shiny Fad?</vt:lpstr>
      <vt:lpstr>Crowdfunding: The Stats</vt:lpstr>
      <vt:lpstr>PowerPoint Presentation</vt:lpstr>
      <vt:lpstr>PowerPoint Presentation</vt:lpstr>
      <vt:lpstr>Percentage of Donations from Mobile</vt:lpstr>
      <vt:lpstr>Giving Day Roadmap</vt:lpstr>
      <vt:lpstr>PowerPoint Presentation</vt:lpstr>
      <vt:lpstr>The Changing Landscape of Donor Development: Engaging Individuals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Individual Donors</dc:title>
  <dc:subject/>
  <dc:creator>Microsoft Office User</dc:creator>
  <cp:keywords/>
  <dc:description/>
  <cp:lastModifiedBy>Maggie Livelsberger</cp:lastModifiedBy>
  <cp:revision>72</cp:revision>
  <dcterms:created xsi:type="dcterms:W3CDTF">2016-06-14T11:07:10Z</dcterms:created>
  <dcterms:modified xsi:type="dcterms:W3CDTF">2016-06-21T15:32:59Z</dcterms:modified>
</cp:coreProperties>
</file>