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65" r:id="rId3"/>
    <p:sldId id="295" r:id="rId4"/>
    <p:sldId id="296" r:id="rId5"/>
    <p:sldId id="264" r:id="rId6"/>
    <p:sldId id="262" r:id="rId7"/>
    <p:sldId id="275" r:id="rId8"/>
    <p:sldId id="278" r:id="rId9"/>
    <p:sldId id="269" r:id="rId10"/>
    <p:sldId id="274" r:id="rId11"/>
    <p:sldId id="272" r:id="rId12"/>
    <p:sldId id="280" r:id="rId13"/>
    <p:sldId id="307" r:id="rId14"/>
    <p:sldId id="308" r:id="rId15"/>
    <p:sldId id="281" r:id="rId16"/>
    <p:sldId id="300" r:id="rId17"/>
    <p:sldId id="301" r:id="rId18"/>
    <p:sldId id="302" r:id="rId19"/>
    <p:sldId id="303" r:id="rId20"/>
    <p:sldId id="263" r:id="rId21"/>
    <p:sldId id="309" r:id="rId22"/>
    <p:sldId id="292" r:id="rId23"/>
    <p:sldId id="293" r:id="rId24"/>
    <p:sldId id="276" r:id="rId25"/>
    <p:sldId id="299" r:id="rId26"/>
    <p:sldId id="298" r:id="rId27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CC6D2-FDBF-4720-A398-43662AA7D45E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6261"/>
            <a:ext cx="2972421" cy="466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46261"/>
            <a:ext cx="2972421" cy="466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B2A21-02F0-4BBD-BC77-EF98C3B3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31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873328-8C66-4D9B-934A-8407BB00B6C9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ADBDE8-29B0-46C4-AC01-F9823ED29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8932" y="4424089"/>
            <a:ext cx="6280139" cy="45940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CE974-5925-4896-BC60-D5247D9E05B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63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RSR is a symphony,</a:t>
            </a:r>
            <a:r>
              <a:rPr lang="en-US" baseline="0" dirty="0" smtClean="0"/>
              <a:t> UW is: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Conductor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Musician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Patron of 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Composer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Music critic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Playbill publisher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And more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CE974-5925-4896-BC60-D5247D9E05B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8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02710-100E-4946-AFE3-75DE5DF5A164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884613" y="8846557"/>
            <a:ext cx="2971800" cy="4656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076" tIns="47038" rIns="94076" bIns="47038" anchor="b"/>
          <a:lstStyle/>
          <a:p>
            <a:pPr algn="r">
              <a:defRPr/>
            </a:pPr>
            <a:fld id="{389C50B4-F69C-497F-926D-B61469EFFDF6}" type="slidenum">
              <a:rPr lang="en-US" sz="1200"/>
              <a:pPr algn="r">
                <a:defRPr/>
              </a:pPr>
              <a:t>5</a:t>
            </a:fld>
            <a:endParaRPr lang="en-US" sz="1200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98500"/>
            <a:ext cx="4654550" cy="34925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4388"/>
            <a:ext cx="5027612" cy="4060263"/>
          </a:xfrm>
        </p:spPr>
        <p:txBody>
          <a:bodyPr lIns="93162" tIns="46580" rIns="93162" bIns="46580"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02710-100E-4946-AFE3-75DE5DF5A16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884613" y="8846557"/>
            <a:ext cx="2971800" cy="4656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076" tIns="47038" rIns="94076" bIns="47038" anchor="b"/>
          <a:lstStyle/>
          <a:p>
            <a:pPr algn="r">
              <a:defRPr/>
            </a:pPr>
            <a:fld id="{389C50B4-F69C-497F-926D-B61469EFFDF6}" type="slidenum">
              <a:rPr lang="en-US" sz="1200"/>
              <a:pPr algn="r">
                <a:defRPr/>
              </a:pPr>
              <a:t>6</a:t>
            </a:fld>
            <a:endParaRPr lang="en-US" sz="1200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98500"/>
            <a:ext cx="4654550" cy="34925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4388"/>
            <a:ext cx="5027612" cy="4060263"/>
          </a:xfrm>
        </p:spPr>
        <p:txBody>
          <a:bodyPr lIns="93162" tIns="46580" rIns="93162" bIns="46580"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9FFC4C-F5BC-432D-9621-EE8C50B26C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CE974-5925-4896-BC60-D5247D9E05B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82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CE974-5925-4896-BC60-D5247D9E05B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46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3693" y="4424087"/>
            <a:ext cx="6205376" cy="444106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CE974-5925-4896-BC60-D5247D9E05B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9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CE974-5925-4896-BC60-D5247D9E05B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80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CE974-5925-4896-BC60-D5247D9E05B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8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4B0-97C5-4989-B484-76EC8AC6215D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2408-8B9B-4867-AAB6-B64272964A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4B0-97C5-4989-B484-76EC8AC6215D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2408-8B9B-4867-AAB6-B64272964A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2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4B0-97C5-4989-B484-76EC8AC6215D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2408-8B9B-4867-AAB6-B64272964A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3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4B0-97C5-4989-B484-76EC8AC6215D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2408-8B9B-4867-AAB6-B64272964A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3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4B0-97C5-4989-B484-76EC8AC6215D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2408-8B9B-4867-AAB6-B64272964A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5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4B0-97C5-4989-B484-76EC8AC6215D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2408-8B9B-4867-AAB6-B64272964A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5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4B0-97C5-4989-B484-76EC8AC6215D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2408-8B9B-4867-AAB6-B64272964A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4B0-97C5-4989-B484-76EC8AC6215D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2408-8B9B-4867-AAB6-B64272964A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4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4B0-97C5-4989-B484-76EC8AC6215D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2408-8B9B-4867-AAB6-B64272964A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6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4B0-97C5-4989-B484-76EC8AC6215D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2408-8B9B-4867-AAB6-B64272964A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6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4B0-97C5-4989-B484-76EC8AC6215D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2408-8B9B-4867-AAB6-B64272964A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2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184B0-97C5-4989-B484-76EC8AC6215D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12408-8B9B-4867-AAB6-B64272964A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8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patgiles@uwberk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93800"/>
            <a:ext cx="8229600" cy="1600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Collective Impact in Action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26628" name="Picture 4" descr="Local_UW_4C_150d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57EA1-3A14-4F0C-9CFF-B0B09D874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2578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United Way of PA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Annual Conference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June 16, 2016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667000"/>
            <a:ext cx="2209800" cy="22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79248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Target Issue: Early Grade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Reading Success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Berks County Statistics</a:t>
            </a:r>
            <a:r>
              <a:rPr lang="en-US" sz="4000" b="1" dirty="0" smtClean="0">
                <a:solidFill>
                  <a:schemeClr val="tx2"/>
                </a:solidFill>
              </a:rPr>
              <a:t/>
            </a:r>
            <a:br>
              <a:rPr lang="en-US" sz="4000" b="1" dirty="0" smtClean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ased on 2011 3</a:t>
            </a:r>
            <a:r>
              <a:rPr lang="en-US" sz="2400" b="1" baseline="30000" dirty="0" smtClean="0">
                <a:solidFill>
                  <a:schemeClr val="tx2"/>
                </a:solidFill>
              </a:rPr>
              <a:t>rd</a:t>
            </a:r>
            <a:r>
              <a:rPr lang="en-US" sz="2400" b="1" dirty="0" smtClean="0">
                <a:solidFill>
                  <a:schemeClr val="tx2"/>
                </a:solidFill>
              </a:rPr>
              <a:t> Grade PSSA Scores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57EA1-3A14-4F0C-9CFF-B0B09D874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99" y="3276600"/>
            <a:ext cx="8516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27% of all Berks County 3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</a:rPr>
              <a:t>rd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grade 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students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were NOT proficient readers (1,316 students)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One-half of all school 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districts/elementary schools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had proficiency rates below 80%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Struggling readers live in urban, suburban 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and rural districts.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4" descr="Local_UW_4C_150d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4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5724"/>
            <a:ext cx="8229600" cy="4587876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57EA1-3A14-4F0C-9CFF-B0B09D874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690336"/>
            <a:ext cx="8153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prstClr val="black"/>
              </a:solidFill>
            </a:endParaRP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mission of the </a:t>
            </a:r>
            <a:r>
              <a:rPr lang="en-US" b="1" dirty="0">
                <a:solidFill>
                  <a:srgbClr val="002060"/>
                </a:solidFill>
              </a:rPr>
              <a:t>Ready. Set. READ! </a:t>
            </a:r>
            <a:r>
              <a:rPr lang="en-US" dirty="0">
                <a:solidFill>
                  <a:srgbClr val="002060"/>
                </a:solidFill>
              </a:rPr>
              <a:t>initiative is to develop and implement a comprehensive county-wide system of support  that will insure reading proficiency for students by the end of third grade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90</a:t>
            </a:r>
            <a:r>
              <a:rPr lang="en-US" sz="3600" b="1" dirty="0">
                <a:solidFill>
                  <a:srgbClr val="FF0000"/>
                </a:solidFill>
              </a:rPr>
              <a:t>% of Berks County 3</a:t>
            </a:r>
            <a:r>
              <a:rPr lang="en-US" sz="3600" b="1" baseline="30000" dirty="0">
                <a:solidFill>
                  <a:srgbClr val="FF0000"/>
                </a:solidFill>
              </a:rPr>
              <a:t>rd</a:t>
            </a:r>
            <a:r>
              <a:rPr lang="en-US" sz="3600" b="1" dirty="0">
                <a:solidFill>
                  <a:srgbClr val="FF0000"/>
                </a:solidFill>
              </a:rPr>
              <a:t> Graders will be proficient readers </a:t>
            </a:r>
            <a:r>
              <a:rPr lang="en-US" sz="3600" b="1" dirty="0" smtClean="0">
                <a:solidFill>
                  <a:srgbClr val="FF0000"/>
                </a:solidFill>
              </a:rPr>
              <a:t>by </a:t>
            </a:r>
            <a:r>
              <a:rPr lang="en-US" sz="3600" b="1" dirty="0">
                <a:solidFill>
                  <a:srgbClr val="FF0000"/>
                </a:solidFill>
              </a:rPr>
              <a:t>2023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(Measured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by: 3</a:t>
            </a:r>
            <a:r>
              <a:rPr lang="en-US" sz="2400" baseline="30000" dirty="0">
                <a:solidFill>
                  <a:schemeClr val="tx2">
                    <a:lumMod val="75000"/>
                  </a:schemeClr>
                </a:solidFill>
              </a:rPr>
              <a:t>rd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Grade PSSA test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scores)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pPr algn="ctr"/>
            <a:endParaRPr lang="en-US" sz="2400" dirty="0" smtClean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8" name="Picture 2" descr="C:\Users\Sheilat\AppData\Local\Microsoft\Windows\Temporary Internet Files\Content.Outlook\TFOSU0V8\ReadySetRead_4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2971800" cy="30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ocal_UW_4C_150d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5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600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Shared Leadership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077200" cy="53340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Board of Directors established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Representatives from key sectors: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Business/Corporate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Education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Nonprofit/Government/Faith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Establish mission and goal, develop strategic plan, evaluate progress and measure success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Guide development and monitor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implementation of programs/activities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ctr">
              <a:buNone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57EA1-3A14-4F0C-9CFF-B0B09D874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Sheilat\AppData\Local\Microsoft\Windows\Temporary Internet Files\Content.Outlook\TFOSU0V8\ReadySetRead_4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92872"/>
            <a:ext cx="1294862" cy="13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cal_UW_4C_150d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4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600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United Way’s Role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077200" cy="5334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Serve as Backbone Organization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provide infrastructure for “the community’s” initiative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Added two staff and redeployed existing CI staff in part or full to support RSR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Mobilize  and engage the community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Marketing and Resource Development staff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fully involved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Reach into all sectors of the community to build awareness and active participation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Attract and invest resources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$103,000 of EITC contributions last year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Invested $145,000 of UW funds in programs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ctr">
              <a:buNone/>
            </a:pPr>
            <a:endParaRPr 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57EA1-3A14-4F0C-9CFF-B0B09D874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Sheilat\AppData\Local\Microsoft\Windows\Temporary Internet Files\Content.Outlook\TFOSU0V8\ReadySetRead_4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92872"/>
            <a:ext cx="1294862" cy="13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cal_UW_4C_150d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7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600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United Way’s Role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077200" cy="5334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Promote conditions of “Collective Impact”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Common agenda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Data driven decision making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Consistent communication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Coordinated efforts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 whatever it takes to make RSR successful – we are all in!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ctr">
              <a:buNone/>
            </a:pPr>
            <a:endParaRPr 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57EA1-3A14-4F0C-9CFF-B0B09D874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Sheilat\AppData\Local\Microsoft\Windows\Temporary Internet Files\Content.Outlook\TFOSU0V8\ReadySetRead_4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92872"/>
            <a:ext cx="1294862" cy="13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cal_UW_4C_150d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21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90825" y="3376930"/>
            <a:ext cx="2085975" cy="20383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50107" y="562353"/>
            <a:ext cx="6364923" cy="6189617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936565" y="1367704"/>
            <a:ext cx="4792006" cy="46468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19034" y="2097642"/>
            <a:ext cx="3239228" cy="31790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65950" y="2883876"/>
            <a:ext cx="1733234" cy="167095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4373400" y="3416962"/>
            <a:ext cx="1918335" cy="31686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Students K-3 G</a:t>
            </a:r>
            <a:r>
              <a:rPr lang="en-US" sz="14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rade</a:t>
            </a:r>
            <a:endParaRPr lang="en-US" sz="1200" dirty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4306253" y="2475582"/>
            <a:ext cx="2007120" cy="30924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Children </a:t>
            </a:r>
            <a:r>
              <a:rPr lang="en-US" sz="14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Birth-Pre-K</a:t>
            </a:r>
            <a:endParaRPr lang="en-US" sz="1200" dirty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1" name="Text Box 8"/>
          <p:cNvSpPr txBox="1"/>
          <p:nvPr/>
        </p:nvSpPr>
        <p:spPr>
          <a:xfrm>
            <a:off x="4505797" y="1572989"/>
            <a:ext cx="1653540" cy="28194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Parents/Families</a:t>
            </a:r>
            <a:endParaRPr lang="en-US" sz="1200" dirty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4363923" y="772341"/>
            <a:ext cx="1949450" cy="3492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Community At-Large</a:t>
            </a:r>
            <a:endParaRPr lang="en-US" sz="1200" dirty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4636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5943600" y="100688"/>
            <a:ext cx="3047999" cy="461665"/>
          </a:xfrm>
          <a:prstGeom prst="rect">
            <a:avLst/>
          </a:prstGeom>
          <a:solidFill>
            <a:srgbClr val="00B0F0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Five Key Strategies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115241"/>
            <a:ext cx="549894" cy="5208228"/>
          </a:xfrm>
          <a:prstGeom prst="rect">
            <a:avLst/>
          </a:prstGeom>
          <a:solidFill>
            <a:schemeClr val="accent3"/>
          </a:solidFill>
        </p:spPr>
        <p:txBody>
          <a:bodyPr vert="wordArtVert"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INFRASTRUCTURE 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568765" y="5637669"/>
            <a:ext cx="1318443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568765" y="1121591"/>
            <a:ext cx="1318443" cy="592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39089" y="3306649"/>
            <a:ext cx="811018" cy="350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08" y="111295"/>
            <a:ext cx="3013892" cy="461665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RSR Strategic Plan  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457200"/>
            <a:ext cx="8382000" cy="1066801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/>
              </a:buClr>
              <a:buFont typeface="Wingdings 2"/>
              <a:buNone/>
            </a:pPr>
            <a:endParaRPr lang="en-US" sz="2400" b="1" dirty="0">
              <a:solidFill>
                <a:srgbClr val="9BBB5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4F81BD"/>
              </a:buClr>
              <a:buFont typeface="Wingdings 2"/>
              <a:buNone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490398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Star Readers</a:t>
            </a: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 Tutoring</a:t>
            </a:r>
            <a:endParaRPr lang="en-US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609600" y="844342"/>
            <a:ext cx="8059992" cy="5708858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461962" lvl="2" indent="-342900">
              <a:buFont typeface="Arial" pitchFamily="34" charset="0"/>
              <a:buChar char="•"/>
            </a:pP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119062" lvl="2" indent="0">
              <a:buNone/>
            </a:pPr>
            <a:r>
              <a:rPr lang="en-US" sz="2200" b="1" u="sng" dirty="0" smtClean="0">
                <a:solidFill>
                  <a:schemeClr val="tx2">
                    <a:lumMod val="75000"/>
                  </a:schemeClr>
                </a:solidFill>
              </a:rPr>
              <a:t>2015-16 School Year</a:t>
            </a:r>
          </a:p>
          <a:p>
            <a:pPr marL="461962" lvl="2" indent="-342900"/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29 Elementary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Schools; 12 School Districts </a:t>
            </a:r>
          </a:p>
          <a:p>
            <a:pPr marL="461962" lvl="2" indent="-342900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Close to 400 volunteers serve as tutors for nearly 500 2</a:t>
            </a:r>
            <a:r>
              <a:rPr lang="en-US" sz="2200" baseline="30000" dirty="0" smtClean="0">
                <a:solidFill>
                  <a:schemeClr val="tx2">
                    <a:lumMod val="75000"/>
                  </a:schemeClr>
                </a:solidFill>
              </a:rPr>
              <a:t>nd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graders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119062" lvl="2" indent="0">
              <a:buNone/>
            </a:pPr>
            <a:endParaRPr lang="en-US" sz="22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19062" lvl="2" indent="0">
              <a:buNone/>
            </a:pPr>
            <a:r>
              <a:rPr lang="en-US" sz="2200" b="1" u="sng" dirty="0" smtClean="0">
                <a:solidFill>
                  <a:schemeClr val="tx2">
                    <a:lumMod val="75000"/>
                  </a:schemeClr>
                </a:solidFill>
              </a:rPr>
              <a:t>2015 Evaluation </a:t>
            </a:r>
          </a:p>
          <a:p>
            <a:pPr marL="461962" lvl="2" indent="-342900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Tutored students experienced a significant increase in Fluency and Accuracy from Fall to Spring assessment</a:t>
            </a:r>
          </a:p>
          <a:p>
            <a:pPr marL="461962" lvl="2" indent="-342900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Growth greatly exceeded what would typically be expected in one year</a:t>
            </a:r>
          </a:p>
          <a:p>
            <a:pPr marL="461962" lvl="2" indent="-342900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There was a statistically significant difference when compared to non-tutored students</a:t>
            </a:r>
          </a:p>
        </p:txBody>
      </p:sp>
      <p:pic>
        <p:nvPicPr>
          <p:cNvPr id="6" name="Picture 4" descr="Local_UW_4C_15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heilat\AppData\Local\Microsoft\Windows\Temporary Internet Files\Content.Outlook\TFOSU0V8\ReadySetRead_4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92872"/>
            <a:ext cx="1294862" cy="13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0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457201"/>
            <a:ext cx="8382000" cy="6858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/>
              </a:buClr>
              <a:buFont typeface="Wingdings 2"/>
              <a:buNone/>
            </a:pP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Key Tactics</a:t>
            </a: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endParaRPr lang="en-US" sz="14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600" b="1" i="1" dirty="0">
                <a:solidFill>
                  <a:srgbClr val="FF0000"/>
                </a:solidFill>
              </a:rPr>
              <a:t>Summer Learning</a:t>
            </a:r>
            <a:r>
              <a:rPr lang="en-US" sz="2600" dirty="0">
                <a:solidFill>
                  <a:srgbClr val="002060"/>
                </a:solidFill>
              </a:rPr>
              <a:t>: partnering with community programs to engage </a:t>
            </a:r>
            <a:r>
              <a:rPr lang="en-US" sz="2600" b="1" dirty="0">
                <a:solidFill>
                  <a:srgbClr val="002060"/>
                </a:solidFill>
              </a:rPr>
              <a:t>455</a:t>
            </a:r>
            <a:r>
              <a:rPr lang="en-US" sz="2600" dirty="0">
                <a:solidFill>
                  <a:srgbClr val="002060"/>
                </a:solidFill>
              </a:rPr>
              <a:t> children in structured literacy-based activities</a:t>
            </a:r>
          </a:p>
          <a:p>
            <a:r>
              <a:rPr lang="en-US" sz="2600" b="1" i="1" dirty="0">
                <a:solidFill>
                  <a:srgbClr val="FF0000"/>
                </a:solidFill>
              </a:rPr>
              <a:t>Raising A Reader</a:t>
            </a:r>
            <a:r>
              <a:rPr lang="en-US" sz="2600" dirty="0">
                <a:solidFill>
                  <a:srgbClr val="002060"/>
                </a:solidFill>
              </a:rPr>
              <a:t>: partnering with </a:t>
            </a:r>
            <a:r>
              <a:rPr lang="en-US" sz="2600" b="1" dirty="0">
                <a:solidFill>
                  <a:srgbClr val="002060"/>
                </a:solidFill>
              </a:rPr>
              <a:t>four</a:t>
            </a:r>
            <a:r>
              <a:rPr lang="en-US" sz="2600" dirty="0">
                <a:solidFill>
                  <a:srgbClr val="002060"/>
                </a:solidFill>
              </a:rPr>
              <a:t> Reading schools to increase home-based book-sharing routines for </a:t>
            </a:r>
            <a:r>
              <a:rPr lang="en-US" sz="2600" b="1" dirty="0">
                <a:solidFill>
                  <a:srgbClr val="002060"/>
                </a:solidFill>
              </a:rPr>
              <a:t>305 families</a:t>
            </a:r>
          </a:p>
          <a:p>
            <a:r>
              <a:rPr lang="en-US" sz="2600" b="1" i="1" dirty="0" smtClean="0">
                <a:solidFill>
                  <a:srgbClr val="FF0000"/>
                </a:solidFill>
              </a:rPr>
              <a:t>Story </a:t>
            </a:r>
            <a:r>
              <a:rPr lang="en-US" sz="2600" b="1" i="1" dirty="0">
                <a:solidFill>
                  <a:srgbClr val="FF0000"/>
                </a:solidFill>
              </a:rPr>
              <a:t>Friends</a:t>
            </a:r>
            <a:r>
              <a:rPr lang="en-US" sz="2600" b="1" i="1" dirty="0">
                <a:solidFill>
                  <a:srgbClr val="002060"/>
                </a:solidFill>
              </a:rPr>
              <a:t>:</a:t>
            </a:r>
            <a:r>
              <a:rPr lang="en-US" sz="2600" b="1" i="1" dirty="0">
                <a:solidFill>
                  <a:srgbClr val="FF0000"/>
                </a:solidFill>
              </a:rPr>
              <a:t> </a:t>
            </a:r>
            <a:r>
              <a:rPr lang="en-US" sz="2600" b="1" i="1" dirty="0" smtClean="0">
                <a:solidFill>
                  <a:srgbClr val="002060"/>
                </a:solidFill>
              </a:rPr>
              <a:t>85 </a:t>
            </a:r>
            <a:r>
              <a:rPr lang="en-US" sz="2600" dirty="0" smtClean="0">
                <a:solidFill>
                  <a:srgbClr val="002060"/>
                </a:solidFill>
              </a:rPr>
              <a:t>volunteers read monthly </a:t>
            </a:r>
            <a:r>
              <a:rPr lang="en-US" sz="2600" dirty="0">
                <a:solidFill>
                  <a:srgbClr val="002060"/>
                </a:solidFill>
              </a:rPr>
              <a:t>to </a:t>
            </a:r>
            <a:r>
              <a:rPr lang="en-US" sz="2600" b="1" dirty="0" smtClean="0">
                <a:solidFill>
                  <a:srgbClr val="002060"/>
                </a:solidFill>
              </a:rPr>
              <a:t>1050</a:t>
            </a:r>
            <a:r>
              <a:rPr lang="en-US" sz="2600" dirty="0" smtClean="0">
                <a:solidFill>
                  <a:srgbClr val="002060"/>
                </a:solidFill>
              </a:rPr>
              <a:t> children in Pre-K classrooms</a:t>
            </a:r>
          </a:p>
          <a:p>
            <a:pPr>
              <a:buClr>
                <a:srgbClr val="4F81BD"/>
              </a:buClr>
            </a:pPr>
            <a:r>
              <a:rPr lang="en-US" sz="2600" b="1" i="1" dirty="0" smtClean="0">
                <a:solidFill>
                  <a:srgbClr val="FF0000"/>
                </a:solidFill>
              </a:rPr>
              <a:t>Ready </a:t>
            </a:r>
            <a:r>
              <a:rPr lang="en-US" sz="2600" b="1" i="1" dirty="0">
                <a:solidFill>
                  <a:srgbClr val="FF0000"/>
                </a:solidFill>
              </a:rPr>
              <a:t>Rosie</a:t>
            </a:r>
            <a:r>
              <a:rPr lang="en-US" sz="2600" b="1" i="1" dirty="0">
                <a:solidFill>
                  <a:srgbClr val="002060"/>
                </a:solidFill>
              </a:rPr>
              <a:t>:</a:t>
            </a:r>
            <a:r>
              <a:rPr lang="en-US" sz="2600" b="1" i="1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002060"/>
                </a:solidFill>
              </a:rPr>
              <a:t>partnering with </a:t>
            </a:r>
            <a:r>
              <a:rPr lang="en-US" sz="2600" b="1" dirty="0">
                <a:solidFill>
                  <a:srgbClr val="002060"/>
                </a:solidFill>
              </a:rPr>
              <a:t>nine</a:t>
            </a:r>
            <a:r>
              <a:rPr lang="en-US" sz="2600" dirty="0">
                <a:solidFill>
                  <a:srgbClr val="002060"/>
                </a:solidFill>
              </a:rPr>
              <a:t> school districts to </a:t>
            </a:r>
            <a:r>
              <a:rPr lang="en-US" sz="2600" dirty="0" smtClean="0">
                <a:solidFill>
                  <a:srgbClr val="002060"/>
                </a:solidFill>
              </a:rPr>
              <a:t>improve </a:t>
            </a:r>
            <a:r>
              <a:rPr lang="en-US" sz="2600" dirty="0">
                <a:solidFill>
                  <a:srgbClr val="002060"/>
                </a:solidFill>
              </a:rPr>
              <a:t>daily learning-based interactions of over </a:t>
            </a:r>
            <a:endParaRPr lang="en-US" sz="2600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4F81BD"/>
              </a:buClr>
              <a:buNone/>
            </a:pPr>
            <a:r>
              <a:rPr lang="en-US" sz="2600" b="1" dirty="0" smtClean="0">
                <a:solidFill>
                  <a:srgbClr val="002060"/>
                </a:solidFill>
              </a:rPr>
              <a:t>    1500 </a:t>
            </a:r>
            <a:r>
              <a:rPr lang="en-US" sz="2600" dirty="0">
                <a:solidFill>
                  <a:srgbClr val="002060"/>
                </a:solidFill>
              </a:rPr>
              <a:t>parents and children, birth to age 6 </a:t>
            </a:r>
          </a:p>
          <a:p>
            <a:pPr marL="0" indent="0">
              <a:buClr>
                <a:srgbClr val="4F81BD"/>
              </a:buClr>
              <a:buFont typeface="Wingdings 2"/>
              <a:buNone/>
            </a:pPr>
            <a:endParaRPr lang="en-US" sz="24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4F81BD"/>
              </a:buClr>
              <a:buFont typeface="Wingdings 2"/>
              <a:buNone/>
            </a:pPr>
            <a:endParaRPr lang="en-US" sz="24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4F81BD"/>
              </a:buClr>
              <a:buFont typeface="Wingdings 2"/>
              <a:buNone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cal_UW_4C_15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Sheilat\AppData\Local\Microsoft\Windows\Temporary Internet Files\Content.Outlook\TFOSU0V8\ReadySetRead_4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92872"/>
            <a:ext cx="1294862" cy="13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2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457201"/>
            <a:ext cx="8382000" cy="6858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/>
              </a:buClr>
              <a:buFont typeface="Wingdings 2"/>
              <a:buNone/>
            </a:pP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Key Tactics</a:t>
            </a: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endParaRPr lang="en-US" sz="14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800" b="1" i="1" dirty="0">
                <a:solidFill>
                  <a:srgbClr val="FF0000"/>
                </a:solidFill>
              </a:rPr>
              <a:t>Growing Readers</a:t>
            </a:r>
            <a:r>
              <a:rPr lang="en-US" sz="2800" dirty="0">
                <a:solidFill>
                  <a:srgbClr val="002060"/>
                </a:solidFill>
              </a:rPr>
              <a:t>: one-on-one coaching for staff in </a:t>
            </a:r>
            <a:r>
              <a:rPr lang="en-US" sz="2800" b="1" dirty="0">
                <a:solidFill>
                  <a:srgbClr val="002060"/>
                </a:solidFill>
              </a:rPr>
              <a:t>five </a:t>
            </a:r>
            <a:r>
              <a:rPr lang="en-US" sz="2800" dirty="0">
                <a:solidFill>
                  <a:srgbClr val="002060"/>
                </a:solidFill>
              </a:rPr>
              <a:t>child care centers serving </a:t>
            </a:r>
            <a:r>
              <a:rPr lang="en-US" sz="2800" b="1" dirty="0" smtClean="0">
                <a:solidFill>
                  <a:srgbClr val="002060"/>
                </a:solidFill>
              </a:rPr>
              <a:t>265 </a:t>
            </a:r>
            <a:r>
              <a:rPr lang="en-US" sz="2800" dirty="0" smtClean="0">
                <a:solidFill>
                  <a:srgbClr val="002060"/>
                </a:solidFill>
              </a:rPr>
              <a:t>Latino </a:t>
            </a:r>
            <a:r>
              <a:rPr lang="en-US" sz="2800" dirty="0">
                <a:solidFill>
                  <a:srgbClr val="002060"/>
                </a:solidFill>
              </a:rPr>
              <a:t>children to provide language and literacy-rich environment</a:t>
            </a:r>
          </a:p>
          <a:p>
            <a:r>
              <a:rPr lang="en-US" sz="2800" b="1" i="1" dirty="0" err="1">
                <a:solidFill>
                  <a:srgbClr val="FF0000"/>
                </a:solidFill>
              </a:rPr>
              <a:t>Abriendo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Puertas</a:t>
            </a:r>
            <a:r>
              <a:rPr lang="en-US" sz="2800" b="1" i="1" dirty="0">
                <a:solidFill>
                  <a:srgbClr val="002060"/>
                </a:solidFill>
              </a:rPr>
              <a:t>: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partner </a:t>
            </a:r>
            <a:r>
              <a:rPr lang="en-US" sz="2800" dirty="0">
                <a:solidFill>
                  <a:srgbClr val="002060"/>
                </a:solidFill>
              </a:rPr>
              <a:t>with Centro Hispano to </a:t>
            </a:r>
            <a:r>
              <a:rPr lang="en-US" sz="2800" dirty="0" smtClean="0">
                <a:solidFill>
                  <a:srgbClr val="002060"/>
                </a:solidFill>
              </a:rPr>
              <a:t>provide a 10- </a:t>
            </a:r>
            <a:r>
              <a:rPr lang="en-US" sz="2800" dirty="0">
                <a:solidFill>
                  <a:srgbClr val="002060"/>
                </a:solidFill>
              </a:rPr>
              <a:t>week </a:t>
            </a:r>
            <a:r>
              <a:rPr lang="en-US" sz="2800" dirty="0" smtClean="0">
                <a:solidFill>
                  <a:srgbClr val="002060"/>
                </a:solidFill>
              </a:rPr>
              <a:t>education program </a:t>
            </a:r>
            <a:r>
              <a:rPr lang="en-US" sz="2800" dirty="0">
                <a:solidFill>
                  <a:srgbClr val="002060"/>
                </a:solidFill>
              </a:rPr>
              <a:t>for </a:t>
            </a:r>
            <a:r>
              <a:rPr lang="en-US" sz="2800" b="1" dirty="0" smtClean="0">
                <a:solidFill>
                  <a:srgbClr val="002060"/>
                </a:solidFill>
              </a:rPr>
              <a:t>49 </a:t>
            </a:r>
            <a:r>
              <a:rPr lang="en-US" sz="2800" dirty="0" smtClean="0">
                <a:solidFill>
                  <a:srgbClr val="002060"/>
                </a:solidFill>
              </a:rPr>
              <a:t>parents to better support </a:t>
            </a:r>
            <a:r>
              <a:rPr lang="en-US" sz="2800" b="1" dirty="0" smtClean="0">
                <a:solidFill>
                  <a:srgbClr val="002060"/>
                </a:solidFill>
              </a:rPr>
              <a:t>101</a:t>
            </a:r>
            <a:r>
              <a:rPr lang="en-US" sz="2800" dirty="0" smtClean="0">
                <a:solidFill>
                  <a:srgbClr val="002060"/>
                </a:solidFill>
              </a:rPr>
              <a:t> children in early childhood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Reach Out and Read</a:t>
            </a:r>
            <a:r>
              <a:rPr lang="en-US" sz="2800" b="1" i="1" dirty="0" smtClean="0">
                <a:solidFill>
                  <a:srgbClr val="002060"/>
                </a:solidFill>
              </a:rPr>
              <a:t>: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partner with pediatricians to “prescribe” reading to parents and distribute new books at well-child visits to </a:t>
            </a:r>
            <a:r>
              <a:rPr lang="en-US" sz="2800" b="1" dirty="0" smtClean="0">
                <a:solidFill>
                  <a:srgbClr val="002060"/>
                </a:solidFill>
              </a:rPr>
              <a:t>10,050 children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4F81BD"/>
              </a:buClr>
              <a:buFont typeface="Wingdings 2"/>
              <a:buNone/>
            </a:pPr>
            <a:endParaRPr lang="en-US" sz="24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4F81BD"/>
              </a:buClr>
              <a:buFont typeface="Wingdings 2"/>
              <a:buNone/>
            </a:pPr>
            <a:endParaRPr lang="en-US" sz="24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4F81BD"/>
              </a:buClr>
              <a:buFont typeface="Wingdings 2"/>
              <a:buNone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cal_UW_4C_15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Sheilat\AppData\Local\Microsoft\Windows\Temporary Internet Files\Content.Outlook\TFOSU0V8\ReadySetRead_4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92872"/>
            <a:ext cx="1294862" cy="13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9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cal_UW_4C_150d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6938" y="381000"/>
            <a:ext cx="1752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4531" y="1752600"/>
            <a:ext cx="719293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In 2015 RSR directly benefitted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15,017 children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Birth to 3</a:t>
            </a:r>
            <a:r>
              <a:rPr lang="en-US" sz="4000" b="1" baseline="30000" dirty="0" smtClean="0">
                <a:solidFill>
                  <a:srgbClr val="002060"/>
                </a:solidFill>
              </a:rPr>
              <a:t>rd</a:t>
            </a:r>
            <a:r>
              <a:rPr lang="en-US" sz="4000" b="1" dirty="0" smtClean="0">
                <a:solidFill>
                  <a:srgbClr val="002060"/>
                </a:solidFill>
              </a:rPr>
              <a:t> Grade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(1/3 of those in this age group in Berks County)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Sheilat\AppData\Local\Microsoft\Windows\Temporary Internet Files\Content.Outlook\TFOSU0V8\ReadySetRead_4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92872"/>
            <a:ext cx="1294862" cy="13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3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5100"/>
            <a:ext cx="6400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620000" cy="4419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What Collective Impact is … and isn’t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United Way of Berks County context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Development of Collective Impact initiative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Ready. Set. READ! overview and progress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Lessons learned</a:t>
            </a:r>
          </a:p>
        </p:txBody>
      </p:sp>
      <p:pic>
        <p:nvPicPr>
          <p:cNvPr id="5" name="Picture 4" descr="Local_UW_4C_15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9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Lessons Learned: Challenges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Significant paradigm </a:t>
            </a:r>
            <a:r>
              <a:rPr lang="en-US" b="1" dirty="0">
                <a:solidFill>
                  <a:srgbClr val="002060"/>
                </a:solidFill>
              </a:rPr>
              <a:t>shift </a:t>
            </a:r>
            <a:r>
              <a:rPr lang="en-US" b="1" dirty="0" smtClean="0">
                <a:solidFill>
                  <a:srgbClr val="002060"/>
                </a:solidFill>
              </a:rPr>
              <a:t>in UW thinking and acting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2060"/>
                </a:solidFill>
              </a:rPr>
              <a:t>Long-term focus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2060"/>
                </a:solidFill>
              </a:rPr>
              <a:t>New partnerships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2060"/>
                </a:solidFill>
              </a:rPr>
              <a:t>Shared accountability and governance model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2060"/>
                </a:solidFill>
              </a:rPr>
              <a:t>Change in backbone organization’s operations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No </a:t>
            </a:r>
            <a:r>
              <a:rPr lang="en-US" sz="2800" b="1" dirty="0">
                <a:solidFill>
                  <a:srgbClr val="002060"/>
                </a:solidFill>
              </a:rPr>
              <a:t>true </a:t>
            </a:r>
            <a:r>
              <a:rPr lang="en-US" sz="2800" b="1" dirty="0" smtClean="0">
                <a:solidFill>
                  <a:srgbClr val="002060"/>
                </a:solidFill>
              </a:rPr>
              <a:t>precedent to follow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</a:rPr>
              <a:t>Learn from “experts” and others’ experiences, but application to local conditions is unique 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</a:rPr>
              <a:t>Taking calculated risks is the norm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</a:rPr>
              <a:t>Learning while doing; being flexible and adaptive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Picture 4" descr="Local_UW_4C_15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heilat\AppData\Local\Microsoft\Windows\Temporary Internet Files\Content.Outlook\TFOSU0V8\ReadySetRead_4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92872"/>
            <a:ext cx="1294862" cy="13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2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Lessons Learned: Challenges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Picture 4" descr="Local_UW_4C_15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heilat\AppData\Local\Microsoft\Windows\Temporary Internet Files\Content.Outlook\TFOSU0V8\ReadySetRead_4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92872"/>
            <a:ext cx="1294862" cy="13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676400"/>
            <a:ext cx="7924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Long term commitment creates unique challenges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Need to constantly review/revisit history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Expect and manage turnover, </a:t>
            </a:r>
            <a:r>
              <a:rPr lang="en-US" sz="2400" dirty="0" smtClean="0">
                <a:solidFill>
                  <a:srgbClr val="002060"/>
                </a:solidFill>
              </a:rPr>
              <a:t>internally/externally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2060"/>
                </a:solidFill>
              </a:rPr>
              <a:t>Maintain momentum and commitment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Collecting/managing data and </a:t>
            </a:r>
            <a:r>
              <a:rPr lang="en-US" sz="2800" b="1" dirty="0" smtClean="0">
                <a:solidFill>
                  <a:srgbClr val="002060"/>
                </a:solidFill>
              </a:rPr>
              <a:t>measuring progress </a:t>
            </a:r>
            <a:r>
              <a:rPr lang="en-US" sz="2800" b="1" dirty="0">
                <a:solidFill>
                  <a:srgbClr val="002060"/>
                </a:solidFill>
              </a:rPr>
              <a:t>is critical, yet </a:t>
            </a:r>
            <a:r>
              <a:rPr lang="en-US" sz="2800" b="1" dirty="0" smtClean="0">
                <a:solidFill>
                  <a:srgbClr val="002060"/>
                </a:solidFill>
              </a:rPr>
              <a:t>challenging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2060"/>
                </a:solidFill>
              </a:rPr>
              <a:t>Data sharing agreements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2060"/>
                </a:solidFill>
              </a:rPr>
              <a:t>Technology/human resources to support effort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2060"/>
                </a:solidFill>
              </a:rPr>
              <a:t>Rely on others to provide data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2060"/>
                </a:solidFill>
              </a:rPr>
              <a:t>Report it in meaningful ways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Lessons Learned: Benefits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7243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Community Engagement has been amazing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2060"/>
                </a:solidFill>
              </a:rPr>
              <a:t>Increased relationships and credibility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2060"/>
                </a:solidFill>
              </a:rPr>
              <a:t>Year-round, visible presence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Coordination </a:t>
            </a:r>
            <a:r>
              <a:rPr lang="en-US" sz="2800" b="1" dirty="0">
                <a:solidFill>
                  <a:srgbClr val="002060"/>
                </a:solidFill>
              </a:rPr>
              <a:t>and partnerships more critical than </a:t>
            </a:r>
            <a:r>
              <a:rPr lang="en-US" sz="2800" b="1" dirty="0" smtClean="0">
                <a:solidFill>
                  <a:srgbClr val="002060"/>
                </a:solidFill>
              </a:rPr>
              <a:t>funding (mostly)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Volunteer interest hasn’t waned; they value opportunity to be part of “something bigger” than themselves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sz="2400" b="1" dirty="0">
              <a:solidFill>
                <a:srgbClr val="002060"/>
              </a:solidFill>
            </a:endParaRPr>
          </a:p>
          <a:p>
            <a:endParaRPr lang="en-US" sz="4000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4" name="Picture 4" descr="Local_UW_4C_15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heilat\AppData\Local\Microsoft\Windows\Temporary Internet Files\Content.Outlook\TFOSU0V8\ReadySetRead_4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92872"/>
            <a:ext cx="1294862" cy="13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0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Lessons Learned: Benefits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Successfully leveraged Partner Agency relationships and funding</a:t>
            </a:r>
          </a:p>
          <a:p>
            <a:r>
              <a:rPr lang="en-US" b="1" dirty="0">
                <a:solidFill>
                  <a:srgbClr val="002060"/>
                </a:solidFill>
              </a:rPr>
              <a:t>The community “sees” United Way’s work in a tangible, easily understandable way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RSR has inspired others to pursue collective impact initiatives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 smtClean="0">
                <a:solidFill>
                  <a:srgbClr val="002060"/>
                </a:solidFill>
              </a:rPr>
              <a:t>Berks Teens Matter</a:t>
            </a:r>
            <a:r>
              <a:rPr lang="en-US" dirty="0" smtClean="0">
                <a:solidFill>
                  <a:srgbClr val="002060"/>
                </a:solidFill>
              </a:rPr>
              <a:t>, teen pregnancy prevention initiative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</a:rPr>
              <a:t>UW is </a:t>
            </a:r>
            <a:r>
              <a:rPr lang="en-US" smtClean="0">
                <a:solidFill>
                  <a:srgbClr val="002060"/>
                </a:solidFill>
              </a:rPr>
              <a:t>a key funder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4" name="Picture 4" descr="Local_UW_4C_15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heilat\AppData\Local\Microsoft\Windows\Temporary Internet Files\Content.Outlook\TFOSU0V8\ReadySetRead_4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92872"/>
            <a:ext cx="1294862" cy="13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4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We couldn’t be prouder 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724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4" name="Picture 4" descr="Local_UW_4C_15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heilat\AppData\Local\Microsoft\Windows\Temporary Internet Files\Content.Outlook\TFOSU0V8\ReadySetRead_4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92872"/>
            <a:ext cx="1294862" cy="13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59209"/>
            <a:ext cx="6724649" cy="448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Contact Info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724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Pat Giles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Executive Vice President, Chief Impact Officer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United Way of Berks County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610 685—4567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  <a:hlinkClick r:id="rId2"/>
              </a:rPr>
              <a:t>patgiles@uwberks.org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4" name="Picture 4" descr="Local_UW_4C_150d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heilat\AppData\Local\Microsoft\Windows\Temporary Internet Files\Content.Outlook\TFOSU0V8\ReadySetRead_4c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92872"/>
            <a:ext cx="1294862" cy="13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7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724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Thank you!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QUESTIONS?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4" name="Picture 4" descr="Local_UW_4C_15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heilat\AppData\Local\Microsoft\Windows\Temporary Internet Files\Content.Outlook\TFOSU0V8\ReadySetRead_4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92872"/>
            <a:ext cx="1294862" cy="13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5100"/>
            <a:ext cx="6400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</a:rPr>
              <a:t>Collective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1" dirty="0" smtClean="0">
                <a:solidFill>
                  <a:srgbClr val="002060"/>
                </a:solidFill>
              </a:rPr>
              <a:t>Collective Impact originally </a:t>
            </a:r>
            <a:r>
              <a:rPr lang="en-US" sz="2800" b="1" dirty="0" smtClean="0">
                <a:solidFill>
                  <a:srgbClr val="002060"/>
                </a:solidFill>
              </a:rPr>
              <a:t>defined by </a:t>
            </a:r>
            <a:r>
              <a:rPr lang="en-US" sz="2800" b="1" dirty="0" err="1" smtClean="0">
                <a:solidFill>
                  <a:srgbClr val="002060"/>
                </a:solidFill>
              </a:rPr>
              <a:t>Kania</a:t>
            </a:r>
            <a:r>
              <a:rPr lang="en-US" sz="2800" b="1" dirty="0" smtClean="0">
                <a:solidFill>
                  <a:srgbClr val="002060"/>
                </a:solidFill>
              </a:rPr>
              <a:t> and Kramer in </a:t>
            </a:r>
            <a:r>
              <a:rPr lang="en-US" sz="2800" b="1" i="1" dirty="0" smtClean="0">
                <a:solidFill>
                  <a:srgbClr val="002060"/>
                </a:solidFill>
              </a:rPr>
              <a:t>SSIR</a:t>
            </a:r>
            <a:r>
              <a:rPr lang="en-US" sz="2800" b="1" dirty="0" smtClean="0">
                <a:solidFill>
                  <a:srgbClr val="002060"/>
                </a:solidFill>
              </a:rPr>
              <a:t> article in 2011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A collaborative problem-solving </a:t>
            </a:r>
            <a:r>
              <a:rPr lang="en-US" sz="2800" u="sng" dirty="0" smtClean="0">
                <a:solidFill>
                  <a:srgbClr val="002060"/>
                </a:solidFill>
              </a:rPr>
              <a:t>process</a:t>
            </a:r>
            <a:r>
              <a:rPr lang="en-US" sz="2800" dirty="0" smtClean="0">
                <a:solidFill>
                  <a:srgbClr val="002060"/>
                </a:solidFill>
              </a:rPr>
              <a:t> with the following five conditions: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Common Agenda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Shared Measurement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Mutually Reinforcing Activities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Continuous Communications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Backbone Support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Not just another term for </a:t>
            </a:r>
            <a:r>
              <a:rPr lang="en-US" sz="2800" i="1" dirty="0" smtClean="0">
                <a:solidFill>
                  <a:srgbClr val="002060"/>
                </a:solidFill>
              </a:rPr>
              <a:t>Community Impact</a:t>
            </a:r>
            <a:endParaRPr lang="en-US" sz="2800" i="1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4" descr="Local_UW_4C_15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4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5100"/>
            <a:ext cx="6400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</a:rPr>
              <a:t>UW of Berks County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8768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Annual Campaign: </a:t>
            </a:r>
            <a:r>
              <a:rPr lang="en-US" dirty="0" smtClean="0">
                <a:solidFill>
                  <a:srgbClr val="002060"/>
                </a:solidFill>
              </a:rPr>
              <a:t>$10 Million; continued success and growth; 146 Tocqueville members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Traditional Partner Agency/funding model:</a:t>
            </a:r>
            <a:r>
              <a:rPr lang="en-US" dirty="0" smtClean="0">
                <a:solidFill>
                  <a:srgbClr val="002060"/>
                </a:solidFill>
              </a:rPr>
              <a:t> issue-focused; funding invested in High Priority/High Performing programs; limited donor designations; significant RUM %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Reading: </a:t>
            </a:r>
            <a:r>
              <a:rPr lang="en-US" dirty="0" smtClean="0">
                <a:solidFill>
                  <a:srgbClr val="002060"/>
                </a:solidFill>
              </a:rPr>
              <a:t>“poorest” city in US in 2011; Latino majority; high teen pregnancy; city in financial distress, etc.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5" name="Picture 4" descr="Local_UW_4C_15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4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100" y="149225"/>
            <a:ext cx="6870700" cy="1066800"/>
          </a:xfrm>
        </p:spPr>
        <p:txBody>
          <a:bodyPr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Community </a:t>
            </a:r>
            <a:r>
              <a:rPr lang="en-US" sz="3200" b="1" dirty="0">
                <a:solidFill>
                  <a:srgbClr val="FF0000"/>
                </a:solidFill>
              </a:rPr>
              <a:t>Impact </a:t>
            </a:r>
            <a:r>
              <a:rPr lang="en-US" sz="3200" b="1" dirty="0" smtClean="0">
                <a:solidFill>
                  <a:srgbClr val="FF0000"/>
                </a:solidFill>
              </a:rPr>
              <a:t>Model 1.0:</a:t>
            </a: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“Impact Investor”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2492378" y="2738079"/>
            <a:ext cx="220663" cy="966788"/>
            <a:chOff x="1810" y="2277"/>
            <a:chExt cx="139" cy="609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1810" y="2277"/>
              <a:ext cx="1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25000"/>
                </a:spcBef>
              </a:pPr>
              <a:r>
                <a:rPr lang="en-US" sz="2000" b="1" i="1" dirty="0">
                  <a:solidFill>
                    <a:srgbClr val="002060"/>
                  </a:solidFill>
                  <a:latin typeface="Calibri" pitchFamily="34" charset="0"/>
                </a:rPr>
                <a:t>to</a:t>
              </a:r>
              <a:endParaRPr lang="en-US" sz="20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 rot="1592996">
              <a:off x="1864" y="2638"/>
              <a:ext cx="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25000"/>
                </a:spcBef>
              </a:pPr>
              <a:endParaRPr lang="en-US" sz="3200" dirty="0">
                <a:solidFill>
                  <a:srgbClr val="AFB1D4"/>
                </a:solidFill>
                <a:latin typeface="Calibri" pitchFamily="34" charset="0"/>
                <a:sym typeface="Monotype Sorts" pitchFamily="2" charset="2"/>
              </a:endParaRPr>
            </a:p>
          </p:txBody>
        </p:sp>
      </p:grp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147787" y="1965324"/>
            <a:ext cx="2203450" cy="1830388"/>
            <a:chOff x="52" y="1536"/>
            <a:chExt cx="1672" cy="1153"/>
          </a:xfrm>
        </p:grpSpPr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52" y="1536"/>
              <a:ext cx="1672" cy="1153"/>
            </a:xfrm>
            <a:prstGeom prst="rect">
              <a:avLst/>
            </a:prstGeom>
            <a:solidFill>
              <a:srgbClr val="AFB1D4"/>
            </a:solidFill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5000"/>
                </a:spcBef>
              </a:pPr>
              <a:endParaRPr lang="en-US" sz="16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144" y="1873"/>
              <a:ext cx="1481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2060"/>
                  </a:solidFill>
                  <a:latin typeface="Calibri" pitchFamily="34" charset="0"/>
                </a:rPr>
                <a:t>Mobilizing communities</a:t>
              </a:r>
              <a:endParaRPr lang="en-US" sz="16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6290261" y="2785777"/>
            <a:ext cx="446088" cy="830263"/>
            <a:chOff x="3984" y="2354"/>
            <a:chExt cx="281" cy="523"/>
          </a:xfrm>
        </p:grpSpPr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3984" y="2354"/>
              <a:ext cx="28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5000"/>
                </a:spcBef>
              </a:pPr>
              <a:r>
                <a:rPr lang="en-US" sz="2000" b="1" i="1" dirty="0">
                  <a:solidFill>
                    <a:srgbClr val="002060"/>
                  </a:solidFill>
                  <a:latin typeface="Calibri" pitchFamily="34" charset="0"/>
                </a:rPr>
                <a:t>that</a:t>
              </a:r>
              <a:endParaRPr lang="en-US" sz="20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 rot="20580000">
              <a:off x="4150" y="2623"/>
              <a:ext cx="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25000"/>
                </a:spcBef>
              </a:pPr>
              <a:endParaRPr lang="en-US" sz="3200" dirty="0">
                <a:solidFill>
                  <a:srgbClr val="AFB1D4"/>
                </a:solidFill>
                <a:latin typeface="Calibri" pitchFamily="34" charset="0"/>
                <a:sym typeface="Monotype Sorts" pitchFamily="2" charset="2"/>
              </a:endParaRPr>
            </a:p>
          </p:txBody>
        </p:sp>
      </p:grp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76463" y="4156409"/>
            <a:ext cx="2819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i="1" dirty="0">
                <a:solidFill>
                  <a:srgbClr val="002060"/>
                </a:solidFill>
                <a:latin typeface="Calibri" pitchFamily="34" charset="0"/>
              </a:rPr>
              <a:t>F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inancial </a:t>
            </a:r>
            <a:r>
              <a:rPr lang="en-US" b="1" i="1" dirty="0">
                <a:solidFill>
                  <a:srgbClr val="002060"/>
                </a:solidFill>
                <a:latin typeface="Calibri" pitchFamily="34" charset="0"/>
              </a:rPr>
              <a:t>resources </a:t>
            </a:r>
            <a:endParaRPr lang="en-US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Calibri" pitchFamily="34" charset="0"/>
              </a:rPr>
              <a:t>of 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community, businesses and employees</a:t>
            </a:r>
            <a:endParaRPr lang="en-US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2899610" y="1992604"/>
            <a:ext cx="3352800" cy="1830387"/>
            <a:chOff x="2016" y="2469"/>
            <a:chExt cx="1672" cy="1153"/>
          </a:xfrm>
        </p:grpSpPr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2016" y="2469"/>
              <a:ext cx="1672" cy="1153"/>
            </a:xfrm>
            <a:prstGeom prst="rect">
              <a:avLst/>
            </a:prstGeom>
            <a:solidFill>
              <a:srgbClr val="C8C9E2"/>
            </a:solidFill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5000"/>
                </a:spcBef>
              </a:pPr>
              <a:endParaRPr lang="en-US" sz="16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7197" name="Rectangle 29"/>
            <p:cNvSpPr>
              <a:spLocks noChangeArrowheads="1"/>
            </p:cNvSpPr>
            <p:nvPr/>
          </p:nvSpPr>
          <p:spPr bwMode="auto">
            <a:xfrm>
              <a:off x="2064" y="2544"/>
              <a:ext cx="1540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2600" b="1" dirty="0" smtClean="0">
                  <a:solidFill>
                    <a:srgbClr val="002060"/>
                  </a:solidFill>
                  <a:latin typeface="Calibri" pitchFamily="34" charset="0"/>
                </a:rPr>
                <a:t>fund and sustain services </a:t>
              </a:r>
              <a:r>
                <a:rPr lang="en-US" sz="2600" b="1" dirty="0">
                  <a:solidFill>
                    <a:srgbClr val="002060"/>
                  </a:solidFill>
                  <a:latin typeface="Calibri" pitchFamily="34" charset="0"/>
                </a:rPr>
                <a:t>for individuals and </a:t>
              </a:r>
              <a:r>
                <a:rPr lang="en-US" sz="2600" b="1" dirty="0" smtClean="0">
                  <a:solidFill>
                    <a:srgbClr val="002060"/>
                  </a:solidFill>
                  <a:latin typeface="Calibri" pitchFamily="34" charset="0"/>
                </a:rPr>
                <a:t>families</a:t>
              </a:r>
              <a:endParaRPr lang="en-US" sz="16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grpSp>
        <p:nvGrpSpPr>
          <p:cNvPr id="7203" name="Group 35"/>
          <p:cNvGrpSpPr>
            <a:grpSpLocks/>
          </p:cNvGrpSpPr>
          <p:nvPr/>
        </p:nvGrpSpPr>
        <p:grpSpPr bwMode="auto">
          <a:xfrm>
            <a:off x="6800038" y="1981993"/>
            <a:ext cx="2222500" cy="1830387"/>
            <a:chOff x="4048" y="1779"/>
            <a:chExt cx="1672" cy="1153"/>
          </a:xfrm>
        </p:grpSpPr>
        <p:sp>
          <p:nvSpPr>
            <p:cNvPr id="7204" name="Rectangle 36"/>
            <p:cNvSpPr>
              <a:spLocks noChangeArrowheads="1"/>
            </p:cNvSpPr>
            <p:nvPr/>
          </p:nvSpPr>
          <p:spPr bwMode="auto">
            <a:xfrm>
              <a:off x="4048" y="1779"/>
              <a:ext cx="1672" cy="1153"/>
            </a:xfrm>
            <a:prstGeom prst="rect">
              <a:avLst/>
            </a:prstGeom>
            <a:solidFill>
              <a:srgbClr val="AFB1D4"/>
            </a:solidFill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5000"/>
                </a:spcBef>
              </a:pPr>
              <a:endParaRPr lang="en-US" sz="16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7205" name="Rectangle 37"/>
            <p:cNvSpPr>
              <a:spLocks noChangeArrowheads="1"/>
            </p:cNvSpPr>
            <p:nvPr/>
          </p:nvSpPr>
          <p:spPr bwMode="auto">
            <a:xfrm>
              <a:off x="4140" y="1985"/>
              <a:ext cx="1481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2060"/>
                  </a:solidFill>
                  <a:latin typeface="Calibri" pitchFamily="34" charset="0"/>
                </a:rPr>
                <a:t>improve </a:t>
              </a:r>
              <a:r>
                <a:rPr lang="en-US" sz="2600" b="1" dirty="0" smtClean="0">
                  <a:solidFill>
                    <a:srgbClr val="002060"/>
                  </a:solidFill>
                  <a:latin typeface="Calibri" pitchFamily="34" charset="0"/>
                </a:rPr>
                <a:t>lives of program clients</a:t>
              </a:r>
              <a:endParaRPr lang="en-US" sz="16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sp>
        <p:nvSpPr>
          <p:cNvPr id="38" name="Slide Number Placeholder 3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FAB70DD-296A-457E-BB85-184D019C1A5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7207" name="Picture 4" descr="Local_UW_4C_150d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8708-D3D5-4673-B7C6-3AEF4700AF1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73524" y="4031773"/>
            <a:ext cx="22935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Focus Areas: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02060"/>
                </a:solidFill>
              </a:rPr>
              <a:t>Education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02060"/>
                </a:solidFill>
              </a:rPr>
              <a:t>Income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02060"/>
                </a:solidFill>
              </a:rPr>
              <a:t>Health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02060"/>
                </a:solidFill>
              </a:rPr>
              <a:t>Safety Net Services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7632" y="4128700"/>
            <a:ext cx="1812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Investments in 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High Priority &amp; 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High Performing 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Programs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72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100" y="-102205"/>
            <a:ext cx="6870700" cy="1569660"/>
          </a:xfrm>
        </p:spPr>
        <p:txBody>
          <a:bodyPr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Community Impact </a:t>
            </a:r>
            <a:r>
              <a:rPr lang="en-US" sz="3200" b="1" dirty="0" smtClean="0">
                <a:solidFill>
                  <a:srgbClr val="FF0000"/>
                </a:solidFill>
              </a:rPr>
              <a:t>Model 2.0:</a:t>
            </a: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“Impact Investor” AND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“Community Solutions Leader”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2468559" y="3581400"/>
            <a:ext cx="244475" cy="971550"/>
            <a:chOff x="1795" y="2277"/>
            <a:chExt cx="154" cy="612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1795" y="2277"/>
              <a:ext cx="15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25000"/>
                </a:spcBef>
              </a:pPr>
              <a:r>
                <a:rPr lang="en-US" sz="2200" b="1" i="1" dirty="0">
                  <a:solidFill>
                    <a:srgbClr val="002060"/>
                  </a:solidFill>
                  <a:latin typeface="Calibri" pitchFamily="34" charset="0"/>
                </a:rPr>
                <a:t>to</a:t>
              </a:r>
              <a:endParaRPr lang="en-US" sz="22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 rot="1592996">
              <a:off x="1864" y="2635"/>
              <a:ext cx="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25000"/>
                </a:spcBef>
              </a:pPr>
              <a:endParaRPr lang="en-US" sz="3200" dirty="0">
                <a:solidFill>
                  <a:srgbClr val="AFB1D4"/>
                </a:solidFill>
                <a:latin typeface="Calibri" pitchFamily="34" charset="0"/>
                <a:sym typeface="Monotype Sorts" pitchFamily="2" charset="2"/>
              </a:endParaRPr>
            </a:p>
          </p:txBody>
        </p:sp>
      </p:grp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152400" y="2743200"/>
            <a:ext cx="2203450" cy="1830388"/>
            <a:chOff x="52" y="1536"/>
            <a:chExt cx="1672" cy="1153"/>
          </a:xfrm>
        </p:grpSpPr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52" y="1536"/>
              <a:ext cx="1672" cy="1153"/>
            </a:xfrm>
            <a:prstGeom prst="rect">
              <a:avLst/>
            </a:prstGeom>
            <a:solidFill>
              <a:srgbClr val="AFB1D4"/>
            </a:solidFill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5000"/>
                </a:spcBef>
              </a:pPr>
              <a:endParaRPr lang="en-US" sz="16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144" y="1873"/>
              <a:ext cx="1481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2060"/>
                  </a:solidFill>
                  <a:latin typeface="Calibri" pitchFamily="34" charset="0"/>
                </a:rPr>
                <a:t>Mobilizing communities</a:t>
              </a:r>
              <a:endParaRPr lang="en-US" sz="16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6213475" y="3571875"/>
            <a:ext cx="493713" cy="995363"/>
            <a:chOff x="3914" y="2250"/>
            <a:chExt cx="311" cy="627"/>
          </a:xfrm>
        </p:grpSpPr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3914" y="2250"/>
              <a:ext cx="31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5000"/>
                </a:spcBef>
              </a:pPr>
              <a:r>
                <a:rPr lang="en-US" sz="2200" b="1" i="1" dirty="0">
                  <a:solidFill>
                    <a:srgbClr val="002060"/>
                  </a:solidFill>
                  <a:latin typeface="Calibri" pitchFamily="34" charset="0"/>
                </a:rPr>
                <a:t>that</a:t>
              </a:r>
              <a:endParaRPr lang="en-US" sz="22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 rot="20580000">
              <a:off x="4150" y="2623"/>
              <a:ext cx="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25000"/>
                </a:spcBef>
              </a:pPr>
              <a:endParaRPr lang="en-US" sz="3200" dirty="0">
                <a:solidFill>
                  <a:srgbClr val="AFB1D4"/>
                </a:solidFill>
                <a:latin typeface="Calibri" pitchFamily="34" charset="0"/>
                <a:sym typeface="Monotype Sorts" pitchFamily="2" charset="2"/>
              </a:endParaRPr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-46609" y="1534391"/>
            <a:ext cx="3124200" cy="1743075"/>
            <a:chOff x="144" y="960"/>
            <a:chExt cx="1968" cy="1098"/>
          </a:xfrm>
        </p:grpSpPr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144" y="960"/>
              <a:ext cx="19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000" b="1" i="1" dirty="0">
                <a:latin typeface="Calibri" pitchFamily="34" charset="0"/>
              </a:endParaRPr>
            </a:p>
          </p:txBody>
        </p:sp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 flipV="1">
              <a:off x="1734" y="1866"/>
              <a:ext cx="192" cy="19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255588" y="4046539"/>
            <a:ext cx="2819400" cy="1304926"/>
            <a:chOff x="161" y="2549"/>
            <a:chExt cx="1776" cy="822"/>
          </a:xfrm>
        </p:grpSpPr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161" y="3119"/>
              <a:ext cx="17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000" b="1" i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1561" y="2549"/>
              <a:ext cx="192" cy="19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7189" name="Group 21"/>
          <p:cNvGrpSpPr>
            <a:grpSpLocks/>
          </p:cNvGrpSpPr>
          <p:nvPr/>
        </p:nvGrpSpPr>
        <p:grpSpPr bwMode="auto">
          <a:xfrm>
            <a:off x="6437314" y="3016247"/>
            <a:ext cx="2706688" cy="2319338"/>
            <a:chOff x="4055" y="1900"/>
            <a:chExt cx="1705" cy="1461"/>
          </a:xfrm>
        </p:grpSpPr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4320" y="3111"/>
              <a:ext cx="14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i="1" dirty="0">
                  <a:solidFill>
                    <a:srgbClr val="002060"/>
                  </a:solidFill>
                  <a:latin typeface="Calibri" pitchFamily="34" charset="0"/>
                </a:rPr>
                <a:t>of program clients</a:t>
              </a:r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>
              <a:off x="4055" y="1900"/>
              <a:ext cx="192" cy="19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7192" name="Group 24"/>
          <p:cNvGrpSpPr>
            <a:grpSpLocks/>
          </p:cNvGrpSpPr>
          <p:nvPr/>
        </p:nvGrpSpPr>
        <p:grpSpPr bwMode="auto">
          <a:xfrm>
            <a:off x="6457950" y="1912938"/>
            <a:ext cx="2381250" cy="2578099"/>
            <a:chOff x="4068" y="1205"/>
            <a:chExt cx="1500" cy="1624"/>
          </a:xfrm>
        </p:grpSpPr>
        <p:sp>
          <p:nvSpPr>
            <p:cNvPr id="7193" name="Text Box 25"/>
            <p:cNvSpPr txBox="1">
              <a:spLocks noChangeArrowheads="1"/>
            </p:cNvSpPr>
            <p:nvPr/>
          </p:nvSpPr>
          <p:spPr bwMode="auto">
            <a:xfrm>
              <a:off x="4416" y="1205"/>
              <a:ext cx="115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000" b="1" i="1" dirty="0">
                  <a:solidFill>
                    <a:srgbClr val="002060"/>
                  </a:solidFill>
                  <a:latin typeface="Calibri" pitchFamily="34" charset="0"/>
                </a:rPr>
                <a:t>of community populations</a:t>
              </a:r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 flipV="1">
              <a:off x="4068" y="2637"/>
              <a:ext cx="192" cy="19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2971800" y="3919538"/>
            <a:ext cx="3352800" cy="1830387"/>
            <a:chOff x="2016" y="2469"/>
            <a:chExt cx="1672" cy="1153"/>
          </a:xfrm>
        </p:grpSpPr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2016" y="2469"/>
              <a:ext cx="1672" cy="1153"/>
            </a:xfrm>
            <a:prstGeom prst="rect">
              <a:avLst/>
            </a:prstGeom>
            <a:solidFill>
              <a:srgbClr val="C8C9E2"/>
            </a:solidFill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5000"/>
                </a:spcBef>
              </a:pPr>
              <a:endParaRPr lang="en-US" sz="16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7197" name="Rectangle 29"/>
            <p:cNvSpPr>
              <a:spLocks noChangeArrowheads="1"/>
            </p:cNvSpPr>
            <p:nvPr/>
          </p:nvSpPr>
          <p:spPr bwMode="auto">
            <a:xfrm>
              <a:off x="2064" y="2544"/>
              <a:ext cx="1586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2060"/>
                  </a:solidFill>
                  <a:latin typeface="Calibri" pitchFamily="34" charset="0"/>
                </a:rPr>
                <a:t>f</a:t>
              </a:r>
              <a:r>
                <a:rPr lang="en-US" sz="2600" b="1" dirty="0" smtClean="0">
                  <a:solidFill>
                    <a:srgbClr val="002060"/>
                  </a:solidFill>
                  <a:latin typeface="Calibri" pitchFamily="34" charset="0"/>
                </a:rPr>
                <a:t>und and sustain services </a:t>
              </a:r>
              <a:r>
                <a:rPr lang="en-US" sz="2600" b="1" dirty="0">
                  <a:solidFill>
                    <a:srgbClr val="002060"/>
                  </a:solidFill>
                  <a:latin typeface="Calibri" pitchFamily="34" charset="0"/>
                </a:rPr>
                <a:t>for </a:t>
              </a:r>
              <a:r>
                <a:rPr lang="en-US" sz="2600" b="1" dirty="0" smtClean="0">
                  <a:solidFill>
                    <a:srgbClr val="002060"/>
                  </a:solidFill>
                  <a:latin typeface="Calibri" pitchFamily="34" charset="0"/>
                </a:rPr>
                <a:t>individuals </a:t>
              </a:r>
              <a:r>
                <a:rPr lang="en-US" sz="2600" b="1" dirty="0">
                  <a:solidFill>
                    <a:srgbClr val="002060"/>
                  </a:solidFill>
                  <a:latin typeface="Calibri" pitchFamily="34" charset="0"/>
                </a:rPr>
                <a:t>and </a:t>
              </a:r>
              <a:r>
                <a:rPr lang="en-US" sz="2600" b="1" dirty="0" smtClean="0">
                  <a:solidFill>
                    <a:srgbClr val="002060"/>
                  </a:solidFill>
                  <a:latin typeface="Calibri" pitchFamily="34" charset="0"/>
                </a:rPr>
                <a:t>families (all focus areas) </a:t>
              </a:r>
              <a:endParaRPr lang="en-US" sz="16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grpSp>
        <p:nvGrpSpPr>
          <p:cNvPr id="7200" name="Group 32"/>
          <p:cNvGrpSpPr>
            <a:grpSpLocks/>
          </p:cNvGrpSpPr>
          <p:nvPr/>
        </p:nvGrpSpPr>
        <p:grpSpPr bwMode="auto">
          <a:xfrm>
            <a:off x="2958811" y="1676400"/>
            <a:ext cx="3365789" cy="1830388"/>
            <a:chOff x="2015" y="1076"/>
            <a:chExt cx="1672" cy="1153"/>
          </a:xfrm>
        </p:grpSpPr>
        <p:sp>
          <p:nvSpPr>
            <p:cNvPr id="7201" name="Rectangle 33"/>
            <p:cNvSpPr>
              <a:spLocks noChangeArrowheads="1"/>
            </p:cNvSpPr>
            <p:nvPr/>
          </p:nvSpPr>
          <p:spPr bwMode="auto">
            <a:xfrm>
              <a:off x="2015" y="1076"/>
              <a:ext cx="1672" cy="1153"/>
            </a:xfrm>
            <a:prstGeom prst="rect">
              <a:avLst/>
            </a:prstGeom>
            <a:solidFill>
              <a:srgbClr val="AFB1D4"/>
            </a:solidFill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5000"/>
                </a:spcBef>
              </a:pPr>
              <a:endParaRPr lang="en-US" sz="16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7202" name="Rectangle 34"/>
            <p:cNvSpPr>
              <a:spLocks noChangeArrowheads="1"/>
            </p:cNvSpPr>
            <p:nvPr/>
          </p:nvSpPr>
          <p:spPr bwMode="auto">
            <a:xfrm>
              <a:off x="2064" y="1104"/>
              <a:ext cx="154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2060"/>
                  </a:solidFill>
                  <a:latin typeface="Calibri" pitchFamily="34" charset="0"/>
                </a:rPr>
                <a:t>create lasting changes in community conditions in critical </a:t>
              </a:r>
              <a:r>
                <a:rPr lang="en-US" sz="2600" b="1" dirty="0" smtClean="0">
                  <a:solidFill>
                    <a:srgbClr val="002060"/>
                  </a:solidFill>
                  <a:latin typeface="Calibri" pitchFamily="34" charset="0"/>
                </a:rPr>
                <a:t>issue (one focus area)</a:t>
              </a:r>
              <a:endParaRPr lang="en-US" sz="16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grpSp>
        <p:nvGrpSpPr>
          <p:cNvPr id="7203" name="Group 35"/>
          <p:cNvGrpSpPr>
            <a:grpSpLocks/>
          </p:cNvGrpSpPr>
          <p:nvPr/>
        </p:nvGrpSpPr>
        <p:grpSpPr bwMode="auto">
          <a:xfrm>
            <a:off x="6858000" y="2824163"/>
            <a:ext cx="2222500" cy="1830387"/>
            <a:chOff x="4048" y="1779"/>
            <a:chExt cx="1672" cy="1153"/>
          </a:xfrm>
        </p:grpSpPr>
        <p:sp>
          <p:nvSpPr>
            <p:cNvPr id="7204" name="Rectangle 36"/>
            <p:cNvSpPr>
              <a:spLocks noChangeArrowheads="1"/>
            </p:cNvSpPr>
            <p:nvPr/>
          </p:nvSpPr>
          <p:spPr bwMode="auto">
            <a:xfrm>
              <a:off x="4048" y="1779"/>
              <a:ext cx="1672" cy="1153"/>
            </a:xfrm>
            <a:prstGeom prst="rect">
              <a:avLst/>
            </a:prstGeom>
            <a:solidFill>
              <a:srgbClr val="AFB1D4"/>
            </a:solidFill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5000"/>
                </a:spcBef>
              </a:pPr>
              <a:endParaRPr lang="en-US" sz="16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7205" name="Rectangle 37"/>
            <p:cNvSpPr>
              <a:spLocks noChangeArrowheads="1"/>
            </p:cNvSpPr>
            <p:nvPr/>
          </p:nvSpPr>
          <p:spPr bwMode="auto">
            <a:xfrm>
              <a:off x="4140" y="2207"/>
              <a:ext cx="14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2060"/>
                  </a:solidFill>
                  <a:latin typeface="Calibri" pitchFamily="34" charset="0"/>
                </a:rPr>
                <a:t>improve lives</a:t>
              </a:r>
              <a:endParaRPr lang="en-US" sz="16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sp>
        <p:nvSpPr>
          <p:cNvPr id="38" name="Slide Number Placeholder 3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FAB70DD-296A-457E-BB85-184D019C1A5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7207" name="Picture 4" descr="Local_UW_4C_150d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8708-D3D5-4673-B7C6-3AEF4700AF1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152400" y="4671291"/>
            <a:ext cx="2819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i="1" dirty="0">
                <a:solidFill>
                  <a:srgbClr val="002060"/>
                </a:solidFill>
                <a:latin typeface="Calibri" pitchFamily="34" charset="0"/>
              </a:rPr>
              <a:t>F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inancial </a:t>
            </a:r>
            <a:r>
              <a:rPr lang="en-US" b="1" i="1" dirty="0">
                <a:solidFill>
                  <a:srgbClr val="002060"/>
                </a:solidFill>
                <a:latin typeface="Calibri" pitchFamily="34" charset="0"/>
              </a:rPr>
              <a:t>resources </a:t>
            </a:r>
            <a:endParaRPr lang="en-US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Calibri" pitchFamily="34" charset="0"/>
              </a:rPr>
              <a:t>of 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community, businesses and employees</a:t>
            </a:r>
            <a:endParaRPr lang="en-US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131907" y="1585119"/>
            <a:ext cx="2826904" cy="1006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2060"/>
                </a:solidFill>
              </a:rPr>
              <a:t>P</a:t>
            </a:r>
            <a:r>
              <a:rPr lang="en-US" sz="2000" b="1" i="1" dirty="0" smtClean="0">
                <a:solidFill>
                  <a:srgbClr val="002060"/>
                </a:solidFill>
              </a:rPr>
              <a:t>eople</a:t>
            </a:r>
            <a:r>
              <a:rPr lang="en-US" sz="2000" b="1" i="1" dirty="0">
                <a:solidFill>
                  <a:srgbClr val="002060"/>
                </a:solidFill>
              </a:rPr>
              <a:t>, time, talent, relationships, expertise, technology, </a:t>
            </a:r>
            <a:r>
              <a:rPr lang="en-US" sz="2000" b="1" i="1" dirty="0" smtClean="0">
                <a:solidFill>
                  <a:srgbClr val="002060"/>
                </a:solidFill>
              </a:rPr>
              <a:t>etc</a:t>
            </a:r>
            <a:r>
              <a:rPr lang="en-US" sz="2000" b="1" i="1" dirty="0">
                <a:solidFill>
                  <a:prstClr val="black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73823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rgbClr val="FF0000"/>
                </a:solidFill>
              </a:rPr>
              <a:t>Critical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39624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2060"/>
                </a:solidFill>
              </a:rPr>
              <a:t>Can we bring the entire community together to address a critical issue</a:t>
            </a:r>
            <a:r>
              <a:rPr lang="en-US" sz="3000" b="1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lnSpc>
                <a:spcPct val="90000"/>
              </a:lnSpc>
              <a:buNone/>
            </a:pPr>
            <a:endParaRPr lang="en-US" sz="3000" b="1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000" b="1" dirty="0" smtClean="0">
                <a:solidFill>
                  <a:srgbClr val="002060"/>
                </a:solidFill>
              </a:rPr>
              <a:t>Can we organizationally commit to working to achieve a very long-term community goal?</a:t>
            </a:r>
          </a:p>
          <a:p>
            <a:pPr marL="0" indent="0">
              <a:lnSpc>
                <a:spcPct val="90000"/>
              </a:lnSpc>
              <a:buNone/>
            </a:pPr>
            <a:endParaRPr lang="en-US" sz="3000" b="1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000" b="1" dirty="0" smtClean="0">
                <a:solidFill>
                  <a:srgbClr val="002060"/>
                </a:solidFill>
              </a:rPr>
              <a:t>Are we willing to invest the organizational resources needed to be successful?</a:t>
            </a:r>
          </a:p>
          <a:p>
            <a:pPr marL="0" indent="0">
              <a:lnSpc>
                <a:spcPct val="90000"/>
              </a:lnSpc>
              <a:buNone/>
            </a:pPr>
            <a:endParaRPr lang="en-US" sz="30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30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3000" b="1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30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3000" dirty="0" smtClean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6388B-4078-4864-B8EE-9A9846D69F4A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4" descr="Local_UW_4C_150d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81000"/>
            <a:ext cx="1752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17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858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39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8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8000" b="1" dirty="0" smtClean="0">
                <a:solidFill>
                  <a:srgbClr val="FF0000"/>
                </a:solidFill>
              </a:rPr>
              <a:t>But What’s the </a:t>
            </a:r>
            <a:br>
              <a:rPr lang="en-US" sz="8000" b="1" dirty="0" smtClean="0">
                <a:solidFill>
                  <a:srgbClr val="FF0000"/>
                </a:solidFill>
              </a:rPr>
            </a:br>
            <a:r>
              <a:rPr lang="en-US" sz="8000" b="1" dirty="0" smtClean="0">
                <a:solidFill>
                  <a:srgbClr val="FF0000"/>
                </a:solidFill>
              </a:rPr>
              <a:t>“Right” Community Issue?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Local_UW_4C_150d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381000"/>
            <a:ext cx="1752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06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57EA1-3A14-4F0C-9CFF-B0B09D874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Community Engagement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15619"/>
            <a:ext cx="8610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Survey and Community Conversations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Nearly 1,600 people participated in Community Survey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Held 23 Community Conversations, listening to 275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participants </a:t>
            </a:r>
          </a:p>
          <a:p>
            <a:pPr lvl="1"/>
            <a:endParaRPr 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Interviewed 65 Key Informants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representatives from educational community, business and community leaders, nonprofits, faith-based organizations and community coalitions</a:t>
            </a:r>
          </a:p>
          <a:p>
            <a:endParaRPr 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 national research &amp; best practices</a:t>
            </a:r>
          </a:p>
          <a:p>
            <a:endParaRPr 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Collected and analyzed local data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Local_UW_4C_150d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5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1130</Words>
  <Application>Microsoft Office PowerPoint</Application>
  <PresentationFormat>On-screen Show (4:3)</PresentationFormat>
  <Paragraphs>243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Overview</vt:lpstr>
      <vt:lpstr>Collective Impact</vt:lpstr>
      <vt:lpstr>UW of Berks County Context</vt:lpstr>
      <vt:lpstr>Community Impact Model 1.0: “Impact Investor”</vt:lpstr>
      <vt:lpstr>Community Impact Model 2.0: “Impact Investor” AND  “Community Solutions Leader”</vt:lpstr>
      <vt:lpstr>Critical Questions</vt:lpstr>
      <vt:lpstr>PowerPoint Presentation</vt:lpstr>
      <vt:lpstr>Community Engagement</vt:lpstr>
      <vt:lpstr> Target Issue: Early Grade  Reading Success  Berks County Statistics Based on 2011 3rd Grade PSSA Scores</vt:lpstr>
      <vt:lpstr>PowerPoint Presentation</vt:lpstr>
      <vt:lpstr>Shared Leadership</vt:lpstr>
      <vt:lpstr>United Way’s Role</vt:lpstr>
      <vt:lpstr>United Way’s Role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Learned: Challenges</vt:lpstr>
      <vt:lpstr>Lessons Learned: Challenges</vt:lpstr>
      <vt:lpstr>Lessons Learned: Benefits</vt:lpstr>
      <vt:lpstr>Lessons Learned: Benefits</vt:lpstr>
      <vt:lpstr>We couldn’t be prouder …</vt:lpstr>
      <vt:lpstr>Contact Info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Giles</dc:creator>
  <cp:lastModifiedBy>Kristen</cp:lastModifiedBy>
  <cp:revision>102</cp:revision>
  <cp:lastPrinted>2016-06-16T10:46:19Z</cp:lastPrinted>
  <dcterms:created xsi:type="dcterms:W3CDTF">2014-07-14T19:50:08Z</dcterms:created>
  <dcterms:modified xsi:type="dcterms:W3CDTF">2016-06-16T15:31:54Z</dcterms:modified>
</cp:coreProperties>
</file>