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7" r:id="rId2"/>
    <p:sldId id="256" r:id="rId3"/>
    <p:sldId id="274" r:id="rId4"/>
    <p:sldId id="257" r:id="rId5"/>
    <p:sldId id="258" r:id="rId6"/>
    <p:sldId id="259" r:id="rId7"/>
    <p:sldId id="289" r:id="rId8"/>
    <p:sldId id="290" r:id="rId9"/>
    <p:sldId id="273" r:id="rId10"/>
    <p:sldId id="291" r:id="rId11"/>
    <p:sldId id="296" r:id="rId12"/>
    <p:sldId id="285" r:id="rId13"/>
    <p:sldId id="275" r:id="rId14"/>
    <p:sldId id="292" r:id="rId15"/>
    <p:sldId id="295" r:id="rId16"/>
    <p:sldId id="293" r:id="rId17"/>
    <p:sldId id="287" r:id="rId18"/>
    <p:sldId id="288" r:id="rId19"/>
    <p:sldId id="294" r:id="rId20"/>
    <p:sldId id="297" r:id="rId21"/>
    <p:sldId id="299" r:id="rId22"/>
    <p:sldId id="301" r:id="rId23"/>
    <p:sldId id="307" r:id="rId24"/>
    <p:sldId id="302" r:id="rId25"/>
    <p:sldId id="303" r:id="rId26"/>
    <p:sldId id="308" r:id="rId27"/>
    <p:sldId id="309" r:id="rId28"/>
    <p:sldId id="310" r:id="rId29"/>
    <p:sldId id="304" r:id="rId30"/>
    <p:sldId id="311" r:id="rId31"/>
    <p:sldId id="312" r:id="rId32"/>
    <p:sldId id="306" r:id="rId33"/>
    <p:sldId id="313" r:id="rId34"/>
    <p:sldId id="314" r:id="rId35"/>
    <p:sldId id="315" r:id="rId36"/>
    <p:sldId id="316" r:id="rId37"/>
    <p:sldId id="305" r:id="rId38"/>
    <p:sldId id="317" r:id="rId39"/>
    <p:sldId id="318" r:id="rId40"/>
    <p:sldId id="278" r:id="rId41"/>
    <p:sldId id="28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8B0E3E-BED2-41D1-90D6-0629B0E67649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ED8A36-2A1A-4760-B40F-56BDE2526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Development</a:t>
            </a:r>
            <a:endParaRPr lang="en-US" dirty="0"/>
          </a:p>
        </p:txBody>
      </p:sp>
      <p:pic>
        <p:nvPicPr>
          <p:cNvPr id="24578" name="Picture 2" descr="http://marisasanfilippo.com/wp-content/uploads/2015/02/social_media_strategy1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010400" cy="46803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1534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Only </a:t>
            </a:r>
            <a:r>
              <a:rPr lang="en-US" sz="3600" i="1" dirty="0" smtClean="0"/>
              <a:t>kids </a:t>
            </a:r>
            <a:r>
              <a:rPr lang="en-US" sz="3600" dirty="0" smtClean="0"/>
              <a:t>are on Social Media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7467600" cy="1143000"/>
          </a:xfrm>
        </p:spPr>
        <p:txBody>
          <a:bodyPr/>
          <a:lstStyle/>
          <a:p>
            <a:r>
              <a:rPr lang="en-US" dirty="0" smtClean="0"/>
              <a:t>No! Everyone is on Social Media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Networks By 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953250" cy="5219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Twitter Users</a:t>
            </a:r>
            <a:endParaRPr lang="en-US" dirty="0"/>
          </a:p>
        </p:txBody>
      </p:sp>
      <p:pic>
        <p:nvPicPr>
          <p:cNvPr id="3074" name="Picture 2" descr="http://chasnote.com/wp-content/uploads/2010/12/Screen-shot-2010-12-20-at-11.33.19-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610225" cy="46291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467600" cy="1143000"/>
          </a:xfrm>
        </p:spPr>
        <p:txBody>
          <a:bodyPr/>
          <a:lstStyle/>
          <a:p>
            <a:r>
              <a:rPr lang="en-US" dirty="0" smtClean="0"/>
              <a:t>2. Social Media is for pictures of cats, kids and brunch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467600" cy="1143000"/>
          </a:xfrm>
        </p:spPr>
        <p:txBody>
          <a:bodyPr/>
          <a:lstStyle/>
          <a:p>
            <a:r>
              <a:rPr lang="en-US" dirty="0" smtClean="0"/>
              <a:t>No! Social Media is for </a:t>
            </a:r>
            <a:r>
              <a:rPr lang="en-US" i="1" dirty="0" smtClean="0"/>
              <a:t>Everything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Twitter News Users See a Variety of Top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2595965" cy="3048000"/>
          </a:xfrm>
          <a:prstGeom prst="rect">
            <a:avLst/>
          </a:prstGeom>
          <a:noFill/>
        </p:spPr>
      </p:pic>
      <p:pic>
        <p:nvPicPr>
          <p:cNvPr id="87044" name="Picture 4" descr="Facebook Users More Likely to Post Political Content on The 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2971800" cy="4029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Politicians are engaging on social 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Respond to constituents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Converse with journalists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Promote legislation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Debate with colleagues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715000" cy="28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55721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38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0"/>
            <a:ext cx="7467600" cy="1143000"/>
          </a:xfrm>
        </p:spPr>
        <p:txBody>
          <a:bodyPr/>
          <a:lstStyle/>
          <a:p>
            <a:r>
              <a:rPr lang="en-US" dirty="0" smtClean="0"/>
              <a:t>3. Any Millennial Can “Do” Social Media for my Organization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313" y="609600"/>
            <a:ext cx="346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 smtClean="0">
                <a:latin typeface="+mj-lt"/>
              </a:rPr>
              <a:t>@</a:t>
            </a:r>
            <a:r>
              <a:rPr lang="en-US" sz="3600" i="1" dirty="0" err="1" smtClean="0">
                <a:latin typeface="+mj-lt"/>
              </a:rPr>
              <a:t>BritCrampsie</a:t>
            </a:r>
            <a:endParaRPr lang="en-US" sz="36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" y="1371601"/>
            <a:ext cx="7261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67600" cy="3001962"/>
          </a:xfrm>
        </p:spPr>
        <p:txBody>
          <a:bodyPr>
            <a:normAutofit/>
          </a:bodyPr>
          <a:lstStyle/>
          <a:p>
            <a:r>
              <a:rPr lang="en-US" dirty="0" smtClean="0"/>
              <a:t>No! Social Media is a tool in the public relations toolbox, and should be treated as seriously as your earned media plan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Manipulation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Quantity: Information is complete and full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Quality: Information is truthful and accurate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Relation: Information is relevant to the conversation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Manner: Information is expressed in an easy to understand way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Policy/Strategy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Goal?</a:t>
            </a:r>
          </a:p>
          <a:p>
            <a:r>
              <a:rPr lang="en-US" dirty="0" smtClean="0"/>
              <a:t>Audience?</a:t>
            </a:r>
          </a:p>
          <a:p>
            <a:r>
              <a:rPr lang="en-US" dirty="0" smtClean="0"/>
              <a:t>Voice?</a:t>
            </a:r>
          </a:p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564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Socialmedia.psu.edu</a:t>
            </a:r>
            <a:endParaRPr lang="en-US" dirty="0"/>
          </a:p>
        </p:txBody>
      </p:sp>
      <p:pic>
        <p:nvPicPr>
          <p:cNvPr id="11" name="Picture 10" descr="SocialPurpo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1676400"/>
            <a:ext cx="7772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47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648200"/>
          </a:xfrm>
        </p:spPr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goal of our social media pages is to promote, inform and engage our audience with a variety of content (news, photos, videos, Q&amp;As, etc.) The content is geared towards stakeholders, current students and prospective students, in that order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What are you trying to do?</a:t>
            </a:r>
            <a:endParaRPr lang="en-US" dirty="0"/>
          </a:p>
          <a:p>
            <a:r>
              <a:rPr lang="en-US" dirty="0" smtClean="0"/>
              <a:t>Where are you trying to direct people? </a:t>
            </a:r>
          </a:p>
          <a:p>
            <a:r>
              <a:rPr lang="en-US" dirty="0" smtClean="0"/>
              <a:t>Who are you trying to reach?</a:t>
            </a:r>
          </a:p>
        </p:txBody>
      </p:sp>
    </p:spTree>
    <p:extLst>
      <p:ext uri="{BB962C8B-B14F-4D97-AF65-F5344CB8AC3E}">
        <p14:creationId xmlns:p14="http://schemas.microsoft.com/office/powerpoint/2010/main" xmlns="" val="2319046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 are they?</a:t>
            </a:r>
          </a:p>
          <a:p>
            <a:r>
              <a:rPr lang="en-US" dirty="0" smtClean="0"/>
              <a:t>When are they online? </a:t>
            </a:r>
          </a:p>
          <a:p>
            <a:r>
              <a:rPr lang="en-US" dirty="0" smtClean="0"/>
              <a:t>What do they respond to?</a:t>
            </a:r>
          </a:p>
        </p:txBody>
      </p:sp>
    </p:spTree>
    <p:extLst>
      <p:ext uri="{BB962C8B-B14F-4D97-AF65-F5344CB8AC3E}">
        <p14:creationId xmlns:p14="http://schemas.microsoft.com/office/powerpoint/2010/main" xmlns="" val="3135587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Audience: Who are they?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Facebook Insights: 65% female, 65% 18-34</a:t>
            </a:r>
            <a:endParaRPr lang="en-US" dirty="0"/>
          </a:p>
        </p:txBody>
      </p:sp>
      <p:pic>
        <p:nvPicPr>
          <p:cNvPr id="7" name="Picture 6" descr="AudienceInsigh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2743200"/>
            <a:ext cx="7848600" cy="27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189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Audience: When are they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85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Followerwonk.com</a:t>
            </a:r>
            <a:r>
              <a:rPr lang="en-US" dirty="0" smtClean="0"/>
              <a:t>, </a:t>
            </a:r>
            <a:r>
              <a:rPr lang="en-US" dirty="0" err="1" smtClean="0"/>
              <a:t>Tweriod.com</a:t>
            </a:r>
            <a:r>
              <a:rPr lang="en-US" dirty="0" smtClean="0"/>
              <a:t>, Facebook Insights</a:t>
            </a:r>
            <a:endParaRPr lang="en-US" dirty="0"/>
          </a:p>
        </p:txBody>
      </p:sp>
      <p:pic>
        <p:nvPicPr>
          <p:cNvPr id="4" name="Picture 3" descr="FollowersOn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438400"/>
            <a:ext cx="7162800" cy="28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209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Audience: What do they respond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81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Bitly.com</a:t>
            </a:r>
            <a:r>
              <a:rPr lang="en-US" dirty="0" smtClean="0"/>
              <a:t>, Twitter Analytics, Facebook Insights.</a:t>
            </a:r>
          </a:p>
          <a:p>
            <a:r>
              <a:rPr lang="en-US" dirty="0" err="1" smtClean="0"/>
              <a:t>Bitly</a:t>
            </a:r>
            <a:r>
              <a:rPr lang="en-US" dirty="0"/>
              <a:t> </a:t>
            </a:r>
            <a:r>
              <a:rPr lang="en-US" dirty="0" smtClean="0"/>
              <a:t>and other link shortening sites provide link click numbers, Twitter Analytics/Facebook Insights will show impressions, reach.</a:t>
            </a:r>
          </a:p>
          <a:p>
            <a:r>
              <a:rPr lang="en-US" dirty="0" smtClean="0"/>
              <a:t>For us, PEOPLE work.</a:t>
            </a:r>
          </a:p>
          <a:p>
            <a:r>
              <a:rPr lang="en-US" dirty="0" smtClean="0"/>
              <a:t>Always tag the person or place if possible</a:t>
            </a:r>
          </a:p>
          <a:p>
            <a:r>
              <a:rPr lang="en-US" dirty="0" smtClean="0"/>
              <a:t>PHOTOS!</a:t>
            </a:r>
            <a:endParaRPr lang="en-US" dirty="0"/>
          </a:p>
        </p:txBody>
      </p:sp>
      <p:pic>
        <p:nvPicPr>
          <p:cNvPr id="4" name="Picture 3" descr="McCarthyTwe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4800" y="1498926"/>
            <a:ext cx="4045517" cy="42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877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33400"/>
          </a:xfrm>
        </p:spPr>
        <p:txBody>
          <a:bodyPr/>
          <a:lstStyle/>
          <a:p>
            <a:r>
              <a:rPr lang="en-US" dirty="0" smtClean="0"/>
              <a:t>Depends on audience and goals</a:t>
            </a:r>
          </a:p>
        </p:txBody>
      </p:sp>
    </p:spTree>
    <p:extLst>
      <p:ext uri="{BB962C8B-B14F-4D97-AF65-F5344CB8AC3E}">
        <p14:creationId xmlns:p14="http://schemas.microsoft.com/office/powerpoint/2010/main" xmlns="" val="140320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914400"/>
          </a:xfrm>
        </p:spPr>
        <p:txBody>
          <a:bodyPr/>
          <a:lstStyle/>
          <a:p>
            <a:pPr algn="ctr"/>
            <a:r>
              <a:rPr lang="en-US" i="1" dirty="0" smtClean="0"/>
              <a:t>@</a:t>
            </a:r>
            <a:r>
              <a:rPr lang="en-US" i="1" dirty="0" err="1" smtClean="0"/>
              <a:t>treywmiller</a:t>
            </a:r>
            <a:endParaRPr lang="en-US" i="1" dirty="0"/>
          </a:p>
        </p:txBody>
      </p:sp>
      <p:pic>
        <p:nvPicPr>
          <p:cNvPr id="2" name="Picture 1" descr="TreyTwitt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295400"/>
            <a:ext cx="7848600" cy="42561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onTwe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" y="1828800"/>
            <a:ext cx="6635902" cy="43053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Trying to take on Jimmy’s “voice,” because the audience likes Jimmy. Goal is to try to get people to watch the show.</a:t>
            </a:r>
          </a:p>
        </p:txBody>
      </p:sp>
    </p:spTree>
    <p:extLst>
      <p:ext uri="{BB962C8B-B14F-4D97-AF65-F5344CB8AC3E}">
        <p14:creationId xmlns:p14="http://schemas.microsoft.com/office/powerpoint/2010/main" xmlns="" val="600725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Wtwit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4752191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609600"/>
            <a:ext cx="3886200" cy="6705600"/>
          </a:xfrm>
        </p:spPr>
        <p:txBody>
          <a:bodyPr>
            <a:normAutofit/>
          </a:bodyPr>
          <a:lstStyle/>
          <a:p>
            <a:r>
              <a:rPr lang="en-US" dirty="0" smtClean="0"/>
              <a:t>EW covers almost everything. They “seek </a:t>
            </a:r>
            <a:r>
              <a:rPr lang="en-US" dirty="0"/>
              <a:t>to give readers unparalleled access to Hollywood's biggest talent and get exclusive scoops and news to them first."</a:t>
            </a:r>
          </a:p>
          <a:p>
            <a:r>
              <a:rPr lang="en-US" dirty="0" smtClean="0"/>
              <a:t>Try to come across as “people’s </a:t>
            </a:r>
            <a:r>
              <a:rPr lang="en-US" dirty="0"/>
              <a:t>companion and people’s friend.”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11308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ways to engage the unengaged. Keeping up with those who are already the most engaged is great, but also focus on getting those who aren’t engaged to become engaged. </a:t>
            </a:r>
          </a:p>
          <a:p>
            <a:r>
              <a:rPr lang="en-US" dirty="0" smtClean="0"/>
              <a:t>Consistency. Our brand is @</a:t>
            </a:r>
            <a:r>
              <a:rPr lang="en-US" dirty="0" err="1" smtClean="0"/>
              <a:t>PSUCollegeComm</a:t>
            </a:r>
            <a:r>
              <a:rPr lang="en-US" dirty="0" smtClean="0"/>
              <a:t> on Twitter and </a:t>
            </a:r>
            <a:r>
              <a:rPr lang="en-US" dirty="0" err="1" smtClean="0"/>
              <a:t>Instagram</a:t>
            </a:r>
            <a:r>
              <a:rPr lang="en-US" dirty="0" smtClean="0"/>
              <a:t>, and </a:t>
            </a:r>
            <a:r>
              <a:rPr lang="en-US" dirty="0" err="1" smtClean="0"/>
              <a:t>Facebook.com</a:t>
            </a:r>
            <a:r>
              <a:rPr lang="en-US" dirty="0" smtClean="0"/>
              <a:t>/</a:t>
            </a:r>
            <a:r>
              <a:rPr lang="en-US" dirty="0" err="1" smtClean="0"/>
              <a:t>PSUCollegeComm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Put the handle on everything: Handouts, giveaways, graphics, signs, etc.</a:t>
            </a:r>
          </a:p>
          <a:p>
            <a:r>
              <a:rPr lang="en-US" dirty="0" smtClean="0"/>
              <a:t>Find your “influencers” and follow them</a:t>
            </a:r>
          </a:p>
          <a:p>
            <a:r>
              <a:rPr lang="en-US" dirty="0"/>
              <a:t>Q&amp;As, alumni </a:t>
            </a:r>
            <a:r>
              <a:rPr lang="en-US" dirty="0" smtClean="0"/>
              <a:t>videos</a:t>
            </a:r>
          </a:p>
          <a:p>
            <a:r>
              <a:rPr lang="en-US" dirty="0" smtClean="0"/>
              <a:t>Countdown to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7666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were promoted solely on social media.</a:t>
            </a:r>
          </a:p>
          <a:p>
            <a:r>
              <a:rPr lang="en-US" dirty="0" smtClean="0"/>
              <a:t>Served multiple purposes. Engaged alumni/donors in interesting positions, and promoted the College to prospective students. </a:t>
            </a:r>
            <a:endParaRPr lang="en-US" dirty="0"/>
          </a:p>
        </p:txBody>
      </p:sp>
      <p:pic>
        <p:nvPicPr>
          <p:cNvPr id="4" name="Picture 3" descr="CommQuestion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0" y="3048000"/>
            <a:ext cx="55092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864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838200"/>
          </a:xfrm>
        </p:spPr>
        <p:txBody>
          <a:bodyPr/>
          <a:lstStyle/>
          <a:p>
            <a:r>
              <a:rPr lang="en-US" dirty="0" smtClean="0"/>
              <a:t>Wall of Social: Can be used at events to get those in attendance to engage on social media.</a:t>
            </a:r>
            <a:endParaRPr lang="en-US" dirty="0"/>
          </a:p>
        </p:txBody>
      </p:sp>
      <p:pic>
        <p:nvPicPr>
          <p:cNvPr id="4" name="Picture 3" descr="WallofSoci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0" y="2514600"/>
            <a:ext cx="6629400" cy="33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797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09600"/>
          </a:xfrm>
        </p:spPr>
        <p:txBody>
          <a:bodyPr/>
          <a:lstStyle/>
          <a:p>
            <a:r>
              <a:rPr lang="en-US" dirty="0" smtClean="0"/>
              <a:t>Facebook Ads</a:t>
            </a:r>
            <a:endParaRPr lang="en-US" dirty="0"/>
          </a:p>
        </p:txBody>
      </p:sp>
      <p:pic>
        <p:nvPicPr>
          <p:cNvPr id="4" name="Picture 3" descr="Facebook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1000" y="1219200"/>
            <a:ext cx="378954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793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90600"/>
          </a:xfrm>
        </p:spPr>
        <p:txBody>
          <a:bodyPr/>
          <a:lstStyle/>
          <a:p>
            <a:r>
              <a:rPr lang="en-US" dirty="0" smtClean="0"/>
              <a:t>So, once you know your goals, your audience and your voice, then make sure you have a plan.  </a:t>
            </a:r>
            <a:endParaRPr lang="en-US" dirty="0"/>
          </a:p>
        </p:txBody>
      </p:sp>
      <p:pic>
        <p:nvPicPr>
          <p:cNvPr id="4" name="Picture 3" descr="SocialCalend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2514600"/>
            <a:ext cx="7467600" cy="3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004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platforms should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Depends on YOUR audience and YOUR content</a:t>
            </a:r>
          </a:p>
          <a:p>
            <a:r>
              <a:rPr lang="en-US" dirty="0" smtClean="0"/>
              <a:t>Don’t want to be stagnant. If you don’t have enough content to keep it up to date, don’t use it.</a:t>
            </a:r>
          </a:p>
          <a:p>
            <a:r>
              <a:rPr lang="en-US" dirty="0" smtClean="0"/>
              <a:t>The fewer accounts you have, the better. Keep everything centralized.</a:t>
            </a:r>
          </a:p>
          <a:p>
            <a:r>
              <a:rPr lang="en-US" dirty="0" smtClean="0"/>
              <a:t>Stay on topic and timely, but also realize when you won’t “get beat.”</a:t>
            </a:r>
          </a:p>
        </p:txBody>
      </p:sp>
    </p:spTree>
    <p:extLst>
      <p:ext uri="{BB962C8B-B14F-4D97-AF65-F5344CB8AC3E}">
        <p14:creationId xmlns:p14="http://schemas.microsoft.com/office/powerpoint/2010/main" xmlns="" val="4000662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Twitter: 140 (for now) characters. Don’t be afraid to “recycle” content. Try it at different times of the day. While Twitter has changed a bit, your content still won’t stay around the same way Facebook content will. Twitter is still more “chronological” by nature. </a:t>
            </a:r>
          </a:p>
          <a:p>
            <a:r>
              <a:rPr lang="en-US" dirty="0" smtClean="0"/>
              <a:t>Facebook: Find a good pull quote or fact from the story or video. Avoid repeating the headline. </a:t>
            </a:r>
          </a:p>
          <a:p>
            <a:r>
              <a:rPr lang="en-US" dirty="0" smtClean="0"/>
              <a:t>Include visuals as much </a:t>
            </a:r>
            <a:r>
              <a:rPr lang="en-US" smtClean="0"/>
              <a:t>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1632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Emm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1600" y="152400"/>
            <a:ext cx="5349901" cy="64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13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CHANGE IN GATEKEEPING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Your Plan Accountable: 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Measure the return on your investment</a:t>
            </a:r>
          </a:p>
          <a:p>
            <a:r>
              <a:rPr lang="en-US" dirty="0" smtClean="0"/>
              <a:t>Use statistics</a:t>
            </a:r>
          </a:p>
          <a:p>
            <a:r>
              <a:rPr lang="en-US" dirty="0" smtClean="0"/>
              <a:t>Tweak your plan</a:t>
            </a:r>
            <a:endParaRPr lang="en-US" dirty="0"/>
          </a:p>
        </p:txBody>
      </p:sp>
      <p:pic>
        <p:nvPicPr>
          <p:cNvPr id="27649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191000" y="2362200"/>
            <a:ext cx="3657600" cy="259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mmunicationtheory.org/wp-content/uploads/2011/09/gatekeeping-theory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124575" cy="44672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1436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95800" y="762000"/>
            <a:ext cx="3429000" cy="2133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and Twitter News Use is On The Rise</a:t>
            </a:r>
            <a:endParaRPr lang="en-US" dirty="0"/>
          </a:p>
        </p:txBody>
      </p:sp>
      <p:pic>
        <p:nvPicPr>
          <p:cNvPr id="2050" name="Picture 2" descr="Facebook and Twitter News Use is on the 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3000375" cy="4686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rmAutofit/>
          </a:bodyPr>
          <a:lstStyle/>
          <a:p>
            <a:r>
              <a:rPr lang="en-US" b="1" dirty="0" smtClean="0"/>
              <a:t>One-in-Ten U.S. Adults Get News on Twitter, While About Four-in-Ten Get News on </a:t>
            </a:r>
            <a:r>
              <a:rPr lang="en-US" b="1" dirty="0" err="1" smtClean="0"/>
              <a:t>Facebook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86018" name="Picture 2" descr="One-in-Ten U.S. Adults Get News on Twitter, While About Four-in-Ten Get News on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6096000" cy="42767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Social Media Myths</a:t>
            </a:r>
            <a:endParaRPr lang="en-US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7770</TotalTime>
  <Words>742</Words>
  <Application>Microsoft Office PowerPoint</Application>
  <PresentationFormat>On-screen Show (4:3)</PresentationFormat>
  <Paragraphs>84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Oriel</vt:lpstr>
      <vt:lpstr>Social Media Development</vt:lpstr>
      <vt:lpstr>Slide 2</vt:lpstr>
      <vt:lpstr>@treywmiller</vt:lpstr>
      <vt:lpstr>CHANGE IN GATEKEEPING</vt:lpstr>
      <vt:lpstr>Slide 5</vt:lpstr>
      <vt:lpstr>Slide 6</vt:lpstr>
      <vt:lpstr>Facebook and Twitter News Use is On The Rise</vt:lpstr>
      <vt:lpstr>One-in-Ten U.S. Adults Get News on Twitter, While About Four-in-Ten Get News on Facebook </vt:lpstr>
      <vt:lpstr>Social Media Myths</vt:lpstr>
      <vt:lpstr>1. Only kids are on Social Media</vt:lpstr>
      <vt:lpstr>No! Everyone is on Social Media</vt:lpstr>
      <vt:lpstr>Slide 12</vt:lpstr>
      <vt:lpstr>Twitter Users</vt:lpstr>
      <vt:lpstr>2. Social Media is for pictures of cats, kids and brunch</vt:lpstr>
      <vt:lpstr>No! Social Media is for Everything</vt:lpstr>
      <vt:lpstr>Slide 16</vt:lpstr>
      <vt:lpstr>Politicians are engaging on social media</vt:lpstr>
      <vt:lpstr>Slide 18</vt:lpstr>
      <vt:lpstr>3. Any Millennial Can “Do” Social Media for my Organization</vt:lpstr>
      <vt:lpstr>No! Social Media is a tool in the public relations toolbox, and should be treated as seriously as your earned media plan</vt:lpstr>
      <vt:lpstr>Information Manipulation Theory</vt:lpstr>
      <vt:lpstr>Developing A Policy/Strategy</vt:lpstr>
      <vt:lpstr>From Socialmedia.psu.edu</vt:lpstr>
      <vt:lpstr>Goals</vt:lpstr>
      <vt:lpstr>Audience</vt:lpstr>
      <vt:lpstr>Audience: Who are they?</vt:lpstr>
      <vt:lpstr>Audience: When are they online?</vt:lpstr>
      <vt:lpstr>Audience: What do they respond to?</vt:lpstr>
      <vt:lpstr>Voice</vt:lpstr>
      <vt:lpstr>Slide 30</vt:lpstr>
      <vt:lpstr>Slide 31</vt:lpstr>
      <vt:lpstr>Engagement</vt:lpstr>
      <vt:lpstr>Engagement</vt:lpstr>
      <vt:lpstr>Engagement</vt:lpstr>
      <vt:lpstr>Engagement</vt:lpstr>
      <vt:lpstr>Plan</vt:lpstr>
      <vt:lpstr>So, what platforms should we use?</vt:lpstr>
      <vt:lpstr>Platforms</vt:lpstr>
      <vt:lpstr>Slide 39</vt:lpstr>
      <vt:lpstr>Hold Your Plan Accountable: Analyze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bfoster</dc:creator>
  <cp:lastModifiedBy>bfoster</cp:lastModifiedBy>
  <cp:revision>85</cp:revision>
  <dcterms:created xsi:type="dcterms:W3CDTF">2014-10-14T13:10:26Z</dcterms:created>
  <dcterms:modified xsi:type="dcterms:W3CDTF">2016-06-01T20:23:17Z</dcterms:modified>
</cp:coreProperties>
</file>