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60" r:id="rId3"/>
    <p:sldId id="275" r:id="rId4"/>
    <p:sldId id="267" r:id="rId5"/>
    <p:sldId id="262" r:id="rId6"/>
    <p:sldId id="278" r:id="rId7"/>
    <p:sldId id="283" r:id="rId8"/>
    <p:sldId id="285" r:id="rId9"/>
    <p:sldId id="286" r:id="rId10"/>
    <p:sldId id="284" r:id="rId11"/>
    <p:sldId id="277" r:id="rId12"/>
    <p:sldId id="276" r:id="rId13"/>
    <p:sldId id="279" r:id="rId14"/>
    <p:sldId id="265" r:id="rId15"/>
    <p:sldId id="268" r:id="rId16"/>
    <p:sldId id="272" r:id="rId17"/>
    <p:sldId id="281" r:id="rId18"/>
    <p:sldId id="280" r:id="rId19"/>
    <p:sldId id="282" r:id="rId20"/>
    <p:sldId id="269" r:id="rId21"/>
    <p:sldId id="270" r:id="rId22"/>
    <p:sldId id="271" r:id="rId23"/>
    <p:sldId id="274" r:id="rId24"/>
    <p:sldId id="266" r:id="rId25"/>
    <p:sldId id="264" r:id="rId26"/>
  </p:sldIdLst>
  <p:sldSz cx="9601200" cy="6858000"/>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538" autoAdjust="0"/>
  </p:normalViewPr>
  <p:slideViewPr>
    <p:cSldViewPr snapToGrid="0">
      <p:cViewPr varScale="1">
        <p:scale>
          <a:sx n="61" d="100"/>
          <a:sy n="61" d="100"/>
        </p:scale>
        <p:origin x="78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54D617BE-3BA6-425A-A666-DF3FF8C1B829}" type="datetimeFigureOut">
              <a:rPr lang="en-US" smtClean="0"/>
              <a:t>6/23/2022</a:t>
            </a:fld>
            <a:endParaRPr lang="en-US"/>
          </a:p>
        </p:txBody>
      </p:sp>
      <p:sp>
        <p:nvSpPr>
          <p:cNvPr id="4" name="Slide Image Placeholder 3"/>
          <p:cNvSpPr>
            <a:spLocks noGrp="1" noRot="1" noChangeAspect="1"/>
          </p:cNvSpPr>
          <p:nvPr>
            <p:ph type="sldImg" idx="2"/>
          </p:nvPr>
        </p:nvSpPr>
        <p:spPr>
          <a:xfrm>
            <a:off x="1228725" y="1163638"/>
            <a:ext cx="440055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7C3ED8B2-AB09-4CBE-8AF0-3ACF862B7FC2}" type="slidenum">
              <a:rPr lang="en-US" smtClean="0"/>
              <a:t>‹#›</a:t>
            </a:fld>
            <a:endParaRPr lang="en-US"/>
          </a:p>
        </p:txBody>
      </p:sp>
    </p:spTree>
    <p:extLst>
      <p:ext uri="{BB962C8B-B14F-4D97-AF65-F5344CB8AC3E}">
        <p14:creationId xmlns:p14="http://schemas.microsoft.com/office/powerpoint/2010/main" val="3894385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Incidence_(epidemiology)" TargetMode="External"/><Relationship Id="rId13" Type="http://schemas.openxmlformats.org/officeDocument/2006/relationships/hyperlink" Target="https://en.wikipedia.org/wiki/Vienna_General_Hospital" TargetMode="External"/><Relationship Id="rId18" Type="http://schemas.openxmlformats.org/officeDocument/2006/relationships/hyperlink" Target="https://en.wikipedia.org/wiki/Psychiatric_hospital" TargetMode="External"/><Relationship Id="rId3" Type="http://schemas.openxmlformats.org/officeDocument/2006/relationships/hyperlink" Target="https://en.wikipedia.org/wiki/Ignaz_Semmelweis#cite_note-4" TargetMode="External"/><Relationship Id="rId21" Type="http://schemas.openxmlformats.org/officeDocument/2006/relationships/hyperlink" Target="https://en.wikipedia.org/wiki/Joseph_Lister,_1st_Baron_Lister" TargetMode="External"/><Relationship Id="rId7" Type="http://schemas.openxmlformats.org/officeDocument/2006/relationships/hyperlink" Target="https://en.wikipedia.org/wiki/Ignaz_Semmelweis#cite_note-FOOTNOTESemmelweis_Society_International-5" TargetMode="External"/><Relationship Id="rId12" Type="http://schemas.openxmlformats.org/officeDocument/2006/relationships/hyperlink" Target="https://en.wikipedia.org/wiki/Calcium_hypochlorite" TargetMode="External"/><Relationship Id="rId17" Type="http://schemas.openxmlformats.org/officeDocument/2006/relationships/hyperlink" Target="https://en.wikipedia.org/wiki/Death" TargetMode="External"/><Relationship Id="rId2" Type="http://schemas.openxmlformats.org/officeDocument/2006/relationships/slide" Target="../slides/slide5.xml"/><Relationship Id="rId16" Type="http://schemas.openxmlformats.org/officeDocument/2006/relationships/hyperlink" Target="https://en.wikipedia.org/wiki/Etiology,_Concept_and_Prophylaxis_of_Childbed_Fever" TargetMode="External"/><Relationship Id="rId20" Type="http://schemas.openxmlformats.org/officeDocument/2006/relationships/hyperlink" Target="https://en.wikipedia.org/wiki/Germ_theory_of_disease" TargetMode="External"/><Relationship Id="rId1" Type="http://schemas.openxmlformats.org/officeDocument/2006/relationships/notesMaster" Target="../notesMasters/notesMaster1.xml"/><Relationship Id="rId6" Type="http://schemas.openxmlformats.org/officeDocument/2006/relationships/hyperlink" Target="https://en.wikipedia.org/wiki/Help:IPA/Hungarian" TargetMode="External"/><Relationship Id="rId11" Type="http://schemas.openxmlformats.org/officeDocument/2006/relationships/hyperlink" Target="https://en.wikipedia.org/wiki/Hand_washing" TargetMode="External"/><Relationship Id="rId5" Type="http://schemas.openxmlformats.org/officeDocument/2006/relationships/hyperlink" Target="https://en.wikipedia.org/wiki/Hungarian_language" TargetMode="External"/><Relationship Id="rId15" Type="http://schemas.openxmlformats.org/officeDocument/2006/relationships/hyperlink" Target="https://en.wikipedia.org/wiki/Ignaz_Semmelweis#cite_note-FOOTNOTEHanninenFaragoMonos1983-6" TargetMode="External"/><Relationship Id="rId10" Type="http://schemas.openxmlformats.org/officeDocument/2006/relationships/hyperlink" Target="https://en.wikipedia.org/wiki/Obstetrics" TargetMode="External"/><Relationship Id="rId19" Type="http://schemas.openxmlformats.org/officeDocument/2006/relationships/hyperlink" Target="https://en.wikipedia.org/wiki/Louis_Pasteur" TargetMode="External"/><Relationship Id="rId4" Type="http://schemas.openxmlformats.org/officeDocument/2006/relationships/hyperlink" Target="https://en.wikipedia.org/wiki/Help:IPA/Standard_German" TargetMode="External"/><Relationship Id="rId9" Type="http://schemas.openxmlformats.org/officeDocument/2006/relationships/hyperlink" Target="https://en.wikipedia.org/wiki/Puerperal_fever" TargetMode="External"/><Relationship Id="rId14" Type="http://schemas.openxmlformats.org/officeDocument/2006/relationships/hyperlink" Target="https://en.wikipedia.org/wiki/Midwifery" TargetMode="External"/><Relationship Id="rId22" Type="http://schemas.openxmlformats.org/officeDocument/2006/relationships/hyperlink" Target="https://en.wikipedia.org/wiki/Microbiologis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verb</a:t>
            </a:r>
            <a:endParaRPr lang="en-US" dirty="0"/>
          </a:p>
          <a:p>
            <a:r>
              <a:rPr lang="en-US" dirty="0"/>
              <a:t>verb: </a:t>
            </a:r>
            <a:r>
              <a:rPr lang="en-US" b="1" dirty="0"/>
              <a:t>change</a:t>
            </a:r>
            <a:r>
              <a:rPr lang="en-US" dirty="0"/>
              <a:t>; 3rd person present: </a:t>
            </a:r>
            <a:r>
              <a:rPr lang="en-US" b="1" dirty="0"/>
              <a:t>changes</a:t>
            </a:r>
            <a:r>
              <a:rPr lang="en-US" dirty="0"/>
              <a:t>; past tense: </a:t>
            </a:r>
            <a:r>
              <a:rPr lang="en-US" b="1" dirty="0"/>
              <a:t>changed</a:t>
            </a:r>
            <a:r>
              <a:rPr lang="en-US" dirty="0"/>
              <a:t>; past participle: </a:t>
            </a:r>
            <a:r>
              <a:rPr lang="en-US" b="1" dirty="0"/>
              <a:t>changed</a:t>
            </a:r>
            <a:r>
              <a:rPr lang="en-US" dirty="0"/>
              <a:t>; gerund or present participle: </a:t>
            </a:r>
            <a:r>
              <a:rPr lang="en-US" b="1" dirty="0"/>
              <a:t>changing</a:t>
            </a:r>
            <a:endParaRPr lang="en-US" dirty="0"/>
          </a:p>
          <a:p>
            <a:pPr>
              <a:buFont typeface="+mj-lt"/>
              <a:buAutoNum type="arabicPeriod"/>
            </a:pPr>
            <a:r>
              <a:rPr lang="en-US" dirty="0">
                <a:effectLst/>
              </a:rPr>
              <a:t>1. </a:t>
            </a:r>
          </a:p>
          <a:p>
            <a:pPr>
              <a:buFont typeface="+mj-lt"/>
              <a:buAutoNum type="arabicPeriod"/>
            </a:pPr>
            <a:r>
              <a:rPr lang="en-US" dirty="0">
                <a:effectLst/>
              </a:rPr>
              <a:t>make (someone or something) different; alter or modify.</a:t>
            </a:r>
          </a:p>
          <a:p>
            <a:pPr>
              <a:buFont typeface="+mj-lt"/>
              <a:buAutoNum type="arabicPeriod"/>
            </a:pPr>
            <a:r>
              <a:rPr lang="en-US" dirty="0">
                <a:effectLst/>
              </a:rPr>
              <a:t>"both parties voted against proposals to change the law"</a:t>
            </a:r>
          </a:p>
          <a:p>
            <a:pPr>
              <a:buFont typeface="+mj-lt"/>
              <a:buAutoNum type="arabicPeriod"/>
            </a:pPr>
            <a:r>
              <a:rPr lang="en-US" dirty="0">
                <a:effectLst/>
              </a:rPr>
              <a:t>become different; be altered or modified.</a:t>
            </a:r>
          </a:p>
          <a:p>
            <a:endParaRPr lang="en-US" dirty="0"/>
          </a:p>
          <a:p>
            <a:r>
              <a:rPr lang="en-US" dirty="0"/>
              <a:t>Systemic change – similar to the blood stream – affects all parts</a:t>
            </a:r>
          </a:p>
        </p:txBody>
      </p:sp>
      <p:sp>
        <p:nvSpPr>
          <p:cNvPr id="4" name="Slide Number Placeholder 3"/>
          <p:cNvSpPr>
            <a:spLocks noGrp="1"/>
          </p:cNvSpPr>
          <p:nvPr>
            <p:ph type="sldNum" sz="quarter" idx="5"/>
          </p:nvPr>
        </p:nvSpPr>
        <p:spPr/>
        <p:txBody>
          <a:bodyPr/>
          <a:lstStyle/>
          <a:p>
            <a:fld id="{7C3ED8B2-AB09-4CBE-8AF0-3ACF862B7FC2}" type="slidenum">
              <a:rPr lang="en-US" smtClean="0"/>
              <a:t>2</a:t>
            </a:fld>
            <a:endParaRPr lang="en-US"/>
          </a:p>
        </p:txBody>
      </p:sp>
    </p:spTree>
    <p:extLst>
      <p:ext uri="{BB962C8B-B14F-4D97-AF65-F5344CB8AC3E}">
        <p14:creationId xmlns:p14="http://schemas.microsoft.com/office/powerpoint/2010/main" val="744877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verb</a:t>
            </a:r>
            <a:endParaRPr lang="en-US" dirty="0"/>
          </a:p>
          <a:p>
            <a:r>
              <a:rPr lang="en-US" dirty="0"/>
              <a:t>verb: </a:t>
            </a:r>
            <a:r>
              <a:rPr lang="en-US" b="1" dirty="0"/>
              <a:t>change</a:t>
            </a:r>
            <a:r>
              <a:rPr lang="en-US" dirty="0"/>
              <a:t>; 3rd person present: </a:t>
            </a:r>
            <a:r>
              <a:rPr lang="en-US" b="1" dirty="0"/>
              <a:t>changes</a:t>
            </a:r>
            <a:r>
              <a:rPr lang="en-US" dirty="0"/>
              <a:t>; past tense: </a:t>
            </a:r>
            <a:r>
              <a:rPr lang="en-US" b="1" dirty="0"/>
              <a:t>changed</a:t>
            </a:r>
            <a:r>
              <a:rPr lang="en-US" dirty="0"/>
              <a:t>; past participle: </a:t>
            </a:r>
            <a:r>
              <a:rPr lang="en-US" b="1" dirty="0"/>
              <a:t>changed</a:t>
            </a:r>
            <a:r>
              <a:rPr lang="en-US" dirty="0"/>
              <a:t>; gerund or present participle: </a:t>
            </a:r>
            <a:r>
              <a:rPr lang="en-US" b="1" dirty="0"/>
              <a:t>changing</a:t>
            </a:r>
            <a:endParaRPr lang="en-US" dirty="0"/>
          </a:p>
          <a:p>
            <a:pPr>
              <a:buFont typeface="+mj-lt"/>
              <a:buAutoNum type="arabicPeriod"/>
            </a:pPr>
            <a:r>
              <a:rPr lang="en-US" dirty="0">
                <a:effectLst/>
              </a:rPr>
              <a:t>1. </a:t>
            </a:r>
          </a:p>
          <a:p>
            <a:pPr>
              <a:buFont typeface="+mj-lt"/>
              <a:buAutoNum type="arabicPeriod"/>
            </a:pPr>
            <a:r>
              <a:rPr lang="en-US" dirty="0">
                <a:effectLst/>
              </a:rPr>
              <a:t>make (someone or something) different; alter or modify.</a:t>
            </a:r>
          </a:p>
          <a:p>
            <a:pPr>
              <a:buFont typeface="+mj-lt"/>
              <a:buAutoNum type="arabicPeriod"/>
            </a:pPr>
            <a:r>
              <a:rPr lang="en-US" dirty="0">
                <a:effectLst/>
              </a:rPr>
              <a:t>"both parties voted against proposals to change the law"</a:t>
            </a:r>
          </a:p>
          <a:p>
            <a:pPr>
              <a:buFont typeface="+mj-lt"/>
              <a:buAutoNum type="arabicPeriod"/>
            </a:pPr>
            <a:r>
              <a:rPr lang="en-US" dirty="0">
                <a:effectLst/>
              </a:rPr>
              <a:t>become different; be altered or modified.</a:t>
            </a:r>
          </a:p>
          <a:p>
            <a:endParaRPr lang="en-US" dirty="0"/>
          </a:p>
          <a:p>
            <a:r>
              <a:rPr lang="en-US" dirty="0"/>
              <a:t>Systemic change – similar to the blood stream – affects all parts</a:t>
            </a:r>
          </a:p>
        </p:txBody>
      </p:sp>
      <p:sp>
        <p:nvSpPr>
          <p:cNvPr id="4" name="Slide Number Placeholder 3"/>
          <p:cNvSpPr>
            <a:spLocks noGrp="1"/>
          </p:cNvSpPr>
          <p:nvPr>
            <p:ph type="sldNum" sz="quarter" idx="5"/>
          </p:nvPr>
        </p:nvSpPr>
        <p:spPr/>
        <p:txBody>
          <a:bodyPr/>
          <a:lstStyle/>
          <a:p>
            <a:fld id="{7C3ED8B2-AB09-4CBE-8AF0-3ACF862B7FC2}" type="slidenum">
              <a:rPr lang="en-US" smtClean="0"/>
              <a:t>3</a:t>
            </a:fld>
            <a:endParaRPr lang="en-US"/>
          </a:p>
        </p:txBody>
      </p:sp>
    </p:spTree>
    <p:extLst>
      <p:ext uri="{BB962C8B-B14F-4D97-AF65-F5344CB8AC3E}">
        <p14:creationId xmlns:p14="http://schemas.microsoft.com/office/powerpoint/2010/main" val="1077437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Ignaz Philipp Semmelweis</a:t>
            </a:r>
            <a:r>
              <a:rPr lang="en-US" baseline="30000" dirty="0">
                <a:hlinkClick r:id="rId3"/>
              </a:rPr>
              <a:t>[A]</a:t>
            </a:r>
            <a:r>
              <a:rPr lang="en-US" dirty="0"/>
              <a:t> (German: </a:t>
            </a:r>
            <a:r>
              <a:rPr lang="en-US" dirty="0">
                <a:hlinkClick r:id="rId4" tooltip="Help:IPA/Standard German"/>
              </a:rPr>
              <a:t>[ˈ</a:t>
            </a:r>
            <a:r>
              <a:rPr lang="en-US" dirty="0" err="1">
                <a:hlinkClick r:id="rId4" tooltip="Help:IPA/Standard German"/>
              </a:rPr>
              <a:t>ɪɡnaːts</a:t>
            </a:r>
            <a:r>
              <a:rPr lang="en-US" dirty="0">
                <a:hlinkClick r:id="rId4" tooltip="Help:IPA/Standard German"/>
              </a:rPr>
              <a:t> ˈ</a:t>
            </a:r>
            <a:r>
              <a:rPr lang="en-US" dirty="0" err="1">
                <a:hlinkClick r:id="rId4" tooltip="Help:IPA/Standard German"/>
              </a:rPr>
              <a:t>zɛml̩vaɪs</a:t>
            </a:r>
            <a:r>
              <a:rPr lang="en-US" dirty="0">
                <a:hlinkClick r:id="rId4" tooltip="Help:IPA/Standard German"/>
              </a:rPr>
              <a:t>]</a:t>
            </a:r>
            <a:r>
              <a:rPr lang="en-US" dirty="0"/>
              <a:t>; </a:t>
            </a:r>
            <a:r>
              <a:rPr lang="en-US" dirty="0">
                <a:hlinkClick r:id="rId5" tooltip="Hungarian language"/>
              </a:rPr>
              <a:t>Hungarian</a:t>
            </a:r>
            <a:r>
              <a:rPr lang="en-US" dirty="0"/>
              <a:t>: </a:t>
            </a:r>
            <a:r>
              <a:rPr lang="en-US" i="1" dirty="0"/>
              <a:t>Semmelweis </a:t>
            </a:r>
            <a:r>
              <a:rPr lang="en-US" i="1" dirty="0" err="1"/>
              <a:t>Ignác</a:t>
            </a:r>
            <a:r>
              <a:rPr lang="en-US" i="1" dirty="0"/>
              <a:t> </a:t>
            </a:r>
            <a:r>
              <a:rPr lang="en-US" i="1" dirty="0" err="1"/>
              <a:t>Fülöp</a:t>
            </a:r>
            <a:r>
              <a:rPr lang="en-US" dirty="0"/>
              <a:t> </a:t>
            </a:r>
            <a:r>
              <a:rPr lang="en-US" dirty="0">
                <a:hlinkClick r:id="rId6" tooltip="Help:IPA/Hungarian"/>
              </a:rPr>
              <a:t>[ˈ</a:t>
            </a:r>
            <a:r>
              <a:rPr lang="en-US" dirty="0" err="1">
                <a:hlinkClick r:id="rId6" tooltip="Help:IPA/Hungarian"/>
              </a:rPr>
              <a:t>sɛmmɛlvɛjs</a:t>
            </a:r>
            <a:r>
              <a:rPr lang="en-US" dirty="0">
                <a:hlinkClick r:id="rId6" tooltip="Help:IPA/Hungarian"/>
              </a:rPr>
              <a:t> ˈ</a:t>
            </a:r>
            <a:r>
              <a:rPr lang="en-US" dirty="0" err="1">
                <a:hlinkClick r:id="rId6" tooltip="Help:IPA/Hungarian"/>
              </a:rPr>
              <a:t>iɡnaːts</a:t>
            </a:r>
            <a:r>
              <a:rPr lang="en-US" dirty="0">
                <a:hlinkClick r:id="rId6" tooltip="Help:IPA/Hungarian"/>
              </a:rPr>
              <a:t> ˈ</a:t>
            </a:r>
            <a:r>
              <a:rPr lang="en-US" dirty="0" err="1">
                <a:hlinkClick r:id="rId6" tooltip="Help:IPA/Hungarian"/>
              </a:rPr>
              <a:t>fyløp</a:t>
            </a:r>
            <a:r>
              <a:rPr lang="en-US" dirty="0">
                <a:hlinkClick r:id="rId6" tooltip="Help:IPA/Hungarian"/>
              </a:rPr>
              <a:t>]</a:t>
            </a:r>
            <a:r>
              <a:rPr lang="en-US" dirty="0"/>
              <a:t>; 1 July 1818 – 13 August 1865) was a Hungarian physician and scientist, now known as an early pioneer of antiseptic procedures. Described as the "</a:t>
            </a:r>
            <a:r>
              <a:rPr lang="en-US" dirty="0" err="1"/>
              <a:t>saviour</a:t>
            </a:r>
            <a:r>
              <a:rPr lang="en-US" dirty="0"/>
              <a:t> of mothers",</a:t>
            </a:r>
            <a:r>
              <a:rPr lang="en-US" baseline="30000" dirty="0">
                <a:hlinkClick r:id="rId7"/>
              </a:rPr>
              <a:t>[4]</a:t>
            </a:r>
            <a:r>
              <a:rPr lang="en-US" dirty="0"/>
              <a:t> Semmelweis discovered that the </a:t>
            </a:r>
            <a:r>
              <a:rPr lang="en-US" dirty="0">
                <a:hlinkClick r:id="rId8" tooltip="Incidence (epidemiology)"/>
              </a:rPr>
              <a:t>incidence</a:t>
            </a:r>
            <a:r>
              <a:rPr lang="en-US" dirty="0"/>
              <a:t> of </a:t>
            </a:r>
            <a:r>
              <a:rPr lang="en-US" dirty="0">
                <a:hlinkClick r:id="rId9" tooltip="Puerperal fever"/>
              </a:rPr>
              <a:t>puerperal fever</a:t>
            </a:r>
            <a:r>
              <a:rPr lang="en-US" dirty="0"/>
              <a:t> (also known as "childbed fever") could be drastically cut by the use of hand disinfection in </a:t>
            </a:r>
            <a:r>
              <a:rPr lang="en-US" dirty="0">
                <a:hlinkClick r:id="rId10" tooltip="Obstetrics"/>
              </a:rPr>
              <a:t>obstetrical</a:t>
            </a:r>
            <a:r>
              <a:rPr lang="en-US" dirty="0"/>
              <a:t> clinics. Puerperal fever was common in mid-19th-century hospitals and often fatal. Semmelweis proposed the practice of </a:t>
            </a:r>
            <a:r>
              <a:rPr lang="en-US" dirty="0">
                <a:hlinkClick r:id="rId11" tooltip="Hand washing"/>
              </a:rPr>
              <a:t>washing hands</a:t>
            </a:r>
            <a:r>
              <a:rPr lang="en-US" dirty="0"/>
              <a:t> with </a:t>
            </a:r>
            <a:r>
              <a:rPr lang="en-US" dirty="0">
                <a:hlinkClick r:id="rId12" tooltip="Calcium hypochlorite"/>
              </a:rPr>
              <a:t>chlorinated lime solutions</a:t>
            </a:r>
            <a:r>
              <a:rPr lang="en-US" dirty="0"/>
              <a:t> in 1847 while working in </a:t>
            </a:r>
            <a:r>
              <a:rPr lang="en-US" dirty="0">
                <a:hlinkClick r:id="rId13" tooltip="Vienna General Hospital"/>
              </a:rPr>
              <a:t>Vienna General Hospital</a:t>
            </a:r>
            <a:r>
              <a:rPr lang="en-US" dirty="0"/>
              <a:t>'s First Obstetrical Clinic, where doctors' wards had three times the mortality of </a:t>
            </a:r>
            <a:r>
              <a:rPr lang="en-US" dirty="0">
                <a:hlinkClick r:id="rId14" tooltip="Midwifery"/>
              </a:rPr>
              <a:t>midwives'</a:t>
            </a:r>
            <a:r>
              <a:rPr lang="en-US" dirty="0"/>
              <a:t> wards.</a:t>
            </a:r>
            <a:r>
              <a:rPr lang="en-US" baseline="30000" dirty="0">
                <a:hlinkClick r:id="rId15"/>
              </a:rPr>
              <a:t>[5]</a:t>
            </a:r>
            <a:r>
              <a:rPr lang="en-US" dirty="0"/>
              <a:t> He published a book of his findings in </a:t>
            </a:r>
            <a:r>
              <a:rPr lang="en-US" i="1" dirty="0">
                <a:hlinkClick r:id="rId16" tooltip="Etiology, Concept and Prophylaxis of Childbed Fever"/>
              </a:rPr>
              <a:t>Etiology, Concept and Prophylaxis of Childbed Fever</a:t>
            </a:r>
            <a:r>
              <a:rPr lang="en-US" dirty="0"/>
              <a:t>. </a:t>
            </a:r>
          </a:p>
          <a:p>
            <a:r>
              <a:rPr lang="en-US" dirty="0"/>
              <a:t>Despite various publications of results where hand washing reduced </a:t>
            </a:r>
            <a:r>
              <a:rPr lang="en-US" dirty="0">
                <a:hlinkClick r:id="rId17" tooltip="Death"/>
              </a:rPr>
              <a:t>mortality</a:t>
            </a:r>
            <a:r>
              <a:rPr lang="en-US" dirty="0"/>
              <a:t> to below 1%, Semmelweis's observations conflicted with the established scientific and medical opinions of the time and his ideas were rejected by the medical community. He could offer no acceptable scientific explanation for his findings, and some doctors were offended at the suggestion that they should wash their hands and mocked him for it. In 1865, the increasingly outspoken Semmelweis supposedly suffered a nervous breakdown and was committed to an </a:t>
            </a:r>
            <a:r>
              <a:rPr lang="en-US" dirty="0">
                <a:hlinkClick r:id="rId18" tooltip="Psychiatric hospital"/>
              </a:rPr>
              <a:t>asylum</a:t>
            </a:r>
            <a:r>
              <a:rPr lang="en-US" dirty="0"/>
              <a:t> by his colleagues. In the asylum he was beaten by the guards. He died 14 days later from a gangrenous wound on his right hand that may have been caused by the beating. Semmelweis's practice earned widespread acceptance only years after his death, when </a:t>
            </a:r>
            <a:r>
              <a:rPr lang="en-US" dirty="0">
                <a:hlinkClick r:id="rId19" tooltip="Louis Pasteur"/>
              </a:rPr>
              <a:t>Louis Pasteur</a:t>
            </a:r>
            <a:r>
              <a:rPr lang="en-US" dirty="0"/>
              <a:t> confirmed the </a:t>
            </a:r>
            <a:r>
              <a:rPr lang="en-US" dirty="0">
                <a:hlinkClick r:id="rId20" tooltip="Germ theory of disease"/>
              </a:rPr>
              <a:t>germ theory</a:t>
            </a:r>
            <a:r>
              <a:rPr lang="en-US" dirty="0"/>
              <a:t>, and </a:t>
            </a:r>
            <a:r>
              <a:rPr lang="en-US" dirty="0">
                <a:hlinkClick r:id="rId21" tooltip="Joseph Lister, 1st Baron Lister"/>
              </a:rPr>
              <a:t>Joseph Lister</a:t>
            </a:r>
            <a:r>
              <a:rPr lang="en-US" dirty="0"/>
              <a:t>, acting on the French </a:t>
            </a:r>
            <a:r>
              <a:rPr lang="en-US" dirty="0">
                <a:hlinkClick r:id="rId22" tooltip="Microbiologist"/>
              </a:rPr>
              <a:t>microbiologist</a:t>
            </a:r>
            <a:r>
              <a:rPr lang="en-US" dirty="0"/>
              <a:t>'s research, </a:t>
            </a:r>
            <a:r>
              <a:rPr lang="en-US" dirty="0" err="1"/>
              <a:t>practised</a:t>
            </a:r>
            <a:r>
              <a:rPr lang="en-US" dirty="0"/>
              <a:t> and operated using hygienic methods, with great success. </a:t>
            </a:r>
          </a:p>
          <a:p>
            <a:endParaRPr lang="en-US" dirty="0"/>
          </a:p>
          <a:p>
            <a:r>
              <a:rPr lang="en-US" dirty="0"/>
              <a:t>Cadaver poisoning</a:t>
            </a:r>
          </a:p>
          <a:p>
            <a:endParaRPr lang="en-US" dirty="0"/>
          </a:p>
        </p:txBody>
      </p:sp>
      <p:sp>
        <p:nvSpPr>
          <p:cNvPr id="4" name="Slide Number Placeholder 3"/>
          <p:cNvSpPr>
            <a:spLocks noGrp="1"/>
          </p:cNvSpPr>
          <p:nvPr>
            <p:ph type="sldNum" sz="quarter" idx="5"/>
          </p:nvPr>
        </p:nvSpPr>
        <p:spPr/>
        <p:txBody>
          <a:bodyPr/>
          <a:lstStyle/>
          <a:p>
            <a:fld id="{7C3ED8B2-AB09-4CBE-8AF0-3ACF862B7FC2}" type="slidenum">
              <a:rPr lang="en-US" smtClean="0"/>
              <a:t>5</a:t>
            </a:fld>
            <a:endParaRPr lang="en-US"/>
          </a:p>
        </p:txBody>
      </p:sp>
    </p:spTree>
    <p:extLst>
      <p:ext uri="{BB962C8B-B14F-4D97-AF65-F5344CB8AC3E}">
        <p14:creationId xmlns:p14="http://schemas.microsoft.com/office/powerpoint/2010/main" val="3540391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1122363"/>
            <a:ext cx="816102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00150" y="3602038"/>
            <a:ext cx="72009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B62C85-E04C-4B81-8DC7-9B2EA1EF1732}" type="datetimeFigureOut">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9FA0D-9046-43EE-9156-6C1A68CCA895}" type="slidenum">
              <a:rPr lang="en-US" smtClean="0"/>
              <a:t>‹#›</a:t>
            </a:fld>
            <a:endParaRPr lang="en-US"/>
          </a:p>
        </p:txBody>
      </p:sp>
    </p:spTree>
    <p:extLst>
      <p:ext uri="{BB962C8B-B14F-4D97-AF65-F5344CB8AC3E}">
        <p14:creationId xmlns:p14="http://schemas.microsoft.com/office/powerpoint/2010/main" val="2800015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B62C85-E04C-4B81-8DC7-9B2EA1EF1732}" type="datetimeFigureOut">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9FA0D-9046-43EE-9156-6C1A68CCA895}" type="slidenum">
              <a:rPr lang="en-US" smtClean="0"/>
              <a:t>‹#›</a:t>
            </a:fld>
            <a:endParaRPr lang="en-US"/>
          </a:p>
        </p:txBody>
      </p:sp>
    </p:spTree>
    <p:extLst>
      <p:ext uri="{BB962C8B-B14F-4D97-AF65-F5344CB8AC3E}">
        <p14:creationId xmlns:p14="http://schemas.microsoft.com/office/powerpoint/2010/main" val="3433026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365125"/>
            <a:ext cx="2070259"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60083" y="365125"/>
            <a:ext cx="609076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B62C85-E04C-4B81-8DC7-9B2EA1EF1732}" type="datetimeFigureOut">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9FA0D-9046-43EE-9156-6C1A68CCA895}" type="slidenum">
              <a:rPr lang="en-US" smtClean="0"/>
              <a:t>‹#›</a:t>
            </a:fld>
            <a:endParaRPr lang="en-US"/>
          </a:p>
        </p:txBody>
      </p:sp>
    </p:spTree>
    <p:extLst>
      <p:ext uri="{BB962C8B-B14F-4D97-AF65-F5344CB8AC3E}">
        <p14:creationId xmlns:p14="http://schemas.microsoft.com/office/powerpoint/2010/main" val="1181724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5CB9A37E-DF0A-4EE1-9698-A83256A927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83184" y="5863418"/>
            <a:ext cx="1354780" cy="711260"/>
          </a:xfrm>
          <a:prstGeom prst="rect">
            <a:avLst/>
          </a:prstGeom>
        </p:spPr>
      </p:pic>
      <p:sp>
        <p:nvSpPr>
          <p:cNvPr id="9" name="Rectangle 8">
            <a:extLst>
              <a:ext uri="{FF2B5EF4-FFF2-40B4-BE49-F238E27FC236}">
                <a16:creationId xmlns:a16="http://schemas.microsoft.com/office/drawing/2014/main" id="{D04EDF36-6D74-49B9-82C3-8ADB8E04FE3C}"/>
              </a:ext>
            </a:extLst>
          </p:cNvPr>
          <p:cNvSpPr/>
          <p:nvPr userDrawn="1"/>
        </p:nvSpPr>
        <p:spPr>
          <a:xfrm>
            <a:off x="360218" y="180109"/>
            <a:ext cx="8977746" cy="6497782"/>
          </a:xfrm>
          <a:prstGeom prst="rect">
            <a:avLst/>
          </a:prstGeom>
          <a:noFill/>
          <a:ln w="508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56624E9-DA22-4E97-BCA5-4B43615C9495}"/>
              </a:ext>
            </a:extLst>
          </p:cNvPr>
          <p:cNvSpPr txBox="1"/>
          <p:nvPr userDrawn="1"/>
        </p:nvSpPr>
        <p:spPr>
          <a:xfrm>
            <a:off x="7784598" y="5688005"/>
            <a:ext cx="972959" cy="461665"/>
          </a:xfrm>
          <a:prstGeom prst="rect">
            <a:avLst/>
          </a:prstGeom>
          <a:noFill/>
        </p:spPr>
        <p:txBody>
          <a:bodyPr wrap="none" rtlCol="0">
            <a:spAutoFit/>
          </a:bodyPr>
          <a:lstStyle/>
          <a:p>
            <a:pPr algn="l"/>
            <a:r>
              <a:rPr lang="en-US" sz="1200" i="1" dirty="0">
                <a:solidFill>
                  <a:srgbClr val="000066"/>
                </a:solidFill>
              </a:rPr>
              <a:t>Presentation</a:t>
            </a:r>
          </a:p>
          <a:p>
            <a:pPr algn="l"/>
            <a:r>
              <a:rPr lang="en-US" sz="1200" i="1" dirty="0">
                <a:solidFill>
                  <a:srgbClr val="000066"/>
                </a:solidFill>
              </a:rPr>
              <a:t>for</a:t>
            </a:r>
          </a:p>
        </p:txBody>
      </p:sp>
    </p:spTree>
    <p:extLst>
      <p:ext uri="{BB962C8B-B14F-4D97-AF65-F5344CB8AC3E}">
        <p14:creationId xmlns:p14="http://schemas.microsoft.com/office/powerpoint/2010/main" val="1553241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082" y="1709740"/>
            <a:ext cx="828103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55082" y="4589465"/>
            <a:ext cx="828103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B62C85-E04C-4B81-8DC7-9B2EA1EF1732}" type="datetimeFigureOut">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9FA0D-9046-43EE-9156-6C1A68CCA895}" type="slidenum">
              <a:rPr lang="en-US" smtClean="0"/>
              <a:t>‹#›</a:t>
            </a:fld>
            <a:endParaRPr lang="en-US"/>
          </a:p>
        </p:txBody>
      </p:sp>
    </p:spTree>
    <p:extLst>
      <p:ext uri="{BB962C8B-B14F-4D97-AF65-F5344CB8AC3E}">
        <p14:creationId xmlns:p14="http://schemas.microsoft.com/office/powerpoint/2010/main" val="3729006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60083" y="1825625"/>
            <a:ext cx="408051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60608" y="1825625"/>
            <a:ext cx="408051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B62C85-E04C-4B81-8DC7-9B2EA1EF1732}" type="datetimeFigureOut">
              <a:rPr lang="en-US" smtClean="0"/>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9FA0D-9046-43EE-9156-6C1A68CCA895}" type="slidenum">
              <a:rPr lang="en-US" smtClean="0"/>
              <a:t>‹#›</a:t>
            </a:fld>
            <a:endParaRPr lang="en-US"/>
          </a:p>
        </p:txBody>
      </p:sp>
    </p:spTree>
    <p:extLst>
      <p:ext uri="{BB962C8B-B14F-4D97-AF65-F5344CB8AC3E}">
        <p14:creationId xmlns:p14="http://schemas.microsoft.com/office/powerpoint/2010/main" val="2851477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1333" y="365127"/>
            <a:ext cx="828103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1334" y="1681163"/>
            <a:ext cx="406175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1334" y="2505075"/>
            <a:ext cx="406175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0608" y="1681163"/>
            <a:ext cx="408176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60608" y="2505075"/>
            <a:ext cx="40817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B62C85-E04C-4B81-8DC7-9B2EA1EF1732}" type="datetimeFigureOut">
              <a:rPr lang="en-US" smtClean="0"/>
              <a:t>6/21/2022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C9FA0D-9046-43EE-9156-6C1A68CCA895}" type="slidenum">
              <a:rPr lang="en-US" smtClean="0"/>
              <a:t>‹#›</a:t>
            </a:fld>
            <a:endParaRPr lang="en-US"/>
          </a:p>
        </p:txBody>
      </p:sp>
    </p:spTree>
    <p:extLst>
      <p:ext uri="{BB962C8B-B14F-4D97-AF65-F5344CB8AC3E}">
        <p14:creationId xmlns:p14="http://schemas.microsoft.com/office/powerpoint/2010/main" val="2352529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B62C85-E04C-4B81-8DC7-9B2EA1EF1732}" type="datetimeFigureOut">
              <a:rPr lang="en-US" smtClean="0"/>
              <a:t>6/21/2022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C9FA0D-9046-43EE-9156-6C1A68CCA895}" type="slidenum">
              <a:rPr lang="en-US" smtClean="0"/>
              <a:t>‹#›</a:t>
            </a:fld>
            <a:endParaRPr lang="en-US"/>
          </a:p>
        </p:txBody>
      </p:sp>
    </p:spTree>
    <p:extLst>
      <p:ext uri="{BB962C8B-B14F-4D97-AF65-F5344CB8AC3E}">
        <p14:creationId xmlns:p14="http://schemas.microsoft.com/office/powerpoint/2010/main" val="3757343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62C85-E04C-4B81-8DC7-9B2EA1EF1732}" type="datetimeFigureOut">
              <a:rPr lang="en-US" smtClean="0"/>
              <a:t>6/21/2022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C9FA0D-9046-43EE-9156-6C1A68CCA895}" type="slidenum">
              <a:rPr lang="en-US" smtClean="0"/>
              <a:t>‹#›</a:t>
            </a:fld>
            <a:endParaRPr lang="en-US"/>
          </a:p>
        </p:txBody>
      </p:sp>
    </p:spTree>
    <p:extLst>
      <p:ext uri="{BB962C8B-B14F-4D97-AF65-F5344CB8AC3E}">
        <p14:creationId xmlns:p14="http://schemas.microsoft.com/office/powerpoint/2010/main" val="1550909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457200"/>
            <a:ext cx="30966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081760" y="987427"/>
            <a:ext cx="486060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61333" y="2057400"/>
            <a:ext cx="30966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B62C85-E04C-4B81-8DC7-9B2EA1EF1732}" type="datetimeFigureOut">
              <a:rPr lang="en-US" smtClean="0"/>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9FA0D-9046-43EE-9156-6C1A68CCA895}" type="slidenum">
              <a:rPr lang="en-US" smtClean="0"/>
              <a:t>‹#›</a:t>
            </a:fld>
            <a:endParaRPr lang="en-US"/>
          </a:p>
        </p:txBody>
      </p:sp>
    </p:spTree>
    <p:extLst>
      <p:ext uri="{BB962C8B-B14F-4D97-AF65-F5344CB8AC3E}">
        <p14:creationId xmlns:p14="http://schemas.microsoft.com/office/powerpoint/2010/main" val="2200377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457200"/>
            <a:ext cx="30966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81760" y="987427"/>
            <a:ext cx="4860608"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61333" y="2057400"/>
            <a:ext cx="30966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B62C85-E04C-4B81-8DC7-9B2EA1EF1732}" type="datetimeFigureOut">
              <a:rPr lang="en-US" smtClean="0"/>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9FA0D-9046-43EE-9156-6C1A68CCA895}" type="slidenum">
              <a:rPr lang="en-US" smtClean="0"/>
              <a:t>‹#›</a:t>
            </a:fld>
            <a:endParaRPr lang="en-US"/>
          </a:p>
        </p:txBody>
      </p:sp>
    </p:spTree>
    <p:extLst>
      <p:ext uri="{BB962C8B-B14F-4D97-AF65-F5344CB8AC3E}">
        <p14:creationId xmlns:p14="http://schemas.microsoft.com/office/powerpoint/2010/main" val="231778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365127"/>
            <a:ext cx="82810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60083" y="1825625"/>
            <a:ext cx="828103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60083" y="6356352"/>
            <a:ext cx="216027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62C85-E04C-4B81-8DC7-9B2EA1EF1732}" type="datetimeFigureOut">
              <a:rPr lang="en-US" smtClean="0"/>
              <a:t>6/21/2022</a:t>
            </a:fld>
            <a:endParaRPr lang="en-US"/>
          </a:p>
        </p:txBody>
      </p:sp>
      <p:sp>
        <p:nvSpPr>
          <p:cNvPr id="5" name="Footer Placeholder 4"/>
          <p:cNvSpPr>
            <a:spLocks noGrp="1"/>
          </p:cNvSpPr>
          <p:nvPr>
            <p:ph type="ftr" sz="quarter" idx="3"/>
          </p:nvPr>
        </p:nvSpPr>
        <p:spPr>
          <a:xfrm>
            <a:off x="3180398" y="6356352"/>
            <a:ext cx="32404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80848" y="6356352"/>
            <a:ext cx="21602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9FA0D-9046-43EE-9156-6C1A68CCA895}" type="slidenum">
              <a:rPr lang="en-US" smtClean="0"/>
              <a:t>‹#›</a:t>
            </a:fld>
            <a:endParaRPr lang="en-US"/>
          </a:p>
        </p:txBody>
      </p:sp>
    </p:spTree>
    <p:extLst>
      <p:ext uri="{BB962C8B-B14F-4D97-AF65-F5344CB8AC3E}">
        <p14:creationId xmlns:p14="http://schemas.microsoft.com/office/powerpoint/2010/main" val="1726101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1866AB2-00C0-47B0-8195-E83AE45DCF3C}"/>
              </a:ext>
            </a:extLst>
          </p:cNvPr>
          <p:cNvSpPr txBox="1"/>
          <p:nvPr/>
        </p:nvSpPr>
        <p:spPr>
          <a:xfrm>
            <a:off x="2696098" y="436099"/>
            <a:ext cx="4885505" cy="1569660"/>
          </a:xfrm>
          <a:prstGeom prst="rect">
            <a:avLst/>
          </a:prstGeom>
          <a:noFill/>
        </p:spPr>
        <p:txBody>
          <a:bodyPr wrap="none" rtlCol="0">
            <a:spAutoFit/>
          </a:bodyPr>
          <a:lstStyle/>
          <a:p>
            <a:r>
              <a:rPr lang="en-US" sz="9600" dirty="0">
                <a:solidFill>
                  <a:srgbClr val="000066"/>
                </a:solidFill>
              </a:rPr>
              <a:t>Welcome</a:t>
            </a:r>
            <a:endParaRPr lang="en-US" dirty="0"/>
          </a:p>
        </p:txBody>
      </p:sp>
      <p:sp>
        <p:nvSpPr>
          <p:cNvPr id="9" name="TextBox 8">
            <a:extLst>
              <a:ext uri="{FF2B5EF4-FFF2-40B4-BE49-F238E27FC236}">
                <a16:creationId xmlns:a16="http://schemas.microsoft.com/office/drawing/2014/main" id="{DB969267-137A-4CA8-A0C1-F56D8D967541}"/>
              </a:ext>
            </a:extLst>
          </p:cNvPr>
          <p:cNvSpPr txBox="1"/>
          <p:nvPr/>
        </p:nvSpPr>
        <p:spPr>
          <a:xfrm>
            <a:off x="2982714" y="4813510"/>
            <a:ext cx="4312271" cy="1446550"/>
          </a:xfrm>
          <a:prstGeom prst="rect">
            <a:avLst/>
          </a:prstGeom>
          <a:noFill/>
        </p:spPr>
        <p:txBody>
          <a:bodyPr wrap="none" rtlCol="0">
            <a:spAutoFit/>
          </a:bodyPr>
          <a:lstStyle/>
          <a:p>
            <a:pPr algn="ctr"/>
            <a:r>
              <a:rPr lang="en-US" sz="3200" i="1" dirty="0">
                <a:solidFill>
                  <a:srgbClr val="000066"/>
                </a:solidFill>
              </a:rPr>
              <a:t>Tammy Miller</a:t>
            </a:r>
          </a:p>
          <a:p>
            <a:pPr algn="ctr"/>
            <a:r>
              <a:rPr lang="en-US" sz="2800" i="1" dirty="0">
                <a:solidFill>
                  <a:srgbClr val="000066"/>
                </a:solidFill>
              </a:rPr>
              <a:t>Tammy@TammySpeaks.com</a:t>
            </a:r>
          </a:p>
          <a:p>
            <a:pPr algn="ctr"/>
            <a:r>
              <a:rPr lang="en-US" sz="2800" i="1" dirty="0">
                <a:solidFill>
                  <a:srgbClr val="000066"/>
                </a:solidFill>
              </a:rPr>
              <a:t>814-360-4031</a:t>
            </a:r>
          </a:p>
        </p:txBody>
      </p:sp>
      <p:sp>
        <p:nvSpPr>
          <p:cNvPr id="10" name="Rectangle 9">
            <a:extLst>
              <a:ext uri="{FF2B5EF4-FFF2-40B4-BE49-F238E27FC236}">
                <a16:creationId xmlns:a16="http://schemas.microsoft.com/office/drawing/2014/main" id="{227487F2-F358-456F-8BD0-BC0D7F8A606B}"/>
              </a:ext>
            </a:extLst>
          </p:cNvPr>
          <p:cNvSpPr/>
          <p:nvPr/>
        </p:nvSpPr>
        <p:spPr>
          <a:xfrm>
            <a:off x="2401441" y="2412506"/>
            <a:ext cx="5474818" cy="1800665"/>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73AD4BF-0807-4CEF-ADB1-103A7E68EC28}"/>
              </a:ext>
            </a:extLst>
          </p:cNvPr>
          <p:cNvSpPr txBox="1"/>
          <p:nvPr/>
        </p:nvSpPr>
        <p:spPr>
          <a:xfrm>
            <a:off x="2454461" y="2259449"/>
            <a:ext cx="5368778" cy="2339102"/>
          </a:xfrm>
          <a:prstGeom prst="rect">
            <a:avLst/>
          </a:prstGeom>
          <a:noFill/>
        </p:spPr>
        <p:txBody>
          <a:bodyPr wrap="none" rtlCol="0">
            <a:spAutoFit/>
          </a:bodyPr>
          <a:lstStyle/>
          <a:p>
            <a:pPr algn="ctr"/>
            <a:r>
              <a:rPr lang="en-US" sz="6000" i="1" dirty="0">
                <a:solidFill>
                  <a:schemeClr val="bg1"/>
                </a:solidFill>
              </a:rPr>
              <a:t>Creating Change</a:t>
            </a:r>
          </a:p>
          <a:p>
            <a:pPr algn="ctr"/>
            <a:r>
              <a:rPr lang="en-US" sz="6000" i="1" dirty="0">
                <a:solidFill>
                  <a:schemeClr val="bg1"/>
                </a:solidFill>
              </a:rPr>
              <a:t>Step by Step</a:t>
            </a:r>
          </a:p>
          <a:p>
            <a:pPr algn="ctr"/>
            <a:endParaRPr lang="en-US" sz="800" i="1" dirty="0">
              <a:solidFill>
                <a:srgbClr val="000066"/>
              </a:solidFill>
            </a:endParaRPr>
          </a:p>
          <a:p>
            <a:endParaRPr lang="en-US" dirty="0"/>
          </a:p>
        </p:txBody>
      </p:sp>
    </p:spTree>
    <p:extLst>
      <p:ext uri="{BB962C8B-B14F-4D97-AF65-F5344CB8AC3E}">
        <p14:creationId xmlns:p14="http://schemas.microsoft.com/office/powerpoint/2010/main" val="3050192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0F985B35-ABCD-44B7-B433-D0E402A11E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4539" y="1170778"/>
            <a:ext cx="2963916" cy="4516444"/>
          </a:xfrm>
          <a:prstGeom prst="rect">
            <a:avLst/>
          </a:prstGeom>
        </p:spPr>
      </p:pic>
    </p:spTree>
    <p:extLst>
      <p:ext uri="{BB962C8B-B14F-4D97-AF65-F5344CB8AC3E}">
        <p14:creationId xmlns:p14="http://schemas.microsoft.com/office/powerpoint/2010/main" val="1798152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73BA55-9659-4950-B08B-3BF0E87D44C8}"/>
              </a:ext>
            </a:extLst>
          </p:cNvPr>
          <p:cNvSpPr txBox="1"/>
          <p:nvPr/>
        </p:nvSpPr>
        <p:spPr>
          <a:xfrm>
            <a:off x="1127959" y="1608083"/>
            <a:ext cx="7467109" cy="3416320"/>
          </a:xfrm>
          <a:prstGeom prst="rect">
            <a:avLst/>
          </a:prstGeom>
          <a:noFill/>
        </p:spPr>
        <p:txBody>
          <a:bodyPr wrap="none" rtlCol="0">
            <a:spAutoFit/>
          </a:bodyPr>
          <a:lstStyle/>
          <a:p>
            <a:r>
              <a:rPr lang="en-US" sz="3600" dirty="0">
                <a:solidFill>
                  <a:srgbClr val="000066"/>
                </a:solidFill>
              </a:rPr>
              <a:t>Jason started the conference with:</a:t>
            </a:r>
          </a:p>
          <a:p>
            <a:endParaRPr lang="en-US" sz="3600" dirty="0">
              <a:solidFill>
                <a:srgbClr val="000066"/>
              </a:solidFill>
            </a:endParaRPr>
          </a:p>
          <a:p>
            <a:r>
              <a:rPr lang="en-US" sz="3600" i="1" dirty="0">
                <a:solidFill>
                  <a:srgbClr val="000066"/>
                </a:solidFill>
              </a:rPr>
              <a:t>“I am a key, but it’s not about me.</a:t>
            </a:r>
          </a:p>
          <a:p>
            <a:endParaRPr lang="en-US" sz="3600" i="1" dirty="0">
              <a:solidFill>
                <a:srgbClr val="000066"/>
              </a:solidFill>
            </a:endParaRPr>
          </a:p>
          <a:p>
            <a:r>
              <a:rPr lang="en-US" sz="3600" i="1" dirty="0">
                <a:solidFill>
                  <a:srgbClr val="000066"/>
                </a:solidFill>
              </a:rPr>
              <a:t>Not about you, but about your values.”</a:t>
            </a:r>
          </a:p>
          <a:p>
            <a:endParaRPr lang="en-US" dirty="0"/>
          </a:p>
          <a:p>
            <a:endParaRPr lang="en-US" dirty="0"/>
          </a:p>
        </p:txBody>
      </p:sp>
    </p:spTree>
    <p:extLst>
      <p:ext uri="{BB962C8B-B14F-4D97-AF65-F5344CB8AC3E}">
        <p14:creationId xmlns:p14="http://schemas.microsoft.com/office/powerpoint/2010/main" val="2595481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80F613E8-FE7E-40D8-8023-EDCBF7813E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0" y="508000"/>
            <a:ext cx="5842000" cy="5842000"/>
          </a:xfrm>
          <a:prstGeom prst="rect">
            <a:avLst/>
          </a:prstGeom>
        </p:spPr>
      </p:pic>
    </p:spTree>
    <p:extLst>
      <p:ext uri="{BB962C8B-B14F-4D97-AF65-F5344CB8AC3E}">
        <p14:creationId xmlns:p14="http://schemas.microsoft.com/office/powerpoint/2010/main" val="1842713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F79C39-A5EB-4BA7-81F6-A9AFFD609A84}"/>
              </a:ext>
            </a:extLst>
          </p:cNvPr>
          <p:cNvSpPr txBox="1"/>
          <p:nvPr/>
        </p:nvSpPr>
        <p:spPr>
          <a:xfrm>
            <a:off x="1186355" y="1095703"/>
            <a:ext cx="7766998" cy="4524315"/>
          </a:xfrm>
          <a:prstGeom prst="rect">
            <a:avLst/>
          </a:prstGeom>
          <a:noFill/>
        </p:spPr>
        <p:txBody>
          <a:bodyPr wrap="none" rtlCol="0">
            <a:spAutoFit/>
          </a:bodyPr>
          <a:lstStyle/>
          <a:p>
            <a:pPr marL="571500" indent="-571500">
              <a:buFont typeface="Wingdings" panose="05000000000000000000" pitchFamily="2" charset="2"/>
              <a:buChar char="Ø"/>
            </a:pPr>
            <a:r>
              <a:rPr lang="en-US" sz="3600" dirty="0">
                <a:solidFill>
                  <a:srgbClr val="000066"/>
                </a:solidFill>
              </a:rPr>
              <a:t>What is YOUR frame of reference</a:t>
            </a:r>
          </a:p>
          <a:p>
            <a:pPr marL="571500" indent="-571500">
              <a:buFont typeface="Wingdings" panose="05000000000000000000" pitchFamily="2" charset="2"/>
              <a:buChar char="Ø"/>
            </a:pPr>
            <a:endParaRPr lang="en-US" sz="3600" dirty="0">
              <a:solidFill>
                <a:srgbClr val="000066"/>
              </a:solidFill>
            </a:endParaRPr>
          </a:p>
          <a:p>
            <a:pPr marL="571500" indent="-571500">
              <a:buFont typeface="Wingdings" panose="05000000000000000000" pitchFamily="2" charset="2"/>
              <a:buChar char="Ø"/>
            </a:pPr>
            <a:r>
              <a:rPr lang="en-US" sz="3600" dirty="0">
                <a:solidFill>
                  <a:srgbClr val="000066"/>
                </a:solidFill>
              </a:rPr>
              <a:t>What is YOUR story?</a:t>
            </a:r>
          </a:p>
          <a:p>
            <a:pPr marL="571500" indent="-571500">
              <a:buFont typeface="Wingdings" panose="05000000000000000000" pitchFamily="2" charset="2"/>
              <a:buChar char="Ø"/>
            </a:pPr>
            <a:endParaRPr lang="en-US" sz="3600" dirty="0">
              <a:solidFill>
                <a:srgbClr val="000066"/>
              </a:solidFill>
            </a:endParaRPr>
          </a:p>
          <a:p>
            <a:pPr marL="571500" indent="-571500">
              <a:buFont typeface="Wingdings" panose="05000000000000000000" pitchFamily="2" charset="2"/>
              <a:buChar char="Ø"/>
            </a:pPr>
            <a:r>
              <a:rPr lang="en-US" sz="3600" dirty="0">
                <a:solidFill>
                  <a:srgbClr val="000066"/>
                </a:solidFill>
              </a:rPr>
              <a:t>Why do you care?</a:t>
            </a:r>
          </a:p>
          <a:p>
            <a:pPr marL="571500" indent="-571500">
              <a:buFont typeface="Wingdings" panose="05000000000000000000" pitchFamily="2" charset="2"/>
              <a:buChar char="Ø"/>
            </a:pPr>
            <a:endParaRPr lang="en-US" sz="3600" dirty="0">
              <a:solidFill>
                <a:srgbClr val="000066"/>
              </a:solidFill>
            </a:endParaRPr>
          </a:p>
          <a:p>
            <a:pPr marL="571500" indent="-571500">
              <a:buFont typeface="Wingdings" panose="05000000000000000000" pitchFamily="2" charset="2"/>
              <a:buChar char="Ø"/>
            </a:pPr>
            <a:r>
              <a:rPr lang="en-US" sz="3600" dirty="0">
                <a:solidFill>
                  <a:srgbClr val="000066"/>
                </a:solidFill>
              </a:rPr>
              <a:t>Sometimes you have to “experience” </a:t>
            </a:r>
          </a:p>
          <a:p>
            <a:r>
              <a:rPr lang="en-US" sz="3600" dirty="0">
                <a:solidFill>
                  <a:srgbClr val="000066"/>
                </a:solidFill>
              </a:rPr>
              <a:t>      life/event to understand</a:t>
            </a:r>
          </a:p>
        </p:txBody>
      </p:sp>
    </p:spTree>
    <p:extLst>
      <p:ext uri="{BB962C8B-B14F-4D97-AF65-F5344CB8AC3E}">
        <p14:creationId xmlns:p14="http://schemas.microsoft.com/office/powerpoint/2010/main" val="2152886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water, nature, wave&#10;&#10;Description automatically generated">
            <a:extLst>
              <a:ext uri="{FF2B5EF4-FFF2-40B4-BE49-F238E27FC236}">
                <a16:creationId xmlns:a16="http://schemas.microsoft.com/office/drawing/2014/main" id="{41853441-8074-4FB9-AB2D-7B09C025B6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4960" y="414997"/>
            <a:ext cx="4521005" cy="6028006"/>
          </a:xfrm>
          <a:prstGeom prst="rect">
            <a:avLst/>
          </a:prstGeom>
        </p:spPr>
      </p:pic>
      <p:sp>
        <p:nvSpPr>
          <p:cNvPr id="4" name="TextBox 3">
            <a:extLst>
              <a:ext uri="{FF2B5EF4-FFF2-40B4-BE49-F238E27FC236}">
                <a16:creationId xmlns:a16="http://schemas.microsoft.com/office/drawing/2014/main" id="{B4671C92-08BD-4CA1-824B-73FC75079A51}"/>
              </a:ext>
            </a:extLst>
          </p:cNvPr>
          <p:cNvSpPr txBox="1"/>
          <p:nvPr/>
        </p:nvSpPr>
        <p:spPr>
          <a:xfrm>
            <a:off x="398135" y="1536174"/>
            <a:ext cx="2321533" cy="3785652"/>
          </a:xfrm>
          <a:prstGeom prst="rect">
            <a:avLst/>
          </a:prstGeom>
          <a:noFill/>
        </p:spPr>
        <p:txBody>
          <a:bodyPr wrap="none" rtlCol="0">
            <a:spAutoFit/>
          </a:bodyPr>
          <a:lstStyle/>
          <a:p>
            <a:pPr algn="ctr"/>
            <a:r>
              <a:rPr lang="en-US" sz="4000" dirty="0">
                <a:solidFill>
                  <a:srgbClr val="000066"/>
                </a:solidFill>
              </a:rPr>
              <a:t>In a </a:t>
            </a:r>
          </a:p>
          <a:p>
            <a:pPr algn="ctr"/>
            <a:r>
              <a:rPr lang="en-US" sz="4000" dirty="0">
                <a:solidFill>
                  <a:srgbClr val="000066"/>
                </a:solidFill>
              </a:rPr>
              <a:t>moment…</a:t>
            </a:r>
          </a:p>
          <a:p>
            <a:pPr algn="ctr"/>
            <a:r>
              <a:rPr lang="en-US" sz="4000" dirty="0">
                <a:solidFill>
                  <a:srgbClr val="000066"/>
                </a:solidFill>
              </a:rPr>
              <a:t>The </a:t>
            </a:r>
          </a:p>
          <a:p>
            <a:pPr algn="ctr"/>
            <a:r>
              <a:rPr lang="en-US" sz="4000" dirty="0">
                <a:solidFill>
                  <a:srgbClr val="000066"/>
                </a:solidFill>
              </a:rPr>
              <a:t>World</a:t>
            </a:r>
          </a:p>
          <a:p>
            <a:pPr algn="ctr"/>
            <a:r>
              <a:rPr lang="en-US" sz="4000" dirty="0">
                <a:solidFill>
                  <a:srgbClr val="000066"/>
                </a:solidFill>
              </a:rPr>
              <a:t>Can</a:t>
            </a:r>
          </a:p>
          <a:p>
            <a:pPr algn="ctr"/>
            <a:r>
              <a:rPr lang="en-US" sz="4000" dirty="0">
                <a:solidFill>
                  <a:srgbClr val="000066"/>
                </a:solidFill>
              </a:rPr>
              <a:t>change</a:t>
            </a:r>
          </a:p>
        </p:txBody>
      </p:sp>
    </p:spTree>
    <p:extLst>
      <p:ext uri="{BB962C8B-B14F-4D97-AF65-F5344CB8AC3E}">
        <p14:creationId xmlns:p14="http://schemas.microsoft.com/office/powerpoint/2010/main" val="2023446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6BA0D-BA44-486B-AB07-CE2DA5FEB03A}"/>
              </a:ext>
            </a:extLst>
          </p:cNvPr>
          <p:cNvSpPr txBox="1"/>
          <p:nvPr/>
        </p:nvSpPr>
        <p:spPr>
          <a:xfrm>
            <a:off x="847579" y="482675"/>
            <a:ext cx="7906042" cy="5632311"/>
          </a:xfrm>
          <a:prstGeom prst="rect">
            <a:avLst/>
          </a:prstGeom>
          <a:noFill/>
        </p:spPr>
        <p:txBody>
          <a:bodyPr wrap="square">
            <a:spAutoFit/>
          </a:bodyPr>
          <a:lstStyle/>
          <a:p>
            <a:r>
              <a:rPr lang="en-US" sz="3600" b="1" dirty="0">
                <a:solidFill>
                  <a:srgbClr val="000066"/>
                </a:solidFill>
              </a:rPr>
              <a:t>S</a:t>
            </a:r>
            <a:r>
              <a:rPr lang="en-US" sz="3600" dirty="0">
                <a:solidFill>
                  <a:srgbClr val="000066"/>
                </a:solidFill>
              </a:rPr>
              <a:t> - Start at the beginning and see the change</a:t>
            </a:r>
          </a:p>
          <a:p>
            <a:endParaRPr lang="en-US" sz="3600" dirty="0">
              <a:solidFill>
                <a:srgbClr val="000066"/>
              </a:solidFill>
            </a:endParaRPr>
          </a:p>
          <a:p>
            <a:r>
              <a:rPr lang="en-US" sz="3600" b="1" dirty="0">
                <a:solidFill>
                  <a:srgbClr val="000066"/>
                </a:solidFill>
              </a:rPr>
              <a:t>T</a:t>
            </a:r>
            <a:r>
              <a:rPr lang="en-US" sz="3600" dirty="0">
                <a:solidFill>
                  <a:srgbClr val="000066"/>
                </a:solidFill>
              </a:rPr>
              <a:t> -  Tell others – create momentum, interest, support</a:t>
            </a:r>
          </a:p>
          <a:p>
            <a:endParaRPr lang="en-US" sz="3600" dirty="0">
              <a:solidFill>
                <a:srgbClr val="000066"/>
              </a:solidFill>
            </a:endParaRPr>
          </a:p>
          <a:p>
            <a:r>
              <a:rPr lang="en-US" sz="3600" b="1" dirty="0">
                <a:solidFill>
                  <a:srgbClr val="000066"/>
                </a:solidFill>
              </a:rPr>
              <a:t>E</a:t>
            </a:r>
            <a:r>
              <a:rPr lang="en-US" sz="3600" dirty="0">
                <a:solidFill>
                  <a:srgbClr val="000066"/>
                </a:solidFill>
              </a:rPr>
              <a:t> -  Evaluate – stop along the way – what is working, what isn’t</a:t>
            </a:r>
          </a:p>
          <a:p>
            <a:endParaRPr lang="en-US" sz="3600" dirty="0">
              <a:solidFill>
                <a:srgbClr val="000066"/>
              </a:solidFill>
            </a:endParaRPr>
          </a:p>
          <a:p>
            <a:r>
              <a:rPr lang="en-US" sz="3600" b="1" dirty="0">
                <a:solidFill>
                  <a:srgbClr val="000066"/>
                </a:solidFill>
              </a:rPr>
              <a:t>P</a:t>
            </a:r>
            <a:r>
              <a:rPr lang="en-US" sz="3600" dirty="0">
                <a:solidFill>
                  <a:srgbClr val="000066"/>
                </a:solidFill>
              </a:rPr>
              <a:t> -  Power of ideas, power of people</a:t>
            </a:r>
          </a:p>
        </p:txBody>
      </p:sp>
    </p:spTree>
    <p:extLst>
      <p:ext uri="{BB962C8B-B14F-4D97-AF65-F5344CB8AC3E}">
        <p14:creationId xmlns:p14="http://schemas.microsoft.com/office/powerpoint/2010/main" val="936977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6BA0D-BA44-486B-AB07-CE2DA5FEB03A}"/>
              </a:ext>
            </a:extLst>
          </p:cNvPr>
          <p:cNvSpPr txBox="1"/>
          <p:nvPr/>
        </p:nvSpPr>
        <p:spPr>
          <a:xfrm>
            <a:off x="1036766" y="766454"/>
            <a:ext cx="7145537" cy="5078313"/>
          </a:xfrm>
          <a:prstGeom prst="rect">
            <a:avLst/>
          </a:prstGeom>
          <a:noFill/>
        </p:spPr>
        <p:txBody>
          <a:bodyPr wrap="square">
            <a:spAutoFit/>
          </a:bodyPr>
          <a:lstStyle/>
          <a:p>
            <a:r>
              <a:rPr lang="en-US" sz="3600" b="1" dirty="0">
                <a:solidFill>
                  <a:srgbClr val="000066"/>
                </a:solidFill>
              </a:rPr>
              <a:t>S - Start at the beginning and see the change</a:t>
            </a:r>
          </a:p>
          <a:p>
            <a:endParaRPr lang="en-US" sz="3600" dirty="0">
              <a:solidFill>
                <a:srgbClr val="000066"/>
              </a:solidFill>
            </a:endParaRPr>
          </a:p>
          <a:p>
            <a:pPr marL="571500" indent="-571500">
              <a:buFont typeface="Wingdings" panose="05000000000000000000" pitchFamily="2" charset="2"/>
              <a:buChar char="Ø"/>
            </a:pPr>
            <a:r>
              <a:rPr lang="en-US" sz="3600" dirty="0">
                <a:solidFill>
                  <a:srgbClr val="000066"/>
                </a:solidFill>
              </a:rPr>
              <a:t>How do we do that?</a:t>
            </a:r>
          </a:p>
          <a:p>
            <a:pPr marL="571500" indent="-571500">
              <a:buFont typeface="Wingdings" panose="05000000000000000000" pitchFamily="2" charset="2"/>
              <a:buChar char="Ø"/>
            </a:pPr>
            <a:endParaRPr lang="en-US" sz="3600" dirty="0">
              <a:solidFill>
                <a:srgbClr val="000066"/>
              </a:solidFill>
            </a:endParaRPr>
          </a:p>
          <a:p>
            <a:pPr marL="571500" indent="-571500">
              <a:buFont typeface="Wingdings" panose="05000000000000000000" pitchFamily="2" charset="2"/>
              <a:buChar char="Ø"/>
            </a:pPr>
            <a:r>
              <a:rPr lang="en-US" sz="3600" dirty="0">
                <a:solidFill>
                  <a:srgbClr val="000066"/>
                </a:solidFill>
              </a:rPr>
              <a:t>What is creating the NEED to change?</a:t>
            </a:r>
          </a:p>
          <a:p>
            <a:pPr marL="571500" indent="-571500">
              <a:buFont typeface="Wingdings" panose="05000000000000000000" pitchFamily="2" charset="2"/>
              <a:buChar char="Ø"/>
            </a:pPr>
            <a:endParaRPr lang="en-US" sz="3600" dirty="0">
              <a:solidFill>
                <a:srgbClr val="000066"/>
              </a:solidFill>
            </a:endParaRPr>
          </a:p>
          <a:p>
            <a:pPr marL="571500" indent="-571500">
              <a:buFont typeface="Wingdings" panose="05000000000000000000" pitchFamily="2" charset="2"/>
              <a:buChar char="Ø"/>
            </a:pPr>
            <a:r>
              <a:rPr lang="en-US" sz="3600" dirty="0">
                <a:solidFill>
                  <a:srgbClr val="000066"/>
                </a:solidFill>
              </a:rPr>
              <a:t>Where do we begin?</a:t>
            </a:r>
          </a:p>
        </p:txBody>
      </p:sp>
      <p:pic>
        <p:nvPicPr>
          <p:cNvPr id="4" name="Picture 3" descr="A collage of shoes&#10;&#10;Description automatically generated with low confidence">
            <a:extLst>
              <a:ext uri="{FF2B5EF4-FFF2-40B4-BE49-F238E27FC236}">
                <a16:creationId xmlns:a16="http://schemas.microsoft.com/office/drawing/2014/main" id="{6D509A4D-9530-4010-9A52-4F6492FC2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2806" y="1524000"/>
            <a:ext cx="847725" cy="3810000"/>
          </a:xfrm>
          <a:prstGeom prst="rect">
            <a:avLst/>
          </a:prstGeom>
        </p:spPr>
      </p:pic>
    </p:spTree>
    <p:extLst>
      <p:ext uri="{BB962C8B-B14F-4D97-AF65-F5344CB8AC3E}">
        <p14:creationId xmlns:p14="http://schemas.microsoft.com/office/powerpoint/2010/main" val="4070293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8A5D1E08-3376-4E82-93CB-DD3BDAC97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349755" y="493652"/>
            <a:ext cx="4901689" cy="637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809F65C-F68E-49E9-8463-5DF710A63012}"/>
              </a:ext>
            </a:extLst>
          </p:cNvPr>
          <p:cNvSpPr txBox="1"/>
          <p:nvPr/>
        </p:nvSpPr>
        <p:spPr>
          <a:xfrm>
            <a:off x="567558" y="402048"/>
            <a:ext cx="5510932" cy="646331"/>
          </a:xfrm>
          <a:prstGeom prst="rect">
            <a:avLst/>
          </a:prstGeom>
          <a:noFill/>
        </p:spPr>
        <p:txBody>
          <a:bodyPr wrap="none" rtlCol="0">
            <a:spAutoFit/>
          </a:bodyPr>
          <a:lstStyle/>
          <a:p>
            <a:r>
              <a:rPr lang="en-US" sz="3600" u="sng" dirty="0">
                <a:solidFill>
                  <a:srgbClr val="000066"/>
                </a:solidFill>
              </a:rPr>
              <a:t>Where do we begin activity?</a:t>
            </a:r>
          </a:p>
        </p:txBody>
      </p:sp>
    </p:spTree>
    <p:extLst>
      <p:ext uri="{BB962C8B-B14F-4D97-AF65-F5344CB8AC3E}">
        <p14:creationId xmlns:p14="http://schemas.microsoft.com/office/powerpoint/2010/main" val="1402992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07F7E8F3-3F48-4984-8B6E-7C34941C99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549" y="777273"/>
            <a:ext cx="6800104" cy="48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6874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0D4E52-2BA2-4AF3-97AD-F8ED79BF4176}"/>
              </a:ext>
            </a:extLst>
          </p:cNvPr>
          <p:cNvSpPr txBox="1"/>
          <p:nvPr/>
        </p:nvSpPr>
        <p:spPr>
          <a:xfrm>
            <a:off x="3572539" y="1847717"/>
            <a:ext cx="2456122" cy="3477875"/>
          </a:xfrm>
          <a:prstGeom prst="rect">
            <a:avLst/>
          </a:prstGeom>
          <a:noFill/>
        </p:spPr>
        <p:txBody>
          <a:bodyPr wrap="none" rtlCol="0">
            <a:spAutoFit/>
          </a:bodyPr>
          <a:lstStyle/>
          <a:p>
            <a:r>
              <a:rPr lang="en-US" sz="4400" dirty="0">
                <a:solidFill>
                  <a:srgbClr val="000066"/>
                </a:solidFill>
              </a:rPr>
              <a:t>More of…</a:t>
            </a:r>
          </a:p>
          <a:p>
            <a:endParaRPr lang="en-US" sz="4400" dirty="0">
              <a:solidFill>
                <a:srgbClr val="000066"/>
              </a:solidFill>
            </a:endParaRPr>
          </a:p>
          <a:p>
            <a:r>
              <a:rPr lang="en-US" sz="4400" dirty="0">
                <a:solidFill>
                  <a:srgbClr val="000066"/>
                </a:solidFill>
              </a:rPr>
              <a:t>Less of…</a:t>
            </a:r>
          </a:p>
          <a:p>
            <a:endParaRPr lang="en-US" sz="4400" dirty="0">
              <a:solidFill>
                <a:srgbClr val="000066"/>
              </a:solidFill>
            </a:endParaRPr>
          </a:p>
          <a:p>
            <a:r>
              <a:rPr lang="en-US" sz="4400" dirty="0">
                <a:solidFill>
                  <a:srgbClr val="000066"/>
                </a:solidFill>
              </a:rPr>
              <a:t>Same as…</a:t>
            </a:r>
          </a:p>
        </p:txBody>
      </p:sp>
      <p:sp>
        <p:nvSpPr>
          <p:cNvPr id="3" name="TextBox 2">
            <a:extLst>
              <a:ext uri="{FF2B5EF4-FFF2-40B4-BE49-F238E27FC236}">
                <a16:creationId xmlns:a16="http://schemas.microsoft.com/office/drawing/2014/main" id="{E5838445-52A7-4798-B438-15B5BB914FDB}"/>
              </a:ext>
            </a:extLst>
          </p:cNvPr>
          <p:cNvSpPr txBox="1"/>
          <p:nvPr/>
        </p:nvSpPr>
        <p:spPr>
          <a:xfrm>
            <a:off x="790336" y="504497"/>
            <a:ext cx="3573414" cy="769441"/>
          </a:xfrm>
          <a:prstGeom prst="rect">
            <a:avLst/>
          </a:prstGeom>
          <a:noFill/>
        </p:spPr>
        <p:txBody>
          <a:bodyPr wrap="none" rtlCol="0">
            <a:spAutoFit/>
          </a:bodyPr>
          <a:lstStyle/>
          <a:p>
            <a:r>
              <a:rPr lang="en-US" sz="4400" u="sng" dirty="0">
                <a:solidFill>
                  <a:srgbClr val="000066"/>
                </a:solidFill>
              </a:rPr>
              <a:t>Simple Activity</a:t>
            </a:r>
          </a:p>
        </p:txBody>
      </p:sp>
    </p:spTree>
    <p:extLst>
      <p:ext uri="{BB962C8B-B14F-4D97-AF65-F5344CB8AC3E}">
        <p14:creationId xmlns:p14="http://schemas.microsoft.com/office/powerpoint/2010/main" val="3434882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E8554C-AD27-4923-BC45-9B35D34CD47B}"/>
              </a:ext>
            </a:extLst>
          </p:cNvPr>
          <p:cNvSpPr txBox="1"/>
          <p:nvPr/>
        </p:nvSpPr>
        <p:spPr>
          <a:xfrm>
            <a:off x="614596" y="1972014"/>
            <a:ext cx="8634334" cy="2400657"/>
          </a:xfrm>
          <a:prstGeom prst="rect">
            <a:avLst/>
          </a:prstGeom>
          <a:noFill/>
        </p:spPr>
        <p:txBody>
          <a:bodyPr wrap="square" rtlCol="0">
            <a:spAutoFit/>
          </a:bodyPr>
          <a:lstStyle/>
          <a:p>
            <a:r>
              <a:rPr lang="en-US" sz="4400" dirty="0">
                <a:solidFill>
                  <a:srgbClr val="000066"/>
                </a:solidFill>
              </a:rPr>
              <a:t>Not all change is the same…</a:t>
            </a:r>
          </a:p>
          <a:p>
            <a:endParaRPr lang="en-US" sz="4400" dirty="0">
              <a:solidFill>
                <a:srgbClr val="000066"/>
              </a:solidFill>
            </a:endParaRPr>
          </a:p>
          <a:p>
            <a:r>
              <a:rPr lang="en-US" sz="4400" dirty="0">
                <a:solidFill>
                  <a:srgbClr val="000066"/>
                </a:solidFill>
              </a:rPr>
              <a:t>What are different types of change?</a:t>
            </a:r>
          </a:p>
          <a:p>
            <a:endParaRPr lang="en-US" dirty="0"/>
          </a:p>
        </p:txBody>
      </p:sp>
    </p:spTree>
    <p:extLst>
      <p:ext uri="{BB962C8B-B14F-4D97-AF65-F5344CB8AC3E}">
        <p14:creationId xmlns:p14="http://schemas.microsoft.com/office/powerpoint/2010/main" val="1634578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6BA0D-BA44-486B-AB07-CE2DA5FEB03A}"/>
              </a:ext>
            </a:extLst>
          </p:cNvPr>
          <p:cNvSpPr txBox="1"/>
          <p:nvPr/>
        </p:nvSpPr>
        <p:spPr>
          <a:xfrm>
            <a:off x="847578" y="580458"/>
            <a:ext cx="8314814" cy="3416320"/>
          </a:xfrm>
          <a:prstGeom prst="rect">
            <a:avLst/>
          </a:prstGeom>
          <a:noFill/>
        </p:spPr>
        <p:txBody>
          <a:bodyPr wrap="square">
            <a:spAutoFit/>
          </a:bodyPr>
          <a:lstStyle/>
          <a:p>
            <a:r>
              <a:rPr lang="en-US" sz="3600" b="1" dirty="0">
                <a:solidFill>
                  <a:srgbClr val="000066"/>
                </a:solidFill>
              </a:rPr>
              <a:t>T -  Tell others – create momentum, interest, support</a:t>
            </a:r>
          </a:p>
          <a:p>
            <a:endParaRPr lang="en-US" sz="3600" dirty="0"/>
          </a:p>
          <a:p>
            <a:pPr marL="571500" indent="-571500">
              <a:buFont typeface="Wingdings" panose="05000000000000000000" pitchFamily="2" charset="2"/>
              <a:buChar char="Ø"/>
            </a:pPr>
            <a:r>
              <a:rPr lang="en-US" sz="3600" dirty="0">
                <a:solidFill>
                  <a:srgbClr val="000066"/>
                </a:solidFill>
              </a:rPr>
              <a:t>Do we have the right audience involved?</a:t>
            </a:r>
          </a:p>
          <a:p>
            <a:pPr marL="571500" indent="-571500">
              <a:buFont typeface="Wingdings" panose="05000000000000000000" pitchFamily="2" charset="2"/>
              <a:buChar char="Ø"/>
            </a:pPr>
            <a:endParaRPr lang="en-US" sz="3600" dirty="0">
              <a:solidFill>
                <a:srgbClr val="000066"/>
              </a:solidFill>
            </a:endParaRPr>
          </a:p>
          <a:p>
            <a:pPr marL="571500" indent="-571500">
              <a:buFont typeface="Wingdings" panose="05000000000000000000" pitchFamily="2" charset="2"/>
              <a:buChar char="Ø"/>
            </a:pPr>
            <a:r>
              <a:rPr lang="en-US" sz="3600" dirty="0">
                <a:solidFill>
                  <a:srgbClr val="000066"/>
                </a:solidFill>
              </a:rPr>
              <a:t>How do we gain support?</a:t>
            </a:r>
          </a:p>
        </p:txBody>
      </p:sp>
      <p:pic>
        <p:nvPicPr>
          <p:cNvPr id="2052" name="Picture 4" descr="Free Tell People Cliparts, Download Free Tell People Cliparts png images,  Free ClipArts on Clipart Library">
            <a:extLst>
              <a:ext uri="{FF2B5EF4-FFF2-40B4-BE49-F238E27FC236}">
                <a16:creationId xmlns:a16="http://schemas.microsoft.com/office/drawing/2014/main" id="{311BFF9E-80C1-411E-845A-DD1685699E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9490" y="4069045"/>
            <a:ext cx="2528909" cy="243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755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6BA0D-BA44-486B-AB07-CE2DA5FEB03A}"/>
              </a:ext>
            </a:extLst>
          </p:cNvPr>
          <p:cNvSpPr txBox="1"/>
          <p:nvPr/>
        </p:nvSpPr>
        <p:spPr>
          <a:xfrm>
            <a:off x="847579" y="887473"/>
            <a:ext cx="7906042" cy="3970318"/>
          </a:xfrm>
          <a:prstGeom prst="rect">
            <a:avLst/>
          </a:prstGeom>
          <a:noFill/>
        </p:spPr>
        <p:txBody>
          <a:bodyPr wrap="square">
            <a:spAutoFit/>
          </a:bodyPr>
          <a:lstStyle/>
          <a:p>
            <a:r>
              <a:rPr lang="en-US" sz="3600" b="1" dirty="0">
                <a:solidFill>
                  <a:srgbClr val="000066"/>
                </a:solidFill>
              </a:rPr>
              <a:t>E -  Evaluate – stop along the way – what is working, what isn’t</a:t>
            </a:r>
          </a:p>
          <a:p>
            <a:endParaRPr lang="en-US" sz="3600" b="1" dirty="0">
              <a:solidFill>
                <a:srgbClr val="000066"/>
              </a:solidFill>
            </a:endParaRPr>
          </a:p>
          <a:p>
            <a:pPr marL="571500" indent="-571500">
              <a:buFont typeface="Wingdings" panose="05000000000000000000" pitchFamily="2" charset="2"/>
              <a:buChar char="Ø"/>
            </a:pPr>
            <a:r>
              <a:rPr lang="en-US" sz="3600" dirty="0">
                <a:solidFill>
                  <a:srgbClr val="000066"/>
                </a:solidFill>
              </a:rPr>
              <a:t>Listen to understand, not just to hear.</a:t>
            </a:r>
          </a:p>
          <a:p>
            <a:endParaRPr lang="en-US" sz="3600" dirty="0">
              <a:solidFill>
                <a:srgbClr val="000066"/>
              </a:solidFill>
            </a:endParaRPr>
          </a:p>
          <a:p>
            <a:endParaRPr lang="en-US" sz="3600" dirty="0"/>
          </a:p>
          <a:p>
            <a:endParaRPr lang="en-US" sz="3600" dirty="0"/>
          </a:p>
        </p:txBody>
      </p:sp>
      <p:pic>
        <p:nvPicPr>
          <p:cNvPr id="1028" name="Picture 4" descr="Free Evaluation Cliparts, Download Free Evaluation Cliparts png images,  Free ClipArts on Clipart Library">
            <a:extLst>
              <a:ext uri="{FF2B5EF4-FFF2-40B4-BE49-F238E27FC236}">
                <a16:creationId xmlns:a16="http://schemas.microsoft.com/office/drawing/2014/main" id="{91D3F10B-4B7D-4047-A161-424C411A9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9945" y="3187631"/>
            <a:ext cx="3340319" cy="3340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624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6BA0D-BA44-486B-AB07-CE2DA5FEB03A}"/>
              </a:ext>
            </a:extLst>
          </p:cNvPr>
          <p:cNvSpPr txBox="1"/>
          <p:nvPr/>
        </p:nvSpPr>
        <p:spPr>
          <a:xfrm>
            <a:off x="957938" y="1223654"/>
            <a:ext cx="7906042" cy="3970318"/>
          </a:xfrm>
          <a:prstGeom prst="rect">
            <a:avLst/>
          </a:prstGeom>
          <a:noFill/>
        </p:spPr>
        <p:txBody>
          <a:bodyPr wrap="square">
            <a:spAutoFit/>
          </a:bodyPr>
          <a:lstStyle/>
          <a:p>
            <a:r>
              <a:rPr lang="en-US" sz="3600" b="1" dirty="0">
                <a:solidFill>
                  <a:srgbClr val="000066"/>
                </a:solidFill>
              </a:rPr>
              <a:t>P -  Power of ideas, power of people</a:t>
            </a:r>
          </a:p>
          <a:p>
            <a:endParaRPr lang="en-US" sz="3600" dirty="0">
              <a:solidFill>
                <a:srgbClr val="000066"/>
              </a:solidFill>
            </a:endParaRPr>
          </a:p>
          <a:p>
            <a:pPr marL="571500" indent="-571500">
              <a:buFont typeface="Wingdings" panose="05000000000000000000" pitchFamily="2" charset="2"/>
              <a:buChar char="Ø"/>
            </a:pPr>
            <a:r>
              <a:rPr lang="en-US" sz="3600" dirty="0">
                <a:solidFill>
                  <a:srgbClr val="000066"/>
                </a:solidFill>
              </a:rPr>
              <a:t>Power to empower other</a:t>
            </a:r>
          </a:p>
          <a:p>
            <a:endParaRPr lang="en-US" sz="3600" dirty="0">
              <a:solidFill>
                <a:srgbClr val="000066"/>
              </a:solidFill>
            </a:endParaRPr>
          </a:p>
          <a:p>
            <a:r>
              <a:rPr lang="en-US" sz="3600" i="1" dirty="0">
                <a:solidFill>
                  <a:srgbClr val="000066"/>
                </a:solidFill>
              </a:rPr>
              <a:t>"Find your voice and inspire others to </a:t>
            </a:r>
          </a:p>
          <a:p>
            <a:r>
              <a:rPr lang="en-US" sz="3600" i="1" dirty="0">
                <a:solidFill>
                  <a:srgbClr val="000066"/>
                </a:solidFill>
              </a:rPr>
              <a:t>find theirs.“</a:t>
            </a:r>
          </a:p>
          <a:p>
            <a:r>
              <a:rPr lang="en-US" sz="3600" dirty="0">
                <a:solidFill>
                  <a:srgbClr val="000066"/>
                </a:solidFill>
              </a:rPr>
              <a:t>						</a:t>
            </a:r>
            <a:r>
              <a:rPr lang="en-US" sz="3200" dirty="0">
                <a:solidFill>
                  <a:srgbClr val="000066"/>
                </a:solidFill>
              </a:rPr>
              <a:t>-- Stephen Covey’s 8</a:t>
            </a:r>
            <a:r>
              <a:rPr lang="en-US" sz="3200" baseline="30000" dirty="0">
                <a:solidFill>
                  <a:srgbClr val="000066"/>
                </a:solidFill>
              </a:rPr>
              <a:t>th</a:t>
            </a:r>
            <a:r>
              <a:rPr lang="en-US" sz="3200" dirty="0">
                <a:solidFill>
                  <a:srgbClr val="000066"/>
                </a:solidFill>
              </a:rPr>
              <a:t> habit</a:t>
            </a:r>
          </a:p>
        </p:txBody>
      </p:sp>
    </p:spTree>
    <p:extLst>
      <p:ext uri="{BB962C8B-B14F-4D97-AF65-F5344CB8AC3E}">
        <p14:creationId xmlns:p14="http://schemas.microsoft.com/office/powerpoint/2010/main" val="739510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6BA0D-BA44-486B-AB07-CE2DA5FEB03A}"/>
              </a:ext>
            </a:extLst>
          </p:cNvPr>
          <p:cNvSpPr txBox="1"/>
          <p:nvPr/>
        </p:nvSpPr>
        <p:spPr>
          <a:xfrm>
            <a:off x="847579" y="482675"/>
            <a:ext cx="7906042" cy="5632311"/>
          </a:xfrm>
          <a:prstGeom prst="rect">
            <a:avLst/>
          </a:prstGeom>
          <a:noFill/>
        </p:spPr>
        <p:txBody>
          <a:bodyPr wrap="square">
            <a:spAutoFit/>
          </a:bodyPr>
          <a:lstStyle/>
          <a:p>
            <a:r>
              <a:rPr lang="en-US" sz="3600" b="1" dirty="0">
                <a:solidFill>
                  <a:srgbClr val="000066"/>
                </a:solidFill>
              </a:rPr>
              <a:t>S</a:t>
            </a:r>
            <a:r>
              <a:rPr lang="en-US" sz="3600" dirty="0">
                <a:solidFill>
                  <a:srgbClr val="000066"/>
                </a:solidFill>
              </a:rPr>
              <a:t> - Start at the beginning and see the change</a:t>
            </a:r>
          </a:p>
          <a:p>
            <a:endParaRPr lang="en-US" sz="3600" dirty="0">
              <a:solidFill>
                <a:srgbClr val="000066"/>
              </a:solidFill>
            </a:endParaRPr>
          </a:p>
          <a:p>
            <a:r>
              <a:rPr lang="en-US" sz="3600" b="1" dirty="0">
                <a:solidFill>
                  <a:srgbClr val="000066"/>
                </a:solidFill>
              </a:rPr>
              <a:t>T</a:t>
            </a:r>
            <a:r>
              <a:rPr lang="en-US" sz="3600" dirty="0">
                <a:solidFill>
                  <a:srgbClr val="000066"/>
                </a:solidFill>
              </a:rPr>
              <a:t> -  Tell others – create momentum, interest, support</a:t>
            </a:r>
          </a:p>
          <a:p>
            <a:endParaRPr lang="en-US" sz="3600" dirty="0">
              <a:solidFill>
                <a:srgbClr val="000066"/>
              </a:solidFill>
            </a:endParaRPr>
          </a:p>
          <a:p>
            <a:r>
              <a:rPr lang="en-US" sz="3600" b="1" dirty="0">
                <a:solidFill>
                  <a:srgbClr val="000066"/>
                </a:solidFill>
              </a:rPr>
              <a:t>E</a:t>
            </a:r>
            <a:r>
              <a:rPr lang="en-US" sz="3600" dirty="0">
                <a:solidFill>
                  <a:srgbClr val="000066"/>
                </a:solidFill>
              </a:rPr>
              <a:t> -  Evaluate – stop along the way – what is working, what isn’t</a:t>
            </a:r>
          </a:p>
          <a:p>
            <a:endParaRPr lang="en-US" sz="3600" dirty="0">
              <a:solidFill>
                <a:srgbClr val="000066"/>
              </a:solidFill>
            </a:endParaRPr>
          </a:p>
          <a:p>
            <a:r>
              <a:rPr lang="en-US" sz="3600" b="1" dirty="0">
                <a:solidFill>
                  <a:srgbClr val="000066"/>
                </a:solidFill>
              </a:rPr>
              <a:t>P</a:t>
            </a:r>
            <a:r>
              <a:rPr lang="en-US" sz="3600" dirty="0">
                <a:solidFill>
                  <a:srgbClr val="000066"/>
                </a:solidFill>
              </a:rPr>
              <a:t> -  Power of ideas, power of people</a:t>
            </a:r>
          </a:p>
        </p:txBody>
      </p:sp>
    </p:spTree>
    <p:extLst>
      <p:ext uri="{BB962C8B-B14F-4D97-AF65-F5344CB8AC3E}">
        <p14:creationId xmlns:p14="http://schemas.microsoft.com/office/powerpoint/2010/main" val="4242785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nature&#10;&#10;Description automatically generated">
            <a:extLst>
              <a:ext uri="{FF2B5EF4-FFF2-40B4-BE49-F238E27FC236}">
                <a16:creationId xmlns:a16="http://schemas.microsoft.com/office/drawing/2014/main" id="{588FAF0B-3974-4A7A-83BD-B0837D35F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166426" y="1453370"/>
            <a:ext cx="5268347" cy="3951260"/>
          </a:xfrm>
          <a:prstGeom prst="rect">
            <a:avLst/>
          </a:prstGeom>
        </p:spPr>
      </p:pic>
      <p:sp>
        <p:nvSpPr>
          <p:cNvPr id="3" name="TextBox 2">
            <a:extLst>
              <a:ext uri="{FF2B5EF4-FFF2-40B4-BE49-F238E27FC236}">
                <a16:creationId xmlns:a16="http://schemas.microsoft.com/office/drawing/2014/main" id="{D1FFD714-0CB6-4BAE-B079-0C7265038E52}"/>
              </a:ext>
            </a:extLst>
          </p:cNvPr>
          <p:cNvSpPr txBox="1"/>
          <p:nvPr/>
        </p:nvSpPr>
        <p:spPr>
          <a:xfrm>
            <a:off x="1109088" y="2672862"/>
            <a:ext cx="1016496" cy="1754326"/>
          </a:xfrm>
          <a:prstGeom prst="rect">
            <a:avLst/>
          </a:prstGeom>
          <a:noFill/>
        </p:spPr>
        <p:txBody>
          <a:bodyPr wrap="none" rtlCol="0">
            <a:spAutoFit/>
          </a:bodyPr>
          <a:lstStyle/>
          <a:p>
            <a:pPr algn="ctr"/>
            <a:r>
              <a:rPr lang="en-US" sz="3600" dirty="0">
                <a:solidFill>
                  <a:srgbClr val="000066"/>
                </a:solidFill>
              </a:rPr>
              <a:t>Step</a:t>
            </a:r>
          </a:p>
          <a:p>
            <a:pPr algn="ctr"/>
            <a:r>
              <a:rPr lang="en-US" sz="3600" dirty="0">
                <a:solidFill>
                  <a:srgbClr val="000066"/>
                </a:solidFill>
              </a:rPr>
              <a:t>By</a:t>
            </a:r>
          </a:p>
          <a:p>
            <a:pPr algn="ctr"/>
            <a:r>
              <a:rPr lang="en-US" sz="3600" dirty="0">
                <a:solidFill>
                  <a:srgbClr val="000066"/>
                </a:solidFill>
              </a:rPr>
              <a:t>Step</a:t>
            </a:r>
          </a:p>
        </p:txBody>
      </p:sp>
      <p:sp>
        <p:nvSpPr>
          <p:cNvPr id="4" name="TextBox 3">
            <a:extLst>
              <a:ext uri="{FF2B5EF4-FFF2-40B4-BE49-F238E27FC236}">
                <a16:creationId xmlns:a16="http://schemas.microsoft.com/office/drawing/2014/main" id="{27190D16-E3C5-44D1-A18C-B72BC07816E1}"/>
              </a:ext>
            </a:extLst>
          </p:cNvPr>
          <p:cNvSpPr txBox="1"/>
          <p:nvPr/>
        </p:nvSpPr>
        <p:spPr>
          <a:xfrm>
            <a:off x="7158504" y="1443841"/>
            <a:ext cx="1407437" cy="3970318"/>
          </a:xfrm>
          <a:prstGeom prst="rect">
            <a:avLst/>
          </a:prstGeom>
          <a:noFill/>
        </p:spPr>
        <p:txBody>
          <a:bodyPr wrap="none" rtlCol="0">
            <a:spAutoFit/>
          </a:bodyPr>
          <a:lstStyle/>
          <a:p>
            <a:pPr algn="ctr"/>
            <a:r>
              <a:rPr lang="en-US" sz="3600" dirty="0">
                <a:solidFill>
                  <a:srgbClr val="000066"/>
                </a:solidFill>
              </a:rPr>
              <a:t>We </a:t>
            </a:r>
          </a:p>
          <a:p>
            <a:pPr algn="ctr"/>
            <a:r>
              <a:rPr lang="en-US" sz="3600" dirty="0">
                <a:solidFill>
                  <a:srgbClr val="000066"/>
                </a:solidFill>
              </a:rPr>
              <a:t>May</a:t>
            </a:r>
          </a:p>
          <a:p>
            <a:pPr algn="ctr"/>
            <a:r>
              <a:rPr lang="en-US" sz="3600" dirty="0">
                <a:solidFill>
                  <a:srgbClr val="000066"/>
                </a:solidFill>
              </a:rPr>
              <a:t>Never </a:t>
            </a:r>
          </a:p>
          <a:p>
            <a:pPr algn="ctr"/>
            <a:r>
              <a:rPr lang="en-US" sz="3600" dirty="0">
                <a:solidFill>
                  <a:srgbClr val="000066"/>
                </a:solidFill>
              </a:rPr>
              <a:t>Pass</a:t>
            </a:r>
          </a:p>
          <a:p>
            <a:pPr algn="ctr"/>
            <a:r>
              <a:rPr lang="en-US" sz="3600" dirty="0">
                <a:solidFill>
                  <a:srgbClr val="000066"/>
                </a:solidFill>
              </a:rPr>
              <a:t>This </a:t>
            </a:r>
          </a:p>
          <a:p>
            <a:pPr algn="ctr"/>
            <a:r>
              <a:rPr lang="en-US" sz="3600" dirty="0">
                <a:solidFill>
                  <a:srgbClr val="000066"/>
                </a:solidFill>
              </a:rPr>
              <a:t>Way</a:t>
            </a:r>
          </a:p>
          <a:p>
            <a:pPr algn="ctr"/>
            <a:r>
              <a:rPr lang="en-US" sz="3600" dirty="0">
                <a:solidFill>
                  <a:srgbClr val="000066"/>
                </a:solidFill>
              </a:rPr>
              <a:t>Again</a:t>
            </a:r>
          </a:p>
        </p:txBody>
      </p:sp>
    </p:spTree>
    <p:extLst>
      <p:ext uri="{BB962C8B-B14F-4D97-AF65-F5344CB8AC3E}">
        <p14:creationId xmlns:p14="http://schemas.microsoft.com/office/powerpoint/2010/main" val="478507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0F34A9-7B5D-40A2-8B5B-F6D4038330F3}"/>
              </a:ext>
            </a:extLst>
          </p:cNvPr>
          <p:cNvSpPr txBox="1"/>
          <p:nvPr/>
        </p:nvSpPr>
        <p:spPr>
          <a:xfrm>
            <a:off x="792452" y="331077"/>
            <a:ext cx="8016297" cy="4832092"/>
          </a:xfrm>
          <a:prstGeom prst="rect">
            <a:avLst/>
          </a:prstGeom>
          <a:noFill/>
        </p:spPr>
        <p:txBody>
          <a:bodyPr wrap="none" rtlCol="0">
            <a:spAutoFit/>
          </a:bodyPr>
          <a:lstStyle/>
          <a:p>
            <a:pPr algn="ctr"/>
            <a:r>
              <a:rPr lang="en-US" sz="4400" dirty="0">
                <a:solidFill>
                  <a:srgbClr val="000066"/>
                </a:solidFill>
              </a:rPr>
              <a:t>Making a change begins with </a:t>
            </a:r>
          </a:p>
          <a:p>
            <a:pPr algn="ctr"/>
            <a:r>
              <a:rPr lang="en-US" sz="4400" b="1" dirty="0">
                <a:solidFill>
                  <a:srgbClr val="000066"/>
                </a:solidFill>
              </a:rPr>
              <a:t>YOU!</a:t>
            </a:r>
          </a:p>
          <a:p>
            <a:pPr algn="ctr"/>
            <a:endParaRPr lang="en-US" sz="4400" dirty="0">
              <a:solidFill>
                <a:srgbClr val="000066"/>
              </a:solidFill>
            </a:endParaRPr>
          </a:p>
          <a:p>
            <a:pPr algn="ctr"/>
            <a:endParaRPr lang="en-US" sz="4400" dirty="0">
              <a:solidFill>
                <a:srgbClr val="000066"/>
              </a:solidFill>
            </a:endParaRPr>
          </a:p>
          <a:p>
            <a:pPr algn="ctr"/>
            <a:r>
              <a:rPr lang="en-US" sz="4400" dirty="0">
                <a:solidFill>
                  <a:srgbClr val="000066"/>
                </a:solidFill>
              </a:rPr>
              <a:t>Thank you for being here,</a:t>
            </a:r>
          </a:p>
          <a:p>
            <a:pPr algn="ctr"/>
            <a:r>
              <a:rPr lang="en-US" sz="4400" b="1" dirty="0">
                <a:solidFill>
                  <a:srgbClr val="000066"/>
                </a:solidFill>
              </a:rPr>
              <a:t>Now you are empowered</a:t>
            </a:r>
          </a:p>
          <a:p>
            <a:pPr algn="ctr"/>
            <a:r>
              <a:rPr lang="en-US" sz="4400" b="1" dirty="0">
                <a:solidFill>
                  <a:srgbClr val="000066"/>
                </a:solidFill>
              </a:rPr>
              <a:t>To go out and change your world!</a:t>
            </a:r>
          </a:p>
        </p:txBody>
      </p:sp>
    </p:spTree>
    <p:extLst>
      <p:ext uri="{BB962C8B-B14F-4D97-AF65-F5344CB8AC3E}">
        <p14:creationId xmlns:p14="http://schemas.microsoft.com/office/powerpoint/2010/main" val="2514151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E8554C-AD27-4923-BC45-9B35D34CD47B}"/>
              </a:ext>
            </a:extLst>
          </p:cNvPr>
          <p:cNvSpPr txBox="1"/>
          <p:nvPr/>
        </p:nvSpPr>
        <p:spPr>
          <a:xfrm>
            <a:off x="583195" y="600414"/>
            <a:ext cx="8434810" cy="5232202"/>
          </a:xfrm>
          <a:prstGeom prst="rect">
            <a:avLst/>
          </a:prstGeom>
          <a:noFill/>
        </p:spPr>
        <p:txBody>
          <a:bodyPr wrap="square" rtlCol="0">
            <a:spAutoFit/>
          </a:bodyPr>
          <a:lstStyle/>
          <a:p>
            <a:r>
              <a:rPr lang="en-US" sz="3200" dirty="0">
                <a:solidFill>
                  <a:srgbClr val="000066"/>
                </a:solidFill>
                <a:effectLst/>
              </a:rPr>
              <a:t>Defining Systemic Change…</a:t>
            </a:r>
          </a:p>
          <a:p>
            <a:endParaRPr lang="en-US" sz="3200" dirty="0">
              <a:solidFill>
                <a:srgbClr val="000066"/>
              </a:solidFill>
            </a:endParaRPr>
          </a:p>
          <a:p>
            <a:r>
              <a:rPr lang="en-US" sz="3200" i="1" dirty="0">
                <a:solidFill>
                  <a:srgbClr val="000066"/>
                </a:solidFill>
                <a:effectLst/>
              </a:rPr>
              <a:t>“Systematic change means </a:t>
            </a:r>
            <a:r>
              <a:rPr lang="en-US" sz="3200" b="1" i="1" dirty="0">
                <a:solidFill>
                  <a:srgbClr val="000066"/>
                </a:solidFill>
                <a:effectLst/>
              </a:rPr>
              <a:t>a total transformation of a society's values and structures</a:t>
            </a:r>
            <a:r>
              <a:rPr lang="en-US" sz="3200" i="1" dirty="0">
                <a:solidFill>
                  <a:srgbClr val="000066"/>
                </a:solidFill>
                <a:effectLst/>
              </a:rPr>
              <a:t>. By thinking about systematic change in our civic processes, we are thinking beyond ourselves and our time, to the legacies that we will leave for generations to come.”</a:t>
            </a:r>
          </a:p>
          <a:p>
            <a:endParaRPr lang="en-US" sz="1600" i="1" dirty="0">
              <a:solidFill>
                <a:srgbClr val="000066"/>
              </a:solidFill>
            </a:endParaRPr>
          </a:p>
          <a:p>
            <a:r>
              <a:rPr lang="en-US" sz="3200" dirty="0">
                <a:solidFill>
                  <a:srgbClr val="000066"/>
                </a:solidFill>
                <a:effectLst/>
              </a:rPr>
              <a:t>					-- MIT – Design for Systemic Change</a:t>
            </a:r>
          </a:p>
          <a:p>
            <a:endParaRPr lang="en-US" dirty="0"/>
          </a:p>
        </p:txBody>
      </p:sp>
    </p:spTree>
    <p:extLst>
      <p:ext uri="{BB962C8B-B14F-4D97-AF65-F5344CB8AC3E}">
        <p14:creationId xmlns:p14="http://schemas.microsoft.com/office/powerpoint/2010/main" val="2465669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E8554C-AD27-4923-BC45-9B35D34CD47B}"/>
              </a:ext>
            </a:extLst>
          </p:cNvPr>
          <p:cNvSpPr txBox="1"/>
          <p:nvPr/>
        </p:nvSpPr>
        <p:spPr>
          <a:xfrm>
            <a:off x="942535" y="1674055"/>
            <a:ext cx="7877908" cy="3477875"/>
          </a:xfrm>
          <a:prstGeom prst="rect">
            <a:avLst/>
          </a:prstGeom>
          <a:noFill/>
        </p:spPr>
        <p:txBody>
          <a:bodyPr wrap="square" rtlCol="0">
            <a:spAutoFit/>
          </a:bodyPr>
          <a:lstStyle/>
          <a:p>
            <a:r>
              <a:rPr lang="en-US" sz="4400" i="1" dirty="0">
                <a:solidFill>
                  <a:srgbClr val="000066"/>
                </a:solidFill>
              </a:rPr>
              <a:t>"The mind, once stretched by a new idea, never returns to its original dimensions." </a:t>
            </a:r>
          </a:p>
          <a:p>
            <a:endParaRPr lang="en-US" sz="4400" dirty="0">
              <a:solidFill>
                <a:srgbClr val="000066"/>
              </a:solidFill>
            </a:endParaRPr>
          </a:p>
          <a:p>
            <a:r>
              <a:rPr lang="en-US" sz="4400" dirty="0">
                <a:solidFill>
                  <a:srgbClr val="000066"/>
                </a:solidFill>
              </a:rPr>
              <a:t>						</a:t>
            </a:r>
            <a:r>
              <a:rPr lang="en-US" sz="4000" i="1" dirty="0">
                <a:solidFill>
                  <a:srgbClr val="000066"/>
                </a:solidFill>
              </a:rPr>
              <a:t>--Ralph Waldo Emerson</a:t>
            </a:r>
          </a:p>
        </p:txBody>
      </p:sp>
    </p:spTree>
    <p:extLst>
      <p:ext uri="{BB962C8B-B14F-4D97-AF65-F5344CB8AC3E}">
        <p14:creationId xmlns:p14="http://schemas.microsoft.com/office/powerpoint/2010/main" val="915651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a mustache&#10;&#10;Description automatically generated with medium confidence">
            <a:extLst>
              <a:ext uri="{FF2B5EF4-FFF2-40B4-BE49-F238E27FC236}">
                <a16:creationId xmlns:a16="http://schemas.microsoft.com/office/drawing/2014/main" id="{330E2EB4-E0E3-4B4C-B948-7BD45001C2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021" y="1706445"/>
            <a:ext cx="5081158" cy="3810868"/>
          </a:xfrm>
          <a:prstGeom prst="rect">
            <a:avLst/>
          </a:prstGeom>
        </p:spPr>
      </p:pic>
      <p:sp>
        <p:nvSpPr>
          <p:cNvPr id="5" name="TextBox 4">
            <a:extLst>
              <a:ext uri="{FF2B5EF4-FFF2-40B4-BE49-F238E27FC236}">
                <a16:creationId xmlns:a16="http://schemas.microsoft.com/office/drawing/2014/main" id="{6FA2D2E3-461A-4D86-AC14-ADE62EC5FE39}"/>
              </a:ext>
            </a:extLst>
          </p:cNvPr>
          <p:cNvSpPr txBox="1"/>
          <p:nvPr/>
        </p:nvSpPr>
        <p:spPr>
          <a:xfrm>
            <a:off x="2799471" y="5624106"/>
            <a:ext cx="4002258" cy="461665"/>
          </a:xfrm>
          <a:prstGeom prst="rect">
            <a:avLst/>
          </a:prstGeom>
          <a:noFill/>
        </p:spPr>
        <p:txBody>
          <a:bodyPr wrap="square">
            <a:spAutoFit/>
          </a:bodyPr>
          <a:lstStyle/>
          <a:p>
            <a:r>
              <a:rPr lang="en-US" sz="2400" dirty="0"/>
              <a:t>Ignaz Semmelweis 1818 - 1865</a:t>
            </a:r>
          </a:p>
        </p:txBody>
      </p:sp>
      <p:sp>
        <p:nvSpPr>
          <p:cNvPr id="6" name="TextBox 5">
            <a:extLst>
              <a:ext uri="{FF2B5EF4-FFF2-40B4-BE49-F238E27FC236}">
                <a16:creationId xmlns:a16="http://schemas.microsoft.com/office/drawing/2014/main" id="{66CC7169-1836-49DA-921A-BA6FB6F93BF6}"/>
              </a:ext>
            </a:extLst>
          </p:cNvPr>
          <p:cNvSpPr txBox="1"/>
          <p:nvPr/>
        </p:nvSpPr>
        <p:spPr>
          <a:xfrm>
            <a:off x="562484" y="647114"/>
            <a:ext cx="8476231" cy="584775"/>
          </a:xfrm>
          <a:prstGeom prst="rect">
            <a:avLst/>
          </a:prstGeom>
          <a:noFill/>
        </p:spPr>
        <p:txBody>
          <a:bodyPr wrap="none" rtlCol="0">
            <a:spAutoFit/>
          </a:bodyPr>
          <a:lstStyle/>
          <a:p>
            <a:r>
              <a:rPr lang="en-US" sz="3200" dirty="0"/>
              <a:t>I helped change your life. Do you know who I am?</a:t>
            </a:r>
          </a:p>
        </p:txBody>
      </p:sp>
    </p:spTree>
    <p:extLst>
      <p:ext uri="{BB962C8B-B14F-4D97-AF65-F5344CB8AC3E}">
        <p14:creationId xmlns:p14="http://schemas.microsoft.com/office/powerpoint/2010/main" val="4034185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AC289F-333D-486D-A1E1-4B679B625283}"/>
              </a:ext>
            </a:extLst>
          </p:cNvPr>
          <p:cNvSpPr txBox="1"/>
          <p:nvPr/>
        </p:nvSpPr>
        <p:spPr>
          <a:xfrm>
            <a:off x="2139636" y="2151727"/>
            <a:ext cx="5543377" cy="2554545"/>
          </a:xfrm>
          <a:prstGeom prst="rect">
            <a:avLst/>
          </a:prstGeom>
          <a:noFill/>
        </p:spPr>
        <p:txBody>
          <a:bodyPr wrap="none" rtlCol="0">
            <a:spAutoFit/>
          </a:bodyPr>
          <a:lstStyle/>
          <a:p>
            <a:pPr algn="ctr"/>
            <a:r>
              <a:rPr lang="en-US" sz="4000" dirty="0">
                <a:solidFill>
                  <a:srgbClr val="000066"/>
                </a:solidFill>
              </a:rPr>
              <a:t>Can we train ourselves to </a:t>
            </a:r>
          </a:p>
          <a:p>
            <a:pPr algn="ctr"/>
            <a:r>
              <a:rPr lang="en-US" sz="4000" dirty="0">
                <a:solidFill>
                  <a:srgbClr val="000066"/>
                </a:solidFill>
              </a:rPr>
              <a:t>“see” differently?</a:t>
            </a:r>
          </a:p>
          <a:p>
            <a:pPr algn="ctr"/>
            <a:endParaRPr lang="en-US" sz="4000" dirty="0">
              <a:solidFill>
                <a:srgbClr val="000066"/>
              </a:solidFill>
            </a:endParaRPr>
          </a:p>
          <a:p>
            <a:pPr algn="ctr"/>
            <a:r>
              <a:rPr lang="en-US" sz="4000" dirty="0">
                <a:solidFill>
                  <a:srgbClr val="000066"/>
                </a:solidFill>
              </a:rPr>
              <a:t>How?</a:t>
            </a:r>
          </a:p>
        </p:txBody>
      </p:sp>
      <p:pic>
        <p:nvPicPr>
          <p:cNvPr id="4" name="Picture 2" descr="Four Leaf Clover clipart transparent 3 - Clipart World">
            <a:extLst>
              <a:ext uri="{FF2B5EF4-FFF2-40B4-BE49-F238E27FC236}">
                <a16:creationId xmlns:a16="http://schemas.microsoft.com/office/drawing/2014/main" id="{77817EC3-0042-4D4F-80AB-585002DDBB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280" y="5117860"/>
            <a:ext cx="1564479" cy="13813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our Leaf Clover clipart transparent 3 - Clipart World">
            <a:extLst>
              <a:ext uri="{FF2B5EF4-FFF2-40B4-BE49-F238E27FC236}">
                <a16:creationId xmlns:a16="http://schemas.microsoft.com/office/drawing/2014/main" id="{6EF0ACE6-DB1E-457C-B98E-01289D58A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572287" y="4150726"/>
            <a:ext cx="1564478" cy="13813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our Leaf Clover clipart transparent 3 - Clipart World">
            <a:extLst>
              <a:ext uri="{FF2B5EF4-FFF2-40B4-BE49-F238E27FC236}">
                <a16:creationId xmlns:a16="http://schemas.microsoft.com/office/drawing/2014/main" id="{59C56C25-8FB3-48C9-83F0-49A30E5668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157" y="493127"/>
            <a:ext cx="1564479" cy="13813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our Leaf Clover clipart transparent 3 - Clipart World">
            <a:extLst>
              <a:ext uri="{FF2B5EF4-FFF2-40B4-BE49-F238E27FC236}">
                <a16:creationId xmlns:a16="http://schemas.microsoft.com/office/drawing/2014/main" id="{F2BAF44B-D864-40C7-919A-35840C93E0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287" y="500890"/>
            <a:ext cx="1564479" cy="1381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698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514928E5-D140-445C-B6F2-BB3B3D6F1B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3767" y="1098905"/>
            <a:ext cx="4486678" cy="4975499"/>
          </a:xfrm>
          <a:prstGeom prst="rect">
            <a:avLst/>
          </a:prstGeom>
        </p:spPr>
      </p:pic>
      <p:sp>
        <p:nvSpPr>
          <p:cNvPr id="4" name="TextBox 3">
            <a:extLst>
              <a:ext uri="{FF2B5EF4-FFF2-40B4-BE49-F238E27FC236}">
                <a16:creationId xmlns:a16="http://schemas.microsoft.com/office/drawing/2014/main" id="{95438FCC-4811-4E07-9F24-D3DB2D2627C3}"/>
              </a:ext>
            </a:extLst>
          </p:cNvPr>
          <p:cNvSpPr txBox="1"/>
          <p:nvPr/>
        </p:nvSpPr>
        <p:spPr>
          <a:xfrm>
            <a:off x="2331841" y="372240"/>
            <a:ext cx="5210529" cy="584775"/>
          </a:xfrm>
          <a:prstGeom prst="rect">
            <a:avLst/>
          </a:prstGeom>
          <a:noFill/>
        </p:spPr>
        <p:txBody>
          <a:bodyPr wrap="none" rtlCol="0">
            <a:spAutoFit/>
          </a:bodyPr>
          <a:lstStyle/>
          <a:p>
            <a:r>
              <a:rPr lang="en-US" sz="3200" dirty="0"/>
              <a:t>Old woman or young woman?</a:t>
            </a:r>
          </a:p>
        </p:txBody>
      </p:sp>
    </p:spTree>
    <p:extLst>
      <p:ext uri="{BB962C8B-B14F-4D97-AF65-F5344CB8AC3E}">
        <p14:creationId xmlns:p14="http://schemas.microsoft.com/office/powerpoint/2010/main" val="734415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wing of a person&#10;&#10;Description automatically generated with low confidence">
            <a:extLst>
              <a:ext uri="{FF2B5EF4-FFF2-40B4-BE49-F238E27FC236}">
                <a16:creationId xmlns:a16="http://schemas.microsoft.com/office/drawing/2014/main" id="{2001E848-7B11-4235-819B-AEEDE2FDB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9364" y="1670817"/>
            <a:ext cx="3859793" cy="3216494"/>
          </a:xfrm>
          <a:prstGeom prst="rect">
            <a:avLst/>
          </a:prstGeom>
        </p:spPr>
      </p:pic>
    </p:spTree>
    <p:extLst>
      <p:ext uri="{BB962C8B-B14F-4D97-AF65-F5344CB8AC3E}">
        <p14:creationId xmlns:p14="http://schemas.microsoft.com/office/powerpoint/2010/main" val="2484200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wing of a person&#10;&#10;Description automatically generated with low confidence">
            <a:extLst>
              <a:ext uri="{FF2B5EF4-FFF2-40B4-BE49-F238E27FC236}">
                <a16:creationId xmlns:a16="http://schemas.microsoft.com/office/drawing/2014/main" id="{2001E848-7B11-4235-819B-AEEDE2FDB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189364" y="1670817"/>
            <a:ext cx="3859793" cy="3216494"/>
          </a:xfrm>
          <a:prstGeom prst="rect">
            <a:avLst/>
          </a:prstGeom>
        </p:spPr>
      </p:pic>
    </p:spTree>
    <p:extLst>
      <p:ext uri="{BB962C8B-B14F-4D97-AF65-F5344CB8AC3E}">
        <p14:creationId xmlns:p14="http://schemas.microsoft.com/office/powerpoint/2010/main" val="14031443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79D6D97522184F800AD05B842FEE80" ma:contentTypeVersion="16" ma:contentTypeDescription="Create a new document." ma:contentTypeScope="" ma:versionID="5ee2496b9dc6a3541b7de30270f9741c">
  <xsd:schema xmlns:xsd="http://www.w3.org/2001/XMLSchema" xmlns:xs="http://www.w3.org/2001/XMLSchema" xmlns:p="http://schemas.microsoft.com/office/2006/metadata/properties" xmlns:ns2="a9365979-8ce3-4744-b506-7be08ce3ab73" xmlns:ns3="6069a982-f69c-4e2a-ac1f-cf37700f3647" targetNamespace="http://schemas.microsoft.com/office/2006/metadata/properties" ma:root="true" ma:fieldsID="99bc95461ee730a1c0c02ec75eb54e31" ns2:_="" ns3:_="">
    <xsd:import namespace="a9365979-8ce3-4744-b506-7be08ce3ab73"/>
    <xsd:import namespace="6069a982-f69c-4e2a-ac1f-cf37700f364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365979-8ce3-4744-b506-7be08ce3ab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b65754d-42ed-43e6-872f-ce14b8c3ce2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069a982-f69c-4e2a-ac1f-cf37700f364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425f10c-0668-42d5-beeb-e0f6ea5907d1}" ma:internalName="TaxCatchAll" ma:showField="CatchAllData" ma:web="6069a982-f69c-4e2a-ac1f-cf37700f36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553C2B-F8E1-4009-9115-42D934390171}"/>
</file>

<file path=customXml/itemProps2.xml><?xml version="1.0" encoding="utf-8"?>
<ds:datastoreItem xmlns:ds="http://schemas.openxmlformats.org/officeDocument/2006/customXml" ds:itemID="{D4286C12-6268-428D-A258-A2ECBAED1EF6}"/>
</file>

<file path=docProps/app.xml><?xml version="1.0" encoding="utf-8"?>
<Properties xmlns="http://schemas.openxmlformats.org/officeDocument/2006/extended-properties" xmlns:vt="http://schemas.openxmlformats.org/officeDocument/2006/docPropsVTypes">
  <Template>Office Theme</Template>
  <TotalTime>3502</TotalTime>
  <Words>946</Words>
  <Application>Microsoft Office PowerPoint</Application>
  <PresentationFormat>Custom</PresentationFormat>
  <Paragraphs>127</Paragraphs>
  <Slides>25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Tammy Miller</dc:creator>
  <cp:lastModifiedBy>Tammy Miller</cp:lastModifiedBy>
  <cp:revision>35</cp:revision>
  <cp:lastPrinted>2022-06-24T00:59:49Z</cp:lastPrinted>
  <dcterms:created xsi:type="dcterms:W3CDTF">2022-06-21T14:39:56Z</dcterms:created>
  <dcterms:modified xsi:type="dcterms:W3CDTF">2022-06-24T01:02:24Z</dcterms:modified>
</cp:coreProperties>
</file>